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drawing1.xml" ContentType="application/vnd.ms-office.drawingml.diagramDrawing+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diagrams/quickStyle1.xml" ContentType="application/vnd.openxmlformats-officedocument.drawingml.diagramStyl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6" r:id="rId1"/>
  </p:sldMasterIdLst>
  <p:notesMasterIdLst>
    <p:notesMasterId r:id="rId92"/>
  </p:notesMasterIdLst>
  <p:sldIdLst>
    <p:sldId id="256" r:id="rId2"/>
    <p:sldId id="258" r:id="rId3"/>
    <p:sldId id="257" r:id="rId4"/>
    <p:sldId id="259" r:id="rId5"/>
    <p:sldId id="260" r:id="rId6"/>
    <p:sldId id="261" r:id="rId7"/>
    <p:sldId id="262" r:id="rId8"/>
    <p:sldId id="264" r:id="rId9"/>
    <p:sldId id="265" r:id="rId10"/>
    <p:sldId id="266" r:id="rId11"/>
    <p:sldId id="268"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51" r:id="rId59"/>
    <p:sldId id="316" r:id="rId60"/>
    <p:sldId id="318" r:id="rId61"/>
    <p:sldId id="319" r:id="rId62"/>
    <p:sldId id="320" r:id="rId63"/>
    <p:sldId id="321" r:id="rId64"/>
    <p:sldId id="322" r:id="rId65"/>
    <p:sldId id="323" r:id="rId66"/>
    <p:sldId id="324" r:id="rId67"/>
    <p:sldId id="325" r:id="rId68"/>
    <p:sldId id="327" r:id="rId69"/>
    <p:sldId id="326" r:id="rId70"/>
    <p:sldId id="295" r:id="rId71"/>
    <p:sldId id="344" r:id="rId72"/>
    <p:sldId id="354" r:id="rId73"/>
    <p:sldId id="355" r:id="rId74"/>
    <p:sldId id="357" r:id="rId75"/>
    <p:sldId id="359" r:id="rId76"/>
    <p:sldId id="329" r:id="rId77"/>
    <p:sldId id="328" r:id="rId78"/>
    <p:sldId id="330" r:id="rId79"/>
    <p:sldId id="360" r:id="rId80"/>
    <p:sldId id="361" r:id="rId81"/>
    <p:sldId id="362" r:id="rId82"/>
    <p:sldId id="332" r:id="rId83"/>
    <p:sldId id="353" r:id="rId84"/>
    <p:sldId id="356" r:id="rId85"/>
    <p:sldId id="335" r:id="rId86"/>
    <p:sldId id="336" r:id="rId87"/>
    <p:sldId id="334" r:id="rId88"/>
    <p:sldId id="363" r:id="rId89"/>
    <p:sldId id="347" r:id="rId90"/>
    <p:sldId id="348" r:id="rId9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4A8BAE00-C29F-4DF7-B9B0-AD80DC9247C8}">
  <a:tblStyle styleId="{4A8BAE00-C29F-4DF7-B9B0-AD80DC9247C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F1E8F4"/>
          </a:solidFill>
        </a:fill>
      </a:tcStyle>
    </a:wholeTbl>
    <a:band1H>
      <a:tcStyle>
        <a:tcBdr/>
        <a:fill>
          <a:solidFill>
            <a:srgbClr val="E2CDE9"/>
          </a:solidFill>
        </a:fill>
      </a:tcStyle>
    </a:band1H>
    <a:band1V>
      <a:tcStyle>
        <a:tcBdr/>
        <a:fill>
          <a:solidFill>
            <a:srgbClr val="E2CDE9"/>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68"/>
    <p:restoredTop sz="74092"/>
  </p:normalViewPr>
  <p:slideViewPr>
    <p:cSldViewPr snapToGrid="0" snapToObjects="1">
      <p:cViewPr>
        <p:scale>
          <a:sx n="66" d="100"/>
          <a:sy n="66" d="100"/>
        </p:scale>
        <p:origin x="-2290" y="-29"/>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C316E0-2FDE-0442-808A-A89325CD8D5A}"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s-ES"/>
        </a:p>
      </dgm:t>
    </dgm:pt>
    <dgm:pt modelId="{14FCFD69-6D75-C44D-8FBC-A9517075629A}">
      <dgm:prSet phldrT="[Texto]"/>
      <dgm:spPr/>
      <dgm:t>
        <a:bodyPr/>
        <a:lstStyle/>
        <a:p>
          <a:pPr algn="l">
            <a:lnSpc>
              <a:spcPct val="100000"/>
            </a:lnSpc>
          </a:pPr>
          <a:r>
            <a:rPr lang="es-ES" dirty="0" err="1" smtClean="0"/>
            <a:t>Osteosarcoma</a:t>
          </a:r>
          <a:r>
            <a:rPr lang="es-ES" dirty="0" smtClean="0"/>
            <a:t> </a:t>
          </a:r>
        </a:p>
      </dgm:t>
    </dgm:pt>
    <dgm:pt modelId="{77114ADC-DD90-2B4D-9196-FCA2DE09AB18}" type="parTrans" cxnId="{AAEAD695-FB9A-3B4E-99BD-C997FF49A4D5}">
      <dgm:prSet/>
      <dgm:spPr/>
      <dgm:t>
        <a:bodyPr/>
        <a:lstStyle/>
        <a:p>
          <a:endParaRPr lang="es-ES"/>
        </a:p>
      </dgm:t>
    </dgm:pt>
    <dgm:pt modelId="{12D88A9F-509B-D443-9F76-4AA0E9C788B5}" type="sibTrans" cxnId="{AAEAD695-FB9A-3B4E-99BD-C997FF49A4D5}">
      <dgm:prSet/>
      <dgm:spPr/>
      <dgm:t>
        <a:bodyPr/>
        <a:lstStyle/>
        <a:p>
          <a:endParaRPr lang="es-ES"/>
        </a:p>
      </dgm:t>
    </dgm:pt>
    <dgm:pt modelId="{6C059A9E-6B24-A042-B6D9-EB4A7FCAEED0}" type="pres">
      <dgm:prSet presAssocID="{A8C316E0-2FDE-0442-808A-A89325CD8D5A}" presName="Name0" presStyleCnt="0">
        <dgm:presLayoutVars>
          <dgm:dir/>
          <dgm:animLvl val="lvl"/>
          <dgm:resizeHandles val="exact"/>
        </dgm:presLayoutVars>
      </dgm:prSet>
      <dgm:spPr/>
      <dgm:t>
        <a:bodyPr/>
        <a:lstStyle/>
        <a:p>
          <a:endParaRPr lang="es-ES"/>
        </a:p>
      </dgm:t>
    </dgm:pt>
    <dgm:pt modelId="{CA9F1243-195A-8C4D-9D29-1B3D242CF4BE}" type="pres">
      <dgm:prSet presAssocID="{14FCFD69-6D75-C44D-8FBC-A9517075629A}" presName="linNode" presStyleCnt="0"/>
      <dgm:spPr/>
    </dgm:pt>
    <dgm:pt modelId="{E1939B6C-F981-E147-B197-EAB4A96E3783}" type="pres">
      <dgm:prSet presAssocID="{14FCFD69-6D75-C44D-8FBC-A9517075629A}" presName="parentText" presStyleLbl="node1" presStyleIdx="0" presStyleCnt="1" custScaleX="88631" custScaleY="44761" custLinFactNeighborX="-83929" custLinFactNeighborY="-14579">
        <dgm:presLayoutVars>
          <dgm:chMax val="1"/>
          <dgm:bulletEnabled val="1"/>
        </dgm:presLayoutVars>
      </dgm:prSet>
      <dgm:spPr/>
      <dgm:t>
        <a:bodyPr/>
        <a:lstStyle/>
        <a:p>
          <a:endParaRPr lang="es-ES"/>
        </a:p>
      </dgm:t>
    </dgm:pt>
  </dgm:ptLst>
  <dgm:cxnLst>
    <dgm:cxn modelId="{0289BFD6-43A2-8040-992C-783867A5F833}" type="presOf" srcId="{14FCFD69-6D75-C44D-8FBC-A9517075629A}" destId="{E1939B6C-F981-E147-B197-EAB4A96E3783}" srcOrd="0" destOrd="0" presId="urn:microsoft.com/office/officeart/2005/8/layout/vList5"/>
    <dgm:cxn modelId="{AAEAD695-FB9A-3B4E-99BD-C997FF49A4D5}" srcId="{A8C316E0-2FDE-0442-808A-A89325CD8D5A}" destId="{14FCFD69-6D75-C44D-8FBC-A9517075629A}" srcOrd="0" destOrd="0" parTransId="{77114ADC-DD90-2B4D-9196-FCA2DE09AB18}" sibTransId="{12D88A9F-509B-D443-9F76-4AA0E9C788B5}"/>
    <dgm:cxn modelId="{68941854-CE0A-4A4A-A543-10590B5F2AAA}" type="presOf" srcId="{A8C316E0-2FDE-0442-808A-A89325CD8D5A}" destId="{6C059A9E-6B24-A042-B6D9-EB4A7FCAEED0}" srcOrd="0" destOrd="0" presId="urn:microsoft.com/office/officeart/2005/8/layout/vList5"/>
    <dgm:cxn modelId="{7273B2DC-5517-DB45-BD6C-1D6B4DCC4C3D}" type="presParOf" srcId="{6C059A9E-6B24-A042-B6D9-EB4A7FCAEED0}" destId="{CA9F1243-195A-8C4D-9D29-1B3D242CF4BE}" srcOrd="0" destOrd="0" presId="urn:microsoft.com/office/officeart/2005/8/layout/vList5"/>
    <dgm:cxn modelId="{3914D8D9-E204-514E-83E8-F7439238BDF0}" type="presParOf" srcId="{CA9F1243-195A-8C4D-9D29-1B3D242CF4BE}" destId="{E1939B6C-F981-E147-B197-EAB4A96E3783}" srcOrd="0"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1939B6C-F981-E147-B197-EAB4A96E3783}">
      <dsp:nvSpPr>
        <dsp:cNvPr id="0" name=""/>
        <dsp:cNvSpPr/>
      </dsp:nvSpPr>
      <dsp:spPr>
        <a:xfrm>
          <a:off x="350396" y="671647"/>
          <a:ext cx="2917590" cy="230540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l" defTabSz="1289050">
            <a:lnSpc>
              <a:spcPct val="100000"/>
            </a:lnSpc>
            <a:spcBef>
              <a:spcPct val="0"/>
            </a:spcBef>
            <a:spcAft>
              <a:spcPct val="35000"/>
            </a:spcAft>
          </a:pPr>
          <a:r>
            <a:rPr lang="es-ES" sz="2900" kern="1200" dirty="0" err="1" smtClean="0"/>
            <a:t>Osteosarcoma</a:t>
          </a:r>
          <a:r>
            <a:rPr lang="es-ES" sz="2900" kern="1200" dirty="0" smtClean="0"/>
            <a:t> </a:t>
          </a:r>
        </a:p>
      </dsp:txBody>
      <dsp:txXfrm>
        <a:off x="350396" y="671647"/>
        <a:ext cx="2917590" cy="230540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147" name="Shape 14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25" name="Shape 22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3" name="Shape 24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Hay un espectro de características clínicas y radiográficas en los numerosos subtipos que se han descrito.</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Osteosarcoma intramedular: representan la típico osteosarcoma intramedular de alto grado. Generalmente son pleomórficas y producen cantidades de cartílago y / o tejido fibroso raramente otros componentes histológicos.  La OMS utiliza el término paraguas de osteosarcomas convencionales comportamiento biológico similar.  Otros miembros de este grupo son telangiectasicos, Otros miembros de este grupo son telangiectasicos, De células pequeñas, gnáticas y de bajo grado osteosar- coma.</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Osteosarcoma juxtacortical: Las lesiones en este grupo son localizados en o en la corteza e incluyen parosteal, Periostio y osteosarcoma de superficie de alto grado, así como el osteosarcoma intracortical.</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Osteosarcoma secundario: En este grupo se incluyen: lesiones derivadas de precursores benignos, tales como osteosarcoma asociado con enfermedad de Paget, radiación Terapia y otras lesiones benignas.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Apariencia </a:t>
            </a:r>
            <a:r>
              <a:rPr lang="en-US" sz="1200" b="0" i="0" u="none" strike="noStrike" cap="none" dirty="0" err="1" smtClean="0">
                <a:solidFill>
                  <a:schemeClr val="dk1"/>
                </a:solidFill>
                <a:latin typeface="Calibri"/>
                <a:ea typeface="Calibri"/>
                <a:cs typeface="Calibri"/>
                <a:sym typeface="Calibri"/>
              </a:rPr>
              <a:t>macroscopica</a:t>
            </a:r>
            <a:r>
              <a:rPr lang="en-US" sz="1200" b="0" i="0" u="none" strike="noStrike" cap="none" dirty="0" smtClean="0">
                <a:solidFill>
                  <a:schemeClr val="dk1"/>
                </a:solidFill>
                <a:latin typeface="Calibri"/>
                <a:ea typeface="Calibri"/>
                <a:cs typeface="Calibri"/>
                <a:sym typeface="Calibri"/>
              </a:rPr>
              <a:t> de un osteosarcoma distal de femur.</a:t>
            </a: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Gran tumor </a:t>
            </a:r>
            <a:r>
              <a:rPr lang="en-US" sz="1200" b="0" i="0" u="none" strike="noStrike" cap="none" dirty="0" err="1" smtClean="0">
                <a:solidFill>
                  <a:schemeClr val="dk1"/>
                </a:solidFill>
                <a:latin typeface="Calibri"/>
                <a:ea typeface="Calibri"/>
                <a:cs typeface="Calibri"/>
                <a:sym typeface="Calibri"/>
              </a:rPr>
              <a:t>intramedular</a:t>
            </a:r>
            <a:r>
              <a:rPr lang="en-US" sz="1200" b="0" i="0" u="none" strike="noStrike" cap="none" dirty="0" smtClean="0">
                <a:solidFill>
                  <a:schemeClr val="dk1"/>
                </a:solidFill>
                <a:latin typeface="Calibri"/>
                <a:ea typeface="Calibri"/>
                <a:cs typeface="Calibri"/>
                <a:sym typeface="Calibri"/>
              </a:rPr>
              <a:t> con </a:t>
            </a:r>
            <a:r>
              <a:rPr lang="en-US" sz="1200" b="0" i="0" u="none" strike="noStrike" cap="none" dirty="0" err="1" smtClean="0">
                <a:solidFill>
                  <a:schemeClr val="dk1"/>
                </a:solidFill>
                <a:latin typeface="Calibri"/>
                <a:ea typeface="Calibri"/>
                <a:cs typeface="Calibri"/>
                <a:sym typeface="Calibri"/>
              </a:rPr>
              <a:t>prominente</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producion</a:t>
            </a:r>
            <a:r>
              <a:rPr lang="en-US" sz="1200" b="0" i="0" u="none" strike="noStrike" cap="none" dirty="0" smtClean="0">
                <a:solidFill>
                  <a:schemeClr val="dk1"/>
                </a:solidFill>
                <a:latin typeface="Calibri"/>
                <a:ea typeface="Calibri"/>
                <a:cs typeface="Calibri"/>
                <a:sym typeface="Calibri"/>
              </a:rPr>
              <a:t> de osteoid </a:t>
            </a:r>
            <a:r>
              <a:rPr lang="en-US" sz="1200" b="0" i="0" u="none" strike="noStrike" cap="none" dirty="0" err="1" smtClean="0">
                <a:solidFill>
                  <a:schemeClr val="dk1"/>
                </a:solidFill>
                <a:latin typeface="Calibri"/>
                <a:ea typeface="Calibri"/>
                <a:cs typeface="Calibri"/>
                <a:sym typeface="Calibri"/>
              </a:rPr>
              <a:t>asterisco</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grande</a:t>
            </a:r>
            <a:r>
              <a:rPr lang="en-US" sz="1200" b="0" i="0" u="none" strike="noStrike" cap="none" dirty="0" smtClean="0">
                <a:solidFill>
                  <a:schemeClr val="dk1"/>
                </a:solidFill>
                <a:latin typeface="Calibri"/>
                <a:ea typeface="Calibri"/>
                <a:cs typeface="Calibri"/>
                <a:sym typeface="Calibri"/>
              </a:rPr>
              <a:t>. Extension a </a:t>
            </a:r>
            <a:r>
              <a:rPr lang="en-US" sz="1200" b="0" i="0" u="none" strike="noStrike" cap="none" dirty="0" err="1" smtClean="0">
                <a:solidFill>
                  <a:schemeClr val="dk1"/>
                </a:solidFill>
                <a:latin typeface="Calibri"/>
                <a:ea typeface="Calibri"/>
                <a:cs typeface="Calibri"/>
                <a:sym typeface="Calibri"/>
              </a:rPr>
              <a:t>tejidos</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blandos</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flechas</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focos</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hemorragicos</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asterisco</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pequeño.RX</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extensiva</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produccion</a:t>
            </a:r>
            <a:r>
              <a:rPr lang="en-US" sz="1200" b="0" i="0" u="none" strike="noStrike" cap="none" dirty="0" smtClean="0">
                <a:solidFill>
                  <a:schemeClr val="dk1"/>
                </a:solidFill>
                <a:latin typeface="Calibri"/>
                <a:ea typeface="Calibri"/>
                <a:cs typeface="Calibri"/>
                <a:sym typeface="Calibri"/>
              </a:rPr>
              <a:t> de </a:t>
            </a:r>
            <a:r>
              <a:rPr lang="en-US" sz="1200" b="0" i="0" u="none" strike="noStrike" cap="none" dirty="0" err="1" smtClean="0">
                <a:solidFill>
                  <a:schemeClr val="dk1"/>
                </a:solidFill>
                <a:latin typeface="Calibri"/>
                <a:ea typeface="Calibri"/>
                <a:cs typeface="Calibri"/>
                <a:sym typeface="Calibri"/>
              </a:rPr>
              <a:t>matriz</a:t>
            </a:r>
            <a:r>
              <a:rPr lang="en-US" sz="1200" b="0" i="0" u="none" strike="noStrike" cap="none" dirty="0" smtClean="0">
                <a:solidFill>
                  <a:schemeClr val="dk1"/>
                </a:solidFill>
                <a:latin typeface="Calibri"/>
                <a:ea typeface="Calibri"/>
                <a:cs typeface="Calibri"/>
                <a:sym typeface="Calibri"/>
              </a:rPr>
              <a:t> extension a </a:t>
            </a:r>
            <a:r>
              <a:rPr lang="en-US" sz="1200" b="0" i="0" u="none" strike="noStrike" cap="none" dirty="0" err="1" smtClean="0">
                <a:solidFill>
                  <a:schemeClr val="dk1"/>
                </a:solidFill>
                <a:latin typeface="Calibri"/>
                <a:ea typeface="Calibri"/>
                <a:cs typeface="Calibri"/>
                <a:sym typeface="Calibri"/>
              </a:rPr>
              <a:t>tejidos</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blandos</a:t>
            </a:r>
            <a:r>
              <a:rPr lang="en-US" sz="1200" b="0" i="0" u="none" strike="noStrike" cap="none" smtClean="0">
                <a:solidFill>
                  <a:schemeClr val="dk1"/>
                </a:solidFill>
                <a:latin typeface="Calibri"/>
                <a:ea typeface="Calibri"/>
                <a:cs typeface="Calibri"/>
                <a:sym typeface="Calibri"/>
              </a:rPr>
              <a:t>.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2" name="Shape 26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67" name="Shape 267"/>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07" name="Shape 307"/>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16" name="Shape 316"/>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21" name="Shape 321"/>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0" name="Shape 33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b="0" i="0" u="none" strike="noStrike" cap="none">
                <a:solidFill>
                  <a:schemeClr val="dk1"/>
                </a:solidFill>
                <a:latin typeface="Calibri"/>
                <a:ea typeface="Calibri"/>
                <a:cs typeface="Calibri"/>
                <a:sym typeface="Calibri"/>
              </a:rPr>
              <a:t> Joint involvement</a:t>
            </a:r>
          </a:p>
          <a:p>
            <a:pPr marL="0" marR="0" lvl="0" indent="0" algn="l" rtl="0">
              <a:spcBef>
                <a:spcPts val="0"/>
              </a:spcBef>
              <a:buSzPct val="25000"/>
              <a:buNone/>
            </a:pPr>
            <a:r>
              <a:rPr lang="en-US" sz="800" b="0" i="0" u="none" strike="noStrike" cap="none">
                <a:solidFill>
                  <a:schemeClr val="dk1"/>
                </a:solidFill>
                <a:latin typeface="Calibri"/>
                <a:ea typeface="Calibri"/>
                <a:cs typeface="Calibri"/>
                <a:sym typeface="Calibri"/>
              </a:rPr>
              <a:t>(most frequently in the knee) can be seen in </a:t>
            </a:r>
          </a:p>
          <a:p>
            <a:pPr marL="0" marR="0" lvl="0" indent="0" algn="l" rtl="0">
              <a:spcBef>
                <a:spcPts val="0"/>
              </a:spcBef>
              <a:buSzPct val="25000"/>
              <a:buNone/>
            </a:pPr>
            <a:endParaRPr sz="8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800" b="0" i="0" u="none" strike="noStrike" cap="none">
                <a:solidFill>
                  <a:schemeClr val="dk1"/>
                </a:solidFill>
                <a:latin typeface="Calibri"/>
                <a:ea typeface="Calibri"/>
                <a:cs typeface="Calibri"/>
                <a:sym typeface="Calibri"/>
              </a:rPr>
              <a:t>Ref 58 Bachig.</a:t>
            </a:r>
          </a:p>
          <a:p>
            <a:pPr marL="0" marR="0" lvl="0" indent="0" algn="l" rtl="0">
              <a:spcBef>
                <a:spcPts val="0"/>
              </a:spcBef>
              <a:buSzPct val="25000"/>
              <a:buNone/>
            </a:pPr>
            <a:r>
              <a:rPr lang="en-US" sz="800" b="0" i="0" u="none" strike="noStrike" cap="none">
                <a:solidFill>
                  <a:schemeClr val="dk1"/>
                </a:solidFill>
                <a:latin typeface="Calibri"/>
                <a:ea typeface="Calibri"/>
                <a:cs typeface="Calibri"/>
                <a:sym typeface="Calibri"/>
              </a:rPr>
              <a:t>La manifestación inicial dentro de la epífisis es muy raro (&lt;1%). </a:t>
            </a:r>
          </a:p>
          <a:p>
            <a:pPr marL="0" marR="0" lvl="0" indent="0" algn="l" rtl="0">
              <a:spcBef>
                <a:spcPts val="0"/>
              </a:spcBef>
              <a:buSzPct val="25000"/>
              <a:buNone/>
            </a:pPr>
            <a:endParaRPr sz="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43" name="Shape 343"/>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64" name="Shape 1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2" name="Shape 35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Occasionally, the lesion may be completely blastic (osteoblastic subtype) or lytic (broblastic sub-</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type), but a mixed pattern of sclerosis and lucent areas is most frequent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2" name="Shape 36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90% de los osteosarcomas muestran opacidad variable característica que representa  de la producción de matriz osteoide.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72" name="Shape 372"/>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81" name="Shape 381"/>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88" name="Shape 388"/>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97" name="Shape 397"/>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11" name="Shape 411"/>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0" name="Shape 42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Osteosarcoma de femur distal con reaccion periosteal y masa de partes blasndas, triangulo de codman. Flechas.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Asterisco grande areas de esclerosis.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Areas de lisis asterisco pequeño.</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8" name="Shape 42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T1 señal de intensidad intermedia medula se ve con alta señal.</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T2. areas de baja señal en T1 y T2 son frecuentes y representan matriz mineralizada.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4" name="Shape 43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2700" marR="0" lvl="0" indent="0" algn="l" rtl="0">
              <a:lnSpc>
                <a:spcPct val="100000"/>
              </a:lnSpc>
              <a:spcBef>
                <a:spcPts val="0"/>
              </a:spcBef>
              <a:spcAft>
                <a:spcPts val="0"/>
              </a:spcAft>
              <a:buClr>
                <a:schemeClr val="dk1"/>
              </a:buClr>
              <a:buSzPct val="25000"/>
              <a:buFont typeface="Calibri"/>
              <a:buNone/>
            </a:pPr>
            <a:r>
              <a:rPr lang="en-US" sz="9600" b="0" i="0" u="none" strike="noStrike" cap="none">
                <a:solidFill>
                  <a:schemeClr val="dk1"/>
                </a:solidFill>
                <a:latin typeface="Calibri"/>
                <a:ea typeface="Calibri"/>
                <a:cs typeface="Calibri"/>
                <a:sym typeface="Calibri"/>
              </a:rPr>
              <a:t>Necrosis presente Histologica Ioperatorio.</a:t>
            </a:r>
          </a:p>
          <a:p>
            <a:pPr marL="12700" marR="0" lvl="0" indent="0" algn="l" rtl="0">
              <a:lnSpc>
                <a:spcPct val="100000"/>
              </a:lnSpc>
              <a:spcBef>
                <a:spcPts val="120"/>
              </a:spcBef>
              <a:spcAft>
                <a:spcPts val="0"/>
              </a:spcAft>
              <a:buClr>
                <a:schemeClr val="dk1"/>
              </a:buClr>
              <a:buSzPct val="25000"/>
              <a:buFont typeface="Calibri"/>
              <a:buNone/>
            </a:pPr>
            <a:endParaRPr sz="9600" b="0" i="0" u="none" strike="noStrike" cap="none">
              <a:solidFill>
                <a:schemeClr val="dk1"/>
              </a:solidFill>
              <a:latin typeface="Calibri"/>
              <a:ea typeface="Calibri"/>
              <a:cs typeface="Calibri"/>
              <a:sym typeface="Calibri"/>
            </a:endParaRPr>
          </a:p>
          <a:p>
            <a:pPr marL="12700" marR="0" lvl="0" indent="0" algn="l" rtl="0">
              <a:lnSpc>
                <a:spcPct val="100000"/>
              </a:lnSpc>
              <a:spcBef>
                <a:spcPts val="120"/>
              </a:spcBef>
              <a:spcAft>
                <a:spcPts val="0"/>
              </a:spcAft>
              <a:buClr>
                <a:schemeClr val="dk1"/>
              </a:buClr>
              <a:buSzPct val="25000"/>
              <a:buFont typeface="Calibri"/>
              <a:buNone/>
            </a:pPr>
            <a:endParaRPr sz="9600" b="0" i="0" u="none" strike="noStrike" cap="none">
              <a:solidFill>
                <a:schemeClr val="dk1"/>
              </a:solidFill>
              <a:latin typeface="Calibri"/>
              <a:ea typeface="Calibri"/>
              <a:cs typeface="Calibri"/>
              <a:sym typeface="Calibri"/>
            </a:endParaRPr>
          </a:p>
          <a:p>
            <a:pPr marL="469900" marR="0" lvl="1" indent="0" algn="l" rtl="0">
              <a:lnSpc>
                <a:spcPct val="100000"/>
              </a:lnSpc>
              <a:spcBef>
                <a:spcPts val="105"/>
              </a:spcBef>
              <a:spcAft>
                <a:spcPts val="0"/>
              </a:spcAft>
              <a:buClr>
                <a:schemeClr val="dk1"/>
              </a:buClr>
              <a:buSzPct val="25000"/>
              <a:buFont typeface="Calibri"/>
              <a:buNone/>
            </a:pPr>
            <a:r>
              <a:rPr lang="en-US" sz="9600" b="0" i="0" u="none" strike="noStrike" cap="none">
                <a:solidFill>
                  <a:schemeClr val="dk1"/>
                </a:solidFill>
                <a:latin typeface="Calibri"/>
                <a:ea typeface="Calibri"/>
                <a:cs typeface="Calibri"/>
                <a:sym typeface="Calibri"/>
              </a:rPr>
              <a:t>		Cuatro grados- Huvos Classification</a:t>
            </a:r>
          </a:p>
          <a:p>
            <a:pPr marL="927100" marR="0" lvl="2" indent="0" algn="l" rtl="0">
              <a:lnSpc>
                <a:spcPct val="100000"/>
              </a:lnSpc>
              <a:spcBef>
                <a:spcPts val="330"/>
              </a:spcBef>
              <a:spcAft>
                <a:spcPts val="0"/>
              </a:spcAft>
              <a:buClr>
                <a:schemeClr val="dk1"/>
              </a:buClr>
              <a:buSzPct val="25000"/>
              <a:buFont typeface="Calibri"/>
              <a:buNone/>
            </a:pPr>
            <a:r>
              <a:rPr lang="en-US" sz="9600" b="0" i="0" u="none" strike="noStrike" cap="none">
                <a:solidFill>
                  <a:schemeClr val="dk1"/>
                </a:solidFill>
                <a:latin typeface="Calibri"/>
                <a:ea typeface="Calibri"/>
                <a:cs typeface="Calibri"/>
                <a:sym typeface="Calibri"/>
              </a:rPr>
              <a:t>I necrosis menor al 50%</a:t>
            </a:r>
          </a:p>
          <a:p>
            <a:pPr marL="927100" marR="0" lvl="2" indent="0" algn="l" rtl="0">
              <a:lnSpc>
                <a:spcPct val="100000"/>
              </a:lnSpc>
              <a:spcBef>
                <a:spcPts val="320"/>
              </a:spcBef>
              <a:spcAft>
                <a:spcPts val="0"/>
              </a:spcAft>
              <a:buClr>
                <a:schemeClr val="dk1"/>
              </a:buClr>
              <a:buSzPct val="25000"/>
              <a:buFont typeface="Calibri"/>
              <a:buNone/>
            </a:pPr>
            <a:r>
              <a:rPr lang="en-US" sz="9600" b="0" i="0" u="none" strike="noStrike" cap="none">
                <a:solidFill>
                  <a:schemeClr val="dk1"/>
                </a:solidFill>
                <a:latin typeface="Calibri"/>
                <a:ea typeface="Calibri"/>
                <a:cs typeface="Calibri"/>
                <a:sym typeface="Calibri"/>
              </a:rPr>
              <a:t>II necrosis mayor del 50% y menor del 90%</a:t>
            </a:r>
          </a:p>
          <a:p>
            <a:pPr marL="927100" marR="0" lvl="2" indent="0" algn="l" rtl="0">
              <a:lnSpc>
                <a:spcPct val="100000"/>
              </a:lnSpc>
              <a:spcBef>
                <a:spcPts val="320"/>
              </a:spcBef>
              <a:spcAft>
                <a:spcPts val="0"/>
              </a:spcAft>
              <a:buClr>
                <a:schemeClr val="dk1"/>
              </a:buClr>
              <a:buSzPct val="25000"/>
              <a:buFont typeface="Calibri"/>
              <a:buNone/>
            </a:pPr>
            <a:r>
              <a:rPr lang="en-US" sz="9600" b="0" i="0" u="none" strike="noStrike" cap="none">
                <a:solidFill>
                  <a:schemeClr val="dk1"/>
                </a:solidFill>
                <a:latin typeface="Calibri"/>
                <a:ea typeface="Calibri"/>
                <a:cs typeface="Calibri"/>
                <a:sym typeface="Calibri"/>
              </a:rPr>
              <a:t>III Necrosis mayor del 90%</a:t>
            </a:r>
          </a:p>
          <a:p>
            <a:pPr marL="927100" marR="0" lvl="2" indent="0" algn="l" rtl="0">
              <a:lnSpc>
                <a:spcPct val="100000"/>
              </a:lnSpc>
              <a:spcBef>
                <a:spcPts val="420"/>
              </a:spcBef>
              <a:spcAft>
                <a:spcPts val="0"/>
              </a:spcAft>
              <a:buClr>
                <a:schemeClr val="dk1"/>
              </a:buClr>
              <a:buSzPct val="25000"/>
              <a:buFont typeface="Calibri"/>
              <a:buNone/>
            </a:pPr>
            <a:r>
              <a:rPr lang="en-US" sz="9600" b="0" i="0" u="none" strike="noStrike" cap="none">
                <a:solidFill>
                  <a:schemeClr val="dk1"/>
                </a:solidFill>
                <a:latin typeface="Calibri"/>
                <a:ea typeface="Calibri"/>
                <a:cs typeface="Calibri"/>
                <a:sym typeface="Calibri"/>
              </a:rPr>
              <a:t>IV necrosis 100%</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Secuencia </a:t>
            </a:r>
            <a:r>
              <a:rPr lang="en-US" sz="1200" b="0" i="0" u="none" strike="noStrike" cap="none">
                <a:solidFill>
                  <a:srgbClr val="FF2600"/>
                </a:solidFill>
                <a:latin typeface="Calibri"/>
                <a:ea typeface="Calibri"/>
                <a:cs typeface="Calibri"/>
                <a:sym typeface="Calibri"/>
              </a:rPr>
              <a:t>contrastada estática y dinámica</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1" name="Shape 44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1" name="Shape 45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Fig. .a–e. Osteosarcoma of the distal femur in a 13-year-old, presenting with knee pain and swelling.</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 Anteroposterior radiograph shows a large, osteoblastic mass with a large associated so tissue mass, a</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portion of which is not mineralized (asterisk). Note epiphysesal extension (arrow). b Corresponding coro-</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nal gross photograph shows the dierent gross appearance between the sclerotic (osteoblastic) and lucent</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(chondroblastic) (asterisk) portions of the tumor. Epiphyseal extension is well demonstrated (arrow). Cor-</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responding coronal T1-weighted (TR/TE; 516/14) (c) spin-echo and STIR (TR/TE/TI; 6886/30/140) MR im-</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ages show variable signal intensity with the osteoblastic areas of the tumor demonstrating low-intermediate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signal intensity and the chondroblastic portion showing intermediate signal intensity on T1-weighted image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(d). On .uid sensitive image, the osteoblastic portion of the mass shows low signal, while the chondroblastic</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portion shows high signal (asterisk). e epiphyseal extension is also well demonstrated on MR imaging</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(arrow). e see next page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59" name="Shape 459"/>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6" name="Shape 46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rgbClr val="2965B3"/>
                </a:solidFill>
                <a:latin typeface="Helvetica Neue"/>
                <a:ea typeface="Helvetica Neue"/>
                <a:cs typeface="Helvetica Neue"/>
                <a:sym typeface="Helvetica Neue"/>
              </a:rPr>
              <a:t>Fig. .a–g. </a:t>
            </a:r>
            <a:r>
              <a:rPr lang="en-US" sz="1200" b="0" i="0" u="none" strike="noStrike" cap="none" dirty="0" err="1">
                <a:solidFill>
                  <a:schemeClr val="dk1"/>
                </a:solidFill>
                <a:latin typeface="Helvetica Neue"/>
                <a:ea typeface="Helvetica Neue"/>
                <a:cs typeface="Helvetica Neue"/>
                <a:sym typeface="Helvetica Neue"/>
              </a:rPr>
              <a:t>Parosteal</a:t>
            </a:r>
            <a:r>
              <a:rPr lang="en-US" sz="1200" b="0" i="0" u="none" strike="noStrike" cap="none" dirty="0">
                <a:solidFill>
                  <a:schemeClr val="dk1"/>
                </a:solidFill>
                <a:latin typeface="Helvetica Neue"/>
                <a:ea typeface="Helvetica Neue"/>
                <a:cs typeface="Helvetica Neue"/>
                <a:sym typeface="Helvetica Neue"/>
              </a:rPr>
              <a:t> </a:t>
            </a:r>
            <a:r>
              <a:rPr lang="en-US" sz="1200" b="0" i="0" u="none" strike="noStrike" cap="none" dirty="0" err="1" smtClean="0">
                <a:solidFill>
                  <a:schemeClr val="dk1"/>
                </a:solidFill>
                <a:latin typeface="Helvetica Neue"/>
                <a:ea typeface="Helvetica Neue"/>
                <a:cs typeface="Helvetica Neue"/>
                <a:sym typeface="Helvetica Neue"/>
              </a:rPr>
              <a:t>osteosarcoma</a:t>
            </a:r>
            <a:r>
              <a:rPr lang="en-US" sz="1200" b="0" i="0" u="none" strike="noStrike" cap="none" dirty="0" smtClean="0">
                <a:solidFill>
                  <a:schemeClr val="dk1"/>
                </a:solidFill>
                <a:latin typeface="Helvetica Neue"/>
                <a:ea typeface="Helvetica Neue"/>
                <a:cs typeface="Helvetica Neue"/>
                <a:sym typeface="Helvetica Neue"/>
              </a:rPr>
              <a:t> femur distal </a:t>
            </a:r>
            <a:r>
              <a:rPr lang="en-US" sz="1200" b="0" i="0" u="none" strike="noStrike" cap="none" dirty="0" smtClean="0">
                <a:solidFill>
                  <a:schemeClr val="dk1"/>
                </a:solidFill>
                <a:latin typeface="Helvetica Neue"/>
                <a:ea typeface="Helvetica Neue"/>
                <a:cs typeface="Helvetica Neue"/>
                <a:sym typeface="Helvetica Neue"/>
              </a:rPr>
              <a:t>: lesion superficial que </a:t>
            </a:r>
            <a:r>
              <a:rPr lang="en-US" sz="1200" b="0" i="0" u="none" strike="noStrike" cap="none" dirty="0" err="1" smtClean="0">
                <a:solidFill>
                  <a:schemeClr val="dk1"/>
                </a:solidFill>
                <a:latin typeface="Helvetica Neue"/>
                <a:ea typeface="Helvetica Neue"/>
                <a:cs typeface="Helvetica Neue"/>
                <a:sym typeface="Helvetica Neue"/>
              </a:rPr>
              <a:t>esta</a:t>
            </a:r>
            <a:r>
              <a:rPr lang="en-US" sz="1200" b="0" i="0" u="none" strike="noStrike" cap="none" dirty="0" smtClean="0">
                <a:solidFill>
                  <a:schemeClr val="dk1"/>
                </a:solidFill>
                <a:latin typeface="Helvetica Neue"/>
                <a:ea typeface="Helvetica Neue"/>
                <a:cs typeface="Helvetica Neue"/>
                <a:sym typeface="Helvetica Neue"/>
              </a:rPr>
              <a:t> </a:t>
            </a:r>
            <a:r>
              <a:rPr lang="en-US" sz="1200" b="0" i="0" u="none" strike="noStrike" cap="none" dirty="0" err="1" smtClean="0">
                <a:solidFill>
                  <a:schemeClr val="dk1"/>
                </a:solidFill>
                <a:latin typeface="Helvetica Neue"/>
                <a:ea typeface="Helvetica Neue"/>
                <a:cs typeface="Helvetica Neue"/>
                <a:sym typeface="Helvetica Neue"/>
              </a:rPr>
              <a:t>formada</a:t>
            </a:r>
            <a:r>
              <a:rPr lang="en-US" sz="1200" b="0" i="0" u="none" strike="noStrike" cap="none" dirty="0" smtClean="0">
                <a:solidFill>
                  <a:schemeClr val="dk1"/>
                </a:solidFill>
                <a:latin typeface="Helvetica Neue"/>
                <a:ea typeface="Helvetica Neue"/>
                <a:cs typeface="Helvetica Neue"/>
                <a:sym typeface="Helvetica Neue"/>
              </a:rPr>
              <a:t> por </a:t>
            </a:r>
            <a:r>
              <a:rPr lang="en-US" sz="1200" b="0" i="0" u="none" strike="noStrike" cap="none" dirty="0" err="1" smtClean="0">
                <a:solidFill>
                  <a:schemeClr val="dk1"/>
                </a:solidFill>
                <a:latin typeface="Helvetica Neue"/>
                <a:ea typeface="Helvetica Neue"/>
                <a:cs typeface="Helvetica Neue"/>
                <a:sym typeface="Helvetica Neue"/>
              </a:rPr>
              <a:t>fibroblastos</a:t>
            </a:r>
            <a:r>
              <a:rPr lang="en-US" sz="1200" b="0" i="0" u="none" strike="noStrike" cap="none" dirty="0" smtClean="0">
                <a:solidFill>
                  <a:schemeClr val="dk1"/>
                </a:solidFill>
                <a:latin typeface="Helvetica Neue"/>
                <a:ea typeface="Helvetica Neue"/>
                <a:cs typeface="Helvetica Neue"/>
                <a:sym typeface="Helvetica Neue"/>
              </a:rPr>
              <a:t> de </a:t>
            </a:r>
            <a:r>
              <a:rPr lang="en-US" sz="1200" b="0" i="0" u="none" strike="noStrike" cap="none" dirty="0" err="1" smtClean="0">
                <a:solidFill>
                  <a:schemeClr val="dk1"/>
                </a:solidFill>
                <a:latin typeface="Helvetica Neue"/>
                <a:ea typeface="Helvetica Neue"/>
                <a:cs typeface="Helvetica Neue"/>
                <a:sym typeface="Helvetica Neue"/>
              </a:rPr>
              <a:t>bajo</a:t>
            </a:r>
            <a:r>
              <a:rPr lang="en-US" sz="1200" b="0" i="0" u="none" strike="noStrike" cap="none" dirty="0" smtClean="0">
                <a:solidFill>
                  <a:schemeClr val="dk1"/>
                </a:solidFill>
                <a:latin typeface="Helvetica Neue"/>
                <a:ea typeface="Helvetica Neue"/>
                <a:cs typeface="Helvetica Neue"/>
                <a:sym typeface="Helvetica Neue"/>
              </a:rPr>
              <a:t> </a:t>
            </a:r>
            <a:r>
              <a:rPr lang="en-US" sz="1200" b="0" i="0" u="none" strike="noStrike" cap="none" dirty="0" err="1" smtClean="0">
                <a:solidFill>
                  <a:schemeClr val="dk1"/>
                </a:solidFill>
                <a:latin typeface="Helvetica Neue"/>
                <a:ea typeface="Helvetica Neue"/>
                <a:cs typeface="Helvetica Neue"/>
                <a:sym typeface="Helvetica Neue"/>
              </a:rPr>
              <a:t>grado</a:t>
            </a:r>
            <a:r>
              <a:rPr lang="en-US" sz="1200" b="0" i="0" u="none" strike="noStrike" cap="none" dirty="0" smtClean="0">
                <a:solidFill>
                  <a:schemeClr val="dk1"/>
                </a:solidFill>
                <a:latin typeface="Helvetica Neue"/>
                <a:ea typeface="Helvetica Neue"/>
                <a:cs typeface="Helvetica Neue"/>
                <a:sym typeface="Helvetica Neue"/>
              </a:rPr>
              <a:t> que </a:t>
            </a:r>
            <a:r>
              <a:rPr lang="en-US" sz="1200" b="0" i="0" u="none" strike="noStrike" cap="none" dirty="0" err="1" smtClean="0">
                <a:solidFill>
                  <a:schemeClr val="dk1"/>
                </a:solidFill>
                <a:latin typeface="Helvetica Neue"/>
                <a:ea typeface="Helvetica Neue"/>
                <a:cs typeface="Helvetica Neue"/>
                <a:sym typeface="Helvetica Neue"/>
              </a:rPr>
              <a:t>producen</a:t>
            </a:r>
            <a:r>
              <a:rPr lang="en-US" sz="1200" b="0" i="0" u="none" strike="noStrike" cap="none" dirty="0" smtClean="0">
                <a:solidFill>
                  <a:schemeClr val="dk1"/>
                </a:solidFill>
                <a:latin typeface="Helvetica Neue"/>
                <a:ea typeface="Helvetica Neue"/>
                <a:cs typeface="Helvetica Neue"/>
                <a:sym typeface="Helvetica Neue"/>
              </a:rPr>
              <a:t> </a:t>
            </a:r>
            <a:r>
              <a:rPr lang="en-US" sz="1200" b="0" i="0" u="none" strike="noStrike" cap="none" dirty="0" err="1" smtClean="0">
                <a:solidFill>
                  <a:schemeClr val="dk1"/>
                </a:solidFill>
                <a:latin typeface="Helvetica Neue"/>
                <a:ea typeface="Helvetica Neue"/>
                <a:cs typeface="Helvetica Neue"/>
                <a:sym typeface="Helvetica Neue"/>
              </a:rPr>
              <a:t>hueso</a:t>
            </a:r>
            <a:r>
              <a:rPr lang="en-US" sz="1200" b="0" i="0" u="none" strike="noStrike" cap="none" dirty="0" smtClean="0">
                <a:solidFill>
                  <a:schemeClr val="dk1"/>
                </a:solidFill>
                <a:latin typeface="Helvetica Neue"/>
                <a:ea typeface="Helvetica Neue"/>
                <a:cs typeface="Helvetica Neue"/>
                <a:sym typeface="Helvetica Neue"/>
              </a:rPr>
              <a:t> laminar </a:t>
            </a:r>
            <a:r>
              <a:rPr lang="en-US" sz="1200" b="0" i="0" u="none" strike="noStrike" cap="none" dirty="0" err="1" smtClean="0">
                <a:solidFill>
                  <a:schemeClr val="dk1"/>
                </a:solidFill>
                <a:latin typeface="Helvetica Neue"/>
                <a:ea typeface="Helvetica Neue"/>
                <a:cs typeface="Helvetica Neue"/>
                <a:sym typeface="Helvetica Neue"/>
              </a:rPr>
              <a:t>afectan</a:t>
            </a:r>
            <a:r>
              <a:rPr lang="en-US" sz="1200" b="0" i="0" u="none" strike="noStrike" cap="none" dirty="0" smtClean="0">
                <a:solidFill>
                  <a:schemeClr val="dk1"/>
                </a:solidFill>
                <a:latin typeface="Helvetica Neue"/>
                <a:ea typeface="Helvetica Neue"/>
                <a:cs typeface="Helvetica Neue"/>
                <a:sym typeface="Helvetica Neue"/>
              </a:rPr>
              <a:t> </a:t>
            </a:r>
            <a:r>
              <a:rPr lang="en-US" sz="1200" b="0" i="0" u="none" strike="noStrike" cap="none" dirty="0" err="1" smtClean="0">
                <a:solidFill>
                  <a:schemeClr val="dk1"/>
                </a:solidFill>
                <a:latin typeface="Helvetica Neue"/>
                <a:ea typeface="Helvetica Neue"/>
                <a:cs typeface="Helvetica Neue"/>
                <a:sym typeface="Helvetica Neue"/>
              </a:rPr>
              <a:t>generalmente</a:t>
            </a:r>
            <a:r>
              <a:rPr lang="en-US" sz="1200" b="0" i="0" u="none" strike="noStrike" cap="none" dirty="0" smtClean="0">
                <a:solidFill>
                  <a:schemeClr val="dk1"/>
                </a:solidFill>
                <a:latin typeface="Helvetica Neue"/>
                <a:ea typeface="Helvetica Neue"/>
                <a:cs typeface="Helvetica Neue"/>
                <a:sym typeface="Helvetica Neue"/>
              </a:rPr>
              <a:t> femur </a:t>
            </a:r>
            <a:r>
              <a:rPr lang="en-US" sz="1200" b="0" i="0" u="none" strike="noStrike" cap="none" dirty="0" err="1" smtClean="0">
                <a:solidFill>
                  <a:schemeClr val="dk1"/>
                </a:solidFill>
                <a:latin typeface="Helvetica Neue"/>
                <a:ea typeface="Helvetica Neue"/>
                <a:cs typeface="Helvetica Neue"/>
                <a:sym typeface="Helvetica Neue"/>
              </a:rPr>
              <a:t>diastal</a:t>
            </a:r>
            <a:r>
              <a:rPr lang="en-US" sz="1200" b="0" i="0" u="none" strike="noStrike" cap="none" dirty="0" smtClean="0">
                <a:solidFill>
                  <a:schemeClr val="dk1"/>
                </a:solidFill>
                <a:latin typeface="Helvetica Neue"/>
                <a:ea typeface="Helvetica Neue"/>
                <a:cs typeface="Helvetica Neue"/>
                <a:sym typeface="Helvetica Neue"/>
              </a:rPr>
              <a:t> y se </a:t>
            </a:r>
            <a:r>
              <a:rPr lang="en-US" sz="1200" b="0" i="0" u="none" strike="noStrike" cap="none" dirty="0" err="1" smtClean="0">
                <a:solidFill>
                  <a:schemeClr val="dk1"/>
                </a:solidFill>
                <a:latin typeface="Helvetica Neue"/>
                <a:ea typeface="Helvetica Neue"/>
                <a:cs typeface="Helvetica Neue"/>
                <a:sym typeface="Helvetica Neue"/>
              </a:rPr>
              <a:t>ven</a:t>
            </a:r>
            <a:r>
              <a:rPr lang="en-US" sz="1200" b="0" i="0" u="none" strike="noStrike" cap="none" dirty="0" smtClean="0">
                <a:solidFill>
                  <a:schemeClr val="dk1"/>
                </a:solidFill>
                <a:latin typeface="Helvetica Neue"/>
                <a:ea typeface="Helvetica Neue"/>
                <a:cs typeface="Helvetica Neue"/>
                <a:sym typeface="Helvetica Neue"/>
              </a:rPr>
              <a:t> en pacientes</a:t>
            </a:r>
            <a:r>
              <a:rPr lang="en-US" sz="1200" b="0" i="0" u="none" strike="noStrike" cap="none" baseline="0" dirty="0" smtClean="0">
                <a:solidFill>
                  <a:schemeClr val="dk1"/>
                </a:solidFill>
                <a:latin typeface="Helvetica Neue"/>
                <a:ea typeface="Helvetica Neue"/>
                <a:cs typeface="Helvetica Neue"/>
                <a:sym typeface="Helvetica Neue"/>
              </a:rPr>
              <a:t> </a:t>
            </a:r>
            <a:r>
              <a:rPr lang="en-US" sz="1200" b="0" i="0" u="none" strike="noStrike" cap="none" baseline="0" dirty="0" err="1" smtClean="0">
                <a:solidFill>
                  <a:schemeClr val="dk1"/>
                </a:solidFill>
                <a:latin typeface="Helvetica Neue"/>
                <a:ea typeface="Helvetica Neue"/>
                <a:cs typeface="Helvetica Neue"/>
                <a:sym typeface="Helvetica Neue"/>
              </a:rPr>
              <a:t>algo</a:t>
            </a:r>
            <a:r>
              <a:rPr lang="en-US" sz="1200" b="0" i="0" u="none" strike="noStrike" cap="none" baseline="0" dirty="0" smtClean="0">
                <a:solidFill>
                  <a:schemeClr val="dk1"/>
                </a:solidFill>
                <a:latin typeface="Helvetica Neue"/>
                <a:ea typeface="Helvetica Neue"/>
                <a:cs typeface="Helvetica Neue"/>
                <a:sym typeface="Helvetica Neue"/>
              </a:rPr>
              <a:t> mas </a:t>
            </a:r>
            <a:r>
              <a:rPr lang="en-US" sz="1200" b="0" i="0" u="none" strike="noStrike" cap="none" baseline="0" dirty="0" err="1" smtClean="0">
                <a:solidFill>
                  <a:schemeClr val="dk1"/>
                </a:solidFill>
                <a:latin typeface="Helvetica Neue"/>
                <a:ea typeface="Helvetica Neue"/>
                <a:cs typeface="Helvetica Neue"/>
                <a:sym typeface="Helvetica Neue"/>
              </a:rPr>
              <a:t>avanzadas</a:t>
            </a:r>
            <a:r>
              <a:rPr lang="en-US" sz="1200" b="0" i="0" u="none" strike="noStrike" cap="none" baseline="0" dirty="0" smtClean="0">
                <a:solidFill>
                  <a:schemeClr val="dk1"/>
                </a:solidFill>
                <a:latin typeface="Helvetica Neue"/>
                <a:ea typeface="Helvetica Neue"/>
                <a:cs typeface="Helvetica Neue"/>
                <a:sym typeface="Helvetica Neue"/>
              </a:rPr>
              <a:t> que el </a:t>
            </a:r>
            <a:r>
              <a:rPr lang="en-US" sz="1200" b="0" i="0" u="none" strike="noStrike" cap="none" baseline="0" dirty="0" err="1" smtClean="0">
                <a:solidFill>
                  <a:schemeClr val="dk1"/>
                </a:solidFill>
                <a:latin typeface="Helvetica Neue"/>
                <a:ea typeface="Helvetica Neue"/>
                <a:cs typeface="Helvetica Neue"/>
                <a:sym typeface="Helvetica Neue"/>
              </a:rPr>
              <a:t>convencional</a:t>
            </a:r>
            <a:r>
              <a:rPr lang="en-US" sz="1200" b="0" i="0" u="none" strike="noStrike" cap="none" baseline="0" dirty="0" smtClean="0">
                <a:solidFill>
                  <a:schemeClr val="dk1"/>
                </a:solidFill>
                <a:latin typeface="Helvetica Neue"/>
                <a:ea typeface="Helvetica Neue"/>
                <a:cs typeface="Helvetica Neue"/>
                <a:sym typeface="Helvetica Neue"/>
              </a:rPr>
              <a:t>. </a:t>
            </a:r>
            <a:r>
              <a:rPr lang="en-US" sz="1200" b="0" i="0" u="none" strike="noStrike" cap="none" baseline="0" dirty="0" err="1" smtClean="0">
                <a:solidFill>
                  <a:schemeClr val="dk1"/>
                </a:solidFill>
                <a:latin typeface="Helvetica Neue"/>
                <a:ea typeface="Helvetica Neue"/>
                <a:cs typeface="Helvetica Neue"/>
                <a:sym typeface="Helvetica Neue"/>
              </a:rPr>
              <a:t>Nace</a:t>
            </a:r>
            <a:r>
              <a:rPr lang="en-US" sz="1200" b="0" i="0" u="none" strike="noStrike" cap="none" baseline="0" dirty="0" smtClean="0">
                <a:solidFill>
                  <a:schemeClr val="dk1"/>
                </a:solidFill>
                <a:latin typeface="Helvetica Neue"/>
                <a:ea typeface="Helvetica Neue"/>
                <a:cs typeface="Helvetica Neue"/>
                <a:sym typeface="Helvetica Neue"/>
              </a:rPr>
              <a:t> de la cortical con </a:t>
            </a:r>
            <a:r>
              <a:rPr lang="en-US" sz="1200" b="0" i="0" u="none" strike="noStrike" cap="none" baseline="0" dirty="0" err="1" smtClean="0">
                <a:solidFill>
                  <a:schemeClr val="dk1"/>
                </a:solidFill>
                <a:latin typeface="Helvetica Neue"/>
                <a:ea typeface="Helvetica Neue"/>
                <a:cs typeface="Helvetica Neue"/>
                <a:sym typeface="Helvetica Neue"/>
              </a:rPr>
              <a:t>gra</a:t>
            </a:r>
            <a:r>
              <a:rPr lang="en-US" sz="1200" b="0" i="0" u="none" strike="noStrike" cap="none" baseline="0" dirty="0" smtClean="0">
                <a:solidFill>
                  <a:schemeClr val="dk1"/>
                </a:solidFill>
                <a:latin typeface="Helvetica Neue"/>
                <a:ea typeface="Helvetica Neue"/>
                <a:cs typeface="Helvetica Neue"/>
                <a:sym typeface="Helvetica Neue"/>
              </a:rPr>
              <a:t> base de </a:t>
            </a:r>
            <a:r>
              <a:rPr lang="en-US" sz="1200" b="0" i="0" u="none" strike="noStrike" cap="none" baseline="0" dirty="0" err="1" smtClean="0">
                <a:solidFill>
                  <a:schemeClr val="dk1"/>
                </a:solidFill>
                <a:latin typeface="Helvetica Neue"/>
                <a:ea typeface="Helvetica Neue"/>
                <a:cs typeface="Helvetica Neue"/>
                <a:sym typeface="Helvetica Neue"/>
              </a:rPr>
              <a:t>implantacion</a:t>
            </a:r>
            <a:r>
              <a:rPr lang="en-US" sz="1200" b="0" i="0" u="none" strike="noStrike" cap="none" baseline="0" dirty="0" smtClean="0">
                <a:solidFill>
                  <a:schemeClr val="dk1"/>
                </a:solidFill>
                <a:latin typeface="Helvetica Neue"/>
                <a:ea typeface="Helvetica Neue"/>
                <a:cs typeface="Helvetica Neue"/>
                <a:sym typeface="Helvetica Neue"/>
              </a:rPr>
              <a:t>. </a:t>
            </a:r>
            <a:endParaRPr lang="en-US" sz="1200" b="0" i="0" u="none" strike="noStrike" cap="none" dirty="0" smtClean="0">
              <a:solidFill>
                <a:schemeClr val="dk1"/>
              </a:solidFill>
              <a:latin typeface="Helvetica Neue"/>
              <a:ea typeface="Helvetica Neue"/>
              <a:cs typeface="Helvetica Neue"/>
              <a:sym typeface="Helvetica Neue"/>
            </a:endParaRPr>
          </a:p>
          <a:p>
            <a:pPr marL="0" marR="0" lvl="0" indent="0" algn="l" rtl="0">
              <a:spcBef>
                <a:spcPts val="0"/>
              </a:spcBef>
              <a:buSzPct val="25000"/>
              <a:buNone/>
            </a:pPr>
            <a:endParaRPr lang="en-US" sz="1200" b="0" i="0" u="none" strike="noStrike" cap="none" dirty="0" smtClean="0">
              <a:solidFill>
                <a:schemeClr val="dk1"/>
              </a:solidFill>
              <a:latin typeface="Helvetica Neue"/>
              <a:ea typeface="Helvetica Neue"/>
              <a:cs typeface="Helvetica Neue"/>
              <a:sym typeface="Helvetica Neue"/>
            </a:endParaRPr>
          </a:p>
          <a:p>
            <a:pPr marL="0" marR="0" lvl="0" indent="0" algn="l" rtl="0">
              <a:spcBef>
                <a:spcPts val="0"/>
              </a:spcBef>
              <a:buSzPct val="25000"/>
              <a:buNone/>
            </a:pPr>
            <a:endParaRPr lang="en-US" sz="1200" b="0" i="0" u="none" strike="noStrike" cap="none" dirty="0" smtClean="0">
              <a:solidFill>
                <a:schemeClr val="dk1"/>
              </a:solidFill>
              <a:latin typeface="Helvetica Neue"/>
              <a:ea typeface="Helvetica Neue"/>
              <a:cs typeface="Helvetica Neue"/>
              <a:sym typeface="Helvetica Neue"/>
            </a:endParaRPr>
          </a:p>
          <a:p>
            <a:pPr marL="0" marR="0" lvl="0" indent="0" algn="l" rtl="0">
              <a:spcBef>
                <a:spcPts val="0"/>
              </a:spcBef>
              <a:buSzPct val="25000"/>
              <a:buNone/>
            </a:pPr>
            <a:r>
              <a:rPr lang="en-US" sz="1200" b="0" i="0" u="none" strike="noStrike" cap="none" dirty="0" smtClean="0">
                <a:solidFill>
                  <a:schemeClr val="dk1"/>
                </a:solidFill>
                <a:latin typeface="Helvetica Neue"/>
                <a:ea typeface="Helvetica Neue"/>
                <a:cs typeface="Helvetica Neue"/>
                <a:sym typeface="Helvetica Neue"/>
              </a:rPr>
              <a:t>of </a:t>
            </a:r>
            <a:r>
              <a:rPr lang="en-US" sz="1200" b="0" i="0" u="none" strike="noStrike" cap="none" dirty="0">
                <a:solidFill>
                  <a:schemeClr val="dk1"/>
                </a:solidFill>
                <a:latin typeface="Helvetica Neue"/>
                <a:ea typeface="Helvetica Neue"/>
                <a:cs typeface="Helvetica Neue"/>
                <a:sym typeface="Helvetica Neue"/>
              </a:rPr>
              <a:t>the distal femur in a 37-year-old woman.</a:t>
            </a:r>
          </a:p>
          <a:p>
            <a:pPr marL="0" marR="0" lvl="0" indent="0" algn="l" rtl="0">
              <a:spcBef>
                <a:spcPts val="0"/>
              </a:spcBef>
              <a:buSzPct val="25000"/>
              <a:buNone/>
            </a:pPr>
            <a:r>
              <a:rPr lang="en-US" sz="1200" b="0" i="0" u="none" strike="noStrike" cap="none" dirty="0">
                <a:solidFill>
                  <a:schemeClr val="dk1"/>
                </a:solidFill>
                <a:latin typeface="Helvetica Neue"/>
                <a:ea typeface="Helvetica Neue"/>
                <a:cs typeface="Helvetica Neue"/>
                <a:sym typeface="Helvetica Neue"/>
              </a:rPr>
              <a:t> </a:t>
            </a:r>
            <a:r>
              <a:rPr lang="en-US" sz="1200" b="0" i="0" u="none" strike="noStrike" cap="none" dirty="0">
                <a:solidFill>
                  <a:srgbClr val="2965B3"/>
                </a:solidFill>
                <a:latin typeface="Helvetica Neue"/>
                <a:ea typeface="Helvetica Neue"/>
                <a:cs typeface="Helvetica Neue"/>
                <a:sym typeface="Helvetica Neue"/>
              </a:rPr>
              <a:t>a </a:t>
            </a:r>
            <a:r>
              <a:rPr lang="en-US" sz="1200" b="0" i="0" u="none" strike="noStrike" cap="none" dirty="0">
                <a:solidFill>
                  <a:schemeClr val="dk1"/>
                </a:solidFill>
                <a:latin typeface="Helvetica Neue"/>
                <a:ea typeface="Helvetica Neue"/>
                <a:cs typeface="Helvetica Neue"/>
                <a:sym typeface="Helvetica Neue"/>
              </a:rPr>
              <a:t>Lateral radio-graph shows a large, lobulated (</a:t>
            </a:r>
            <a:r>
              <a:rPr lang="en-US" sz="1200" b="0" i="0" u="none" strike="noStrike" cap="none" dirty="0" err="1">
                <a:solidFill>
                  <a:schemeClr val="dk1"/>
                </a:solidFill>
                <a:latin typeface="Helvetica Neue"/>
                <a:ea typeface="Helvetica Neue"/>
                <a:cs typeface="Helvetica Neue"/>
                <a:sym typeface="Helvetica Neue"/>
              </a:rPr>
              <a:t>cauli.ower</a:t>
            </a:r>
            <a:r>
              <a:rPr lang="en-US" sz="1200" b="0" i="0" u="none" strike="noStrike" cap="none" dirty="0">
                <a:solidFill>
                  <a:schemeClr val="dk1"/>
                </a:solidFill>
                <a:latin typeface="Helvetica Neue"/>
                <a:ea typeface="Helvetica Neue"/>
                <a:cs typeface="Helvetica Neue"/>
                <a:sym typeface="Helvetica Neue"/>
              </a:rPr>
              <a:t>-like),</a:t>
            </a:r>
            <a:r>
              <a:rPr lang="en-US" sz="1200" b="0" i="0" u="none" strike="noStrike" cap="none" dirty="0" err="1">
                <a:solidFill>
                  <a:schemeClr val="dk1"/>
                </a:solidFill>
                <a:latin typeface="Helvetica Neue"/>
                <a:ea typeface="Helvetica Neue"/>
                <a:cs typeface="Helvetica Neue"/>
                <a:sym typeface="Helvetica Neue"/>
              </a:rPr>
              <a:t>ossic</a:t>
            </a:r>
            <a:r>
              <a:rPr lang="en-US" sz="1200" b="0" i="0" u="none" strike="noStrike" cap="none" dirty="0">
                <a:solidFill>
                  <a:schemeClr val="dk1"/>
                </a:solidFill>
                <a:latin typeface="Helvetica Neue"/>
                <a:ea typeface="Helvetica Neue"/>
                <a:cs typeface="Helvetica Neue"/>
                <a:sym typeface="Helvetica Neue"/>
              </a:rPr>
              <a:t> </a:t>
            </a:r>
            <a:r>
              <a:rPr lang="en-US" sz="1200" b="0" i="0" u="none" strike="noStrike" cap="none" dirty="0" err="1">
                <a:solidFill>
                  <a:schemeClr val="dk1"/>
                </a:solidFill>
                <a:latin typeface="Helvetica Neue"/>
                <a:ea typeface="Helvetica Neue"/>
                <a:cs typeface="Helvetica Neue"/>
                <a:sym typeface="Helvetica Neue"/>
              </a:rPr>
              <a:t>juxtacortical</a:t>
            </a:r>
            <a:r>
              <a:rPr lang="en-US" sz="1200" b="0" i="0" u="none" strike="noStrike" cap="none" dirty="0">
                <a:solidFill>
                  <a:schemeClr val="dk1"/>
                </a:solidFill>
                <a:latin typeface="Helvetica Neue"/>
                <a:ea typeface="Helvetica Neue"/>
                <a:cs typeface="Helvetica Neue"/>
                <a:sym typeface="Helvetica Neue"/>
              </a:rPr>
              <a:t> mass (large asterisk) with partial radiolucent cleavage plane between the lobulated </a:t>
            </a:r>
            <a:r>
              <a:rPr lang="en-US" sz="1200" b="0" i="0" u="none" strike="noStrike" cap="none" dirty="0" err="1">
                <a:solidFill>
                  <a:schemeClr val="dk1"/>
                </a:solidFill>
                <a:latin typeface="Helvetica Neue"/>
                <a:ea typeface="Helvetica Neue"/>
                <a:cs typeface="Helvetica Neue"/>
                <a:sym typeface="Helvetica Neue"/>
              </a:rPr>
              <a:t>ossic</a:t>
            </a:r>
            <a:r>
              <a:rPr lang="en-US" sz="1200" b="0" i="0" u="none" strike="noStrike" cap="none" dirty="0">
                <a:solidFill>
                  <a:schemeClr val="dk1"/>
                </a:solidFill>
                <a:latin typeface="Helvetica Neue"/>
                <a:ea typeface="Helvetica Neue"/>
                <a:cs typeface="Helvetica Neue"/>
                <a:sym typeface="Helvetica Neue"/>
              </a:rPr>
              <a:t> mass and the remaining bone (arrow). How-ever, continued tumor growth </a:t>
            </a:r>
            <a:r>
              <a:rPr lang="en-US" sz="1200" b="0" i="0" u="none" strike="noStrike" cap="none" dirty="0" err="1">
                <a:solidFill>
                  <a:schemeClr val="dk1"/>
                </a:solidFill>
                <a:latin typeface="Helvetica Neue"/>
                <a:ea typeface="Helvetica Neue"/>
                <a:cs typeface="Helvetica Neue"/>
                <a:sym typeface="Helvetica Neue"/>
              </a:rPr>
              <a:t>oen</a:t>
            </a:r>
            <a:r>
              <a:rPr lang="en-US" sz="1200" b="0" i="0" u="none" strike="noStrike" cap="none" dirty="0">
                <a:solidFill>
                  <a:schemeClr val="dk1"/>
                </a:solidFill>
                <a:latin typeface="Helvetica Neue"/>
                <a:ea typeface="Helvetica Neue"/>
                <a:cs typeface="Helvetica Neue"/>
                <a:sym typeface="Helvetica Neue"/>
              </a:rPr>
              <a:t> obliterates the cleavage plane. Note invasion (back growth) into the medullary space (small asterisk).</a:t>
            </a:r>
          </a:p>
          <a:p>
            <a:pPr marL="0" marR="0" lvl="0" indent="0" algn="l" rtl="0">
              <a:spcBef>
                <a:spcPts val="0"/>
              </a:spcBef>
              <a:buSzPct val="25000"/>
              <a:buNone/>
            </a:pPr>
            <a:r>
              <a:rPr lang="en-US" sz="1200" b="0" i="0" u="none" strike="noStrike" cap="none" dirty="0">
                <a:solidFill>
                  <a:schemeClr val="dk1"/>
                </a:solidFill>
                <a:latin typeface="Helvetica Neue"/>
                <a:ea typeface="Helvetica Neue"/>
                <a:cs typeface="Helvetica Neue"/>
                <a:sym typeface="Helvetica Neue"/>
              </a:rPr>
              <a:t> </a:t>
            </a:r>
            <a:r>
              <a:rPr lang="en-US" sz="1200" b="0" i="0" u="none" strike="noStrike" cap="none" dirty="0">
                <a:solidFill>
                  <a:srgbClr val="2965B3"/>
                </a:solidFill>
                <a:latin typeface="Helvetica Neue"/>
                <a:ea typeface="Helvetica Neue"/>
                <a:cs typeface="Helvetica Neue"/>
                <a:sym typeface="Helvetica Neue"/>
              </a:rPr>
              <a:t>b </a:t>
            </a:r>
            <a:r>
              <a:rPr lang="en-US" sz="1200" b="0" i="0" u="none" strike="noStrike" cap="none" dirty="0">
                <a:solidFill>
                  <a:schemeClr val="dk1"/>
                </a:solidFill>
                <a:latin typeface="Helvetica Neue"/>
                <a:ea typeface="Helvetica Neue"/>
                <a:cs typeface="Helvetica Neue"/>
                <a:sym typeface="Helvetica Neue"/>
              </a:rPr>
              <a:t>Sagittal reformat-ted CT shows the </a:t>
            </a:r>
            <a:r>
              <a:rPr lang="en-US" sz="1200" b="0" i="0" u="none" strike="noStrike" cap="none" dirty="0" err="1">
                <a:solidFill>
                  <a:schemeClr val="dk1"/>
                </a:solidFill>
                <a:latin typeface="Helvetica Neue"/>
                <a:ea typeface="Helvetica Neue"/>
                <a:cs typeface="Helvetica Neue"/>
                <a:sym typeface="Helvetica Neue"/>
              </a:rPr>
              <a:t>juxtacortical</a:t>
            </a:r>
            <a:r>
              <a:rPr lang="en-US" sz="1200" b="0" i="0" u="none" strike="noStrike" cap="none" dirty="0">
                <a:solidFill>
                  <a:schemeClr val="dk1"/>
                </a:solidFill>
                <a:latin typeface="Helvetica Neue"/>
                <a:ea typeface="Helvetica Neue"/>
                <a:cs typeface="Helvetica Neue"/>
                <a:sym typeface="Helvetica Neue"/>
              </a:rPr>
              <a:t> </a:t>
            </a:r>
            <a:r>
              <a:rPr lang="en-US" sz="1200" b="0" i="0" u="none" strike="noStrike" cap="none" dirty="0" err="1">
                <a:solidFill>
                  <a:schemeClr val="dk1"/>
                </a:solidFill>
                <a:latin typeface="Helvetica Neue"/>
                <a:ea typeface="Helvetica Neue"/>
                <a:cs typeface="Helvetica Neue"/>
                <a:sym typeface="Helvetica Neue"/>
              </a:rPr>
              <a:t>ossied</a:t>
            </a:r>
            <a:r>
              <a:rPr lang="en-US" sz="1200" b="0" i="0" u="none" strike="noStrike" cap="none" dirty="0">
                <a:solidFill>
                  <a:schemeClr val="dk1"/>
                </a:solidFill>
                <a:latin typeface="Helvetica Neue"/>
                <a:ea typeface="Helvetica Neue"/>
                <a:cs typeface="Helvetica Neue"/>
                <a:sym typeface="Helvetica Neue"/>
              </a:rPr>
              <a:t> mass (</a:t>
            </a:r>
            <a:r>
              <a:rPr lang="en-US" sz="1200" b="0" i="0" u="none" strike="noStrike" cap="none" dirty="0" err="1">
                <a:solidFill>
                  <a:schemeClr val="dk1"/>
                </a:solidFill>
                <a:latin typeface="Helvetica Neue"/>
                <a:ea typeface="Helvetica Neue"/>
                <a:cs typeface="Helvetica Neue"/>
                <a:sym typeface="Helvetica Neue"/>
              </a:rPr>
              <a:t>smalllong</a:t>
            </a:r>
            <a:r>
              <a:rPr lang="en-US" sz="1200" b="0" i="0" u="none" strike="noStrike" cap="none" dirty="0">
                <a:solidFill>
                  <a:schemeClr val="dk1"/>
                </a:solidFill>
                <a:latin typeface="Helvetica Neue"/>
                <a:ea typeface="Helvetica Neue"/>
                <a:cs typeface="Helvetica Neue"/>
                <a:sym typeface="Helvetica Neue"/>
              </a:rPr>
              <a:t> arrows) as well as medullary invasion (</a:t>
            </a:r>
            <a:r>
              <a:rPr lang="en-US" sz="1200" b="0" i="0" u="none" strike="noStrike" cap="none" dirty="0" err="1">
                <a:solidFill>
                  <a:schemeClr val="dk1"/>
                </a:solidFill>
                <a:latin typeface="Helvetica Neue"/>
                <a:ea typeface="Helvetica Neue"/>
                <a:cs typeface="Helvetica Neue"/>
                <a:sym typeface="Helvetica Neue"/>
              </a:rPr>
              <a:t>largeshort</a:t>
            </a:r>
            <a:r>
              <a:rPr lang="en-US" sz="1200" b="0" i="0" u="none" strike="noStrike" cap="none" dirty="0">
                <a:solidFill>
                  <a:schemeClr val="dk1"/>
                </a:solidFill>
                <a:latin typeface="Helvetica Neue"/>
                <a:ea typeface="Helvetica Neue"/>
                <a:cs typeface="Helvetica Neue"/>
                <a:sym typeface="Helvetica Neue"/>
              </a:rPr>
              <a:t> arrow). </a:t>
            </a:r>
          </a:p>
          <a:p>
            <a:pPr marL="0" marR="0" lvl="0" indent="0" algn="l" rtl="0">
              <a:spcBef>
                <a:spcPts val="0"/>
              </a:spcBef>
              <a:buSzPct val="25000"/>
              <a:buNone/>
            </a:pPr>
            <a:r>
              <a:rPr lang="en-US" sz="1200" b="0" i="0" u="none" strike="noStrike" cap="none" dirty="0">
                <a:solidFill>
                  <a:srgbClr val="2965B3"/>
                </a:solidFill>
                <a:latin typeface="Helvetica Neue"/>
                <a:ea typeface="Helvetica Neue"/>
                <a:cs typeface="Helvetica Neue"/>
                <a:sym typeface="Helvetica Neue"/>
              </a:rPr>
              <a:t>c </a:t>
            </a:r>
            <a:r>
              <a:rPr lang="en-US" sz="1200" b="0" i="0" u="none" strike="noStrike" cap="none" dirty="0">
                <a:solidFill>
                  <a:schemeClr val="dk1"/>
                </a:solidFill>
                <a:latin typeface="Helvetica Neue"/>
                <a:ea typeface="Helvetica Neue"/>
                <a:cs typeface="Helvetica Neue"/>
                <a:sym typeface="Helvetica Neue"/>
              </a:rPr>
              <a:t>Sagittal T1-weighted spin-echo MR image shows the </a:t>
            </a:r>
            <a:r>
              <a:rPr lang="en-US" sz="1200" b="0" i="0" u="none" strike="noStrike" cap="none" dirty="0" err="1">
                <a:solidFill>
                  <a:schemeClr val="dk1"/>
                </a:solidFill>
                <a:latin typeface="Helvetica Neue"/>
                <a:ea typeface="Helvetica Neue"/>
                <a:cs typeface="Helvetica Neue"/>
                <a:sym typeface="Helvetica Neue"/>
              </a:rPr>
              <a:t>juxtacortical</a:t>
            </a:r>
            <a:r>
              <a:rPr lang="en-US" sz="1200" b="0" i="0" u="none" strike="noStrike" cap="none" dirty="0">
                <a:solidFill>
                  <a:schemeClr val="dk1"/>
                </a:solidFill>
                <a:latin typeface="Helvetica Neue"/>
                <a:ea typeface="Helvetica Neue"/>
                <a:cs typeface="Helvetica Neue"/>
                <a:sym typeface="Helvetica Neue"/>
              </a:rPr>
              <a:t> mass (asterisk). </a:t>
            </a:r>
          </a:p>
          <a:p>
            <a:pPr marL="0" marR="0" lvl="0" indent="0" algn="l" rtl="0">
              <a:spcBef>
                <a:spcPts val="0"/>
              </a:spcBef>
              <a:buSzPct val="25000"/>
              <a:buNone/>
            </a:pPr>
            <a:r>
              <a:rPr lang="en-US" sz="1200" b="0" i="0" u="none" strike="noStrike" cap="none" dirty="0">
                <a:solidFill>
                  <a:schemeClr val="dk1"/>
                </a:solidFill>
                <a:latin typeface="Helvetica Neue"/>
                <a:ea typeface="Helvetica Neue"/>
                <a:cs typeface="Helvetica Neue"/>
                <a:sym typeface="Helvetica Neue"/>
              </a:rPr>
              <a:t>Axial T2-weighted spin-echo MR </a:t>
            </a:r>
          </a:p>
          <a:p>
            <a:pPr marL="0" marR="0" lvl="0" indent="0" algn="l" rtl="0">
              <a:spcBef>
                <a:spcPts val="0"/>
              </a:spcBef>
              <a:buSzPct val="25000"/>
              <a:buNone/>
            </a:pPr>
            <a:r>
              <a:rPr lang="en-US" sz="1200" b="0" i="0" u="none" strike="noStrike" cap="none" dirty="0">
                <a:solidFill>
                  <a:schemeClr val="dk1"/>
                </a:solidFill>
                <a:latin typeface="Helvetica Neue"/>
                <a:ea typeface="Helvetica Neue"/>
                <a:cs typeface="Helvetica Neue"/>
                <a:sym typeface="Helvetica Neue"/>
              </a:rPr>
              <a:t>(</a:t>
            </a:r>
            <a:r>
              <a:rPr lang="en-US" sz="1200" b="0" i="0" u="none" strike="noStrike" cap="none" dirty="0">
                <a:solidFill>
                  <a:srgbClr val="2965B3"/>
                </a:solidFill>
                <a:latin typeface="Helvetica Neue"/>
                <a:ea typeface="Helvetica Neue"/>
                <a:cs typeface="Helvetica Neue"/>
                <a:sym typeface="Helvetica Neue"/>
              </a:rPr>
              <a:t>d</a:t>
            </a:r>
            <a:r>
              <a:rPr lang="en-US" sz="1200" b="0" i="0" u="none" strike="noStrike" cap="none" dirty="0">
                <a:solidFill>
                  <a:schemeClr val="dk1"/>
                </a:solidFill>
                <a:latin typeface="Helvetica Neue"/>
                <a:ea typeface="Helvetica Neue"/>
                <a:cs typeface="Helvetica Neue"/>
                <a:sym typeface="Helvetica Neue"/>
              </a:rPr>
              <a:t>) and non contrast CT (</a:t>
            </a:r>
            <a:r>
              <a:rPr lang="en-US" sz="1200" b="0" i="0" u="none" strike="noStrike" cap="none" dirty="0">
                <a:solidFill>
                  <a:srgbClr val="2965B3"/>
                </a:solidFill>
                <a:latin typeface="Helvetica Neue"/>
                <a:ea typeface="Helvetica Neue"/>
                <a:cs typeface="Helvetica Neue"/>
                <a:sym typeface="Helvetica Neue"/>
              </a:rPr>
              <a:t>e</a:t>
            </a:r>
            <a:r>
              <a:rPr lang="en-US" sz="1200" b="0" i="0" u="none" strike="noStrike" cap="none" dirty="0">
                <a:solidFill>
                  <a:schemeClr val="dk1"/>
                </a:solidFill>
                <a:latin typeface="Helvetica Neue"/>
                <a:ea typeface="Helvetica Neue"/>
                <a:cs typeface="Helvetica Neue"/>
                <a:sym typeface="Helvetica Neue"/>
              </a:rPr>
              <a:t>) just inferior to </a:t>
            </a:r>
            <a:r>
              <a:rPr lang="en-US" sz="1200" b="0" i="0" u="none" strike="noStrike" cap="none" dirty="0">
                <a:solidFill>
                  <a:srgbClr val="2965B3"/>
                </a:solidFill>
                <a:latin typeface="Helvetica Neue"/>
                <a:ea typeface="Helvetica Neue"/>
                <a:cs typeface="Helvetica Neue"/>
                <a:sym typeface="Helvetica Neue"/>
              </a:rPr>
              <a:t>c </a:t>
            </a:r>
            <a:r>
              <a:rPr lang="en-US" sz="1200" b="0" i="0" u="none" strike="noStrike" cap="none" dirty="0">
                <a:solidFill>
                  <a:schemeClr val="dk1"/>
                </a:solidFill>
                <a:latin typeface="Helvetica Neue"/>
                <a:ea typeface="Helvetica Neue"/>
                <a:cs typeface="Helvetica Neue"/>
                <a:sym typeface="Helvetica Neue"/>
              </a:rPr>
              <a:t>shows the intramedullary </a:t>
            </a:r>
            <a:r>
              <a:rPr lang="en-US" sz="1200" b="0" i="0" u="none" strike="noStrike" cap="none" dirty="0" err="1">
                <a:solidFill>
                  <a:schemeClr val="dk1"/>
                </a:solidFill>
                <a:latin typeface="Helvetica Neue"/>
                <a:ea typeface="Helvetica Neue"/>
                <a:cs typeface="Helvetica Neue"/>
                <a:sym typeface="Helvetica Neue"/>
              </a:rPr>
              <a:t>inva-sion</a:t>
            </a:r>
            <a:r>
              <a:rPr lang="en-US" sz="1200" b="0" i="0" u="none" strike="noStrike" cap="none" dirty="0">
                <a:solidFill>
                  <a:schemeClr val="dk1"/>
                </a:solidFill>
                <a:latin typeface="Helvetica Neue"/>
                <a:ea typeface="Helvetica Neue"/>
                <a:cs typeface="Helvetica Neue"/>
                <a:sym typeface="Helvetica Neue"/>
              </a:rPr>
              <a:t> (</a:t>
            </a:r>
            <a:r>
              <a:rPr lang="en-US" sz="1200" b="0" i="0" u="none" strike="noStrike" cap="none" dirty="0" err="1">
                <a:solidFill>
                  <a:schemeClr val="dk1"/>
                </a:solidFill>
                <a:latin typeface="Helvetica Neue"/>
                <a:ea typeface="Helvetica Neue"/>
                <a:cs typeface="Helvetica Neue"/>
                <a:sym typeface="Helvetica Neue"/>
              </a:rPr>
              <a:t>asterisksnext</a:t>
            </a:r>
            <a:r>
              <a:rPr lang="en-US" sz="1200" b="0" i="0" u="none" strike="noStrike" cap="none" dirty="0">
                <a:solidFill>
                  <a:schemeClr val="dk1"/>
                </a:solidFill>
                <a:latin typeface="Helvetica Neue"/>
                <a:ea typeface="Helvetica Neue"/>
                <a:cs typeface="Helvetica Neue"/>
                <a:sym typeface="Helvetica Neue"/>
              </a:rPr>
              <a:t> p).</a:t>
            </a:r>
          </a:p>
          <a:p>
            <a:pPr marL="0" marR="0" lvl="0" indent="0" algn="l" rtl="0">
              <a:spcBef>
                <a:spcPts val="0"/>
              </a:spcBef>
              <a:buSzPct val="25000"/>
              <a:buNone/>
            </a:pPr>
            <a:r>
              <a:rPr lang="en-US" sz="1200" b="0" i="0" u="none" strike="noStrike" cap="none" dirty="0">
                <a:solidFill>
                  <a:schemeClr val="dk1"/>
                </a:solidFill>
                <a:latin typeface="Helvetica Neue"/>
                <a:ea typeface="Helvetica Neue"/>
                <a:cs typeface="Helvetica Neue"/>
                <a:sym typeface="Helvetica Neue"/>
              </a:rPr>
              <a:t> </a:t>
            </a:r>
            <a:r>
              <a:rPr lang="en-US" sz="1200" b="0" i="0" u="none" strike="noStrike" cap="none" dirty="0">
                <a:solidFill>
                  <a:srgbClr val="2965B3"/>
                </a:solidFill>
                <a:latin typeface="Helvetica Neue"/>
                <a:ea typeface="Helvetica Neue"/>
                <a:cs typeface="Helvetica Neue"/>
                <a:sym typeface="Helvetica Neue"/>
              </a:rPr>
              <a:t>d–g </a:t>
            </a:r>
            <a:r>
              <a:rPr lang="en-US" sz="1200" b="0" i="0" u="none" strike="noStrike" cap="none" dirty="0">
                <a:solidFill>
                  <a:schemeClr val="dk1"/>
                </a:solidFill>
                <a:latin typeface="Helvetica Neue"/>
                <a:ea typeface="Helvetica Neue"/>
                <a:cs typeface="Helvetica Neue"/>
                <a:sym typeface="Helvetica Neue"/>
              </a:rPr>
              <a:t>see age</a:t>
            </a:r>
          </a:p>
          <a:p>
            <a:pPr marL="0" marR="0" lvl="0" indent="0" algn="l" rtl="0">
              <a:spcBef>
                <a:spcPts val="0"/>
              </a:spcBef>
              <a:buSzPct val="25000"/>
              <a:buNone/>
            </a:pPr>
            <a:endParaRPr sz="1200" b="0" i="0" u="none" strike="noStrike" cap="none" dirty="0">
              <a:solidFill>
                <a:schemeClr val="dk1"/>
              </a:solidFill>
              <a:latin typeface="Helvetica Neue"/>
              <a:ea typeface="Helvetica Neue"/>
              <a:cs typeface="Helvetica Neue"/>
              <a:sym typeface="Helvetica Neue"/>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Fig. .a–c. Periosteal osteosarcoma of the tibia. a Lateral radiograph shows subtle </a:t>
            </a:r>
            <a:r>
              <a:rPr lang="en-US" sz="1200" b="0" i="0" u="none" strike="noStrike" cap="none" dirty="0" err="1">
                <a:solidFill>
                  <a:schemeClr val="dk1"/>
                </a:solidFill>
                <a:latin typeface="Calibri"/>
                <a:ea typeface="Calibri"/>
                <a:cs typeface="Calibri"/>
                <a:sym typeface="Calibri"/>
              </a:rPr>
              <a:t>juxtacorti</a:t>
            </a:r>
            <a:r>
              <a:rPr lang="en-US" sz="12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r>
              <a:rPr lang="en-US" sz="1200" b="0" i="0" u="none" strike="noStrike" cap="none" dirty="0" err="1">
                <a:solidFill>
                  <a:schemeClr val="dk1"/>
                </a:solidFill>
                <a:latin typeface="Calibri"/>
                <a:ea typeface="Calibri"/>
                <a:cs typeface="Calibri"/>
                <a:sym typeface="Calibri"/>
              </a:rPr>
              <a:t>cal</a:t>
            </a:r>
            <a:r>
              <a:rPr lang="en-US" sz="1200" b="0" i="0" u="none" strike="noStrike" cap="none" dirty="0">
                <a:solidFill>
                  <a:schemeClr val="dk1"/>
                </a:solidFill>
                <a:latin typeface="Calibri"/>
                <a:ea typeface="Calibri"/>
                <a:cs typeface="Calibri"/>
                <a:sym typeface="Calibri"/>
              </a:rPr>
              <a:t> mineralization (arrow). b Coronal T1-weighted</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spin-echo MR image shows the large </a:t>
            </a:r>
            <a:r>
              <a:rPr lang="en-US" sz="1200" b="0" i="0" u="none" strike="noStrike" cap="none" dirty="0" err="1">
                <a:solidFill>
                  <a:schemeClr val="dk1"/>
                </a:solidFill>
                <a:latin typeface="Calibri"/>
                <a:ea typeface="Calibri"/>
                <a:cs typeface="Calibri"/>
                <a:sym typeface="Calibri"/>
              </a:rPr>
              <a:t>juxtacortical</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mass (asterisk) and intramedullary extension (</a:t>
            </a:r>
            <a:r>
              <a:rPr lang="en-US" sz="1200" b="0" i="0" u="none" strike="noStrike" cap="none" dirty="0" err="1">
                <a:solidFill>
                  <a:schemeClr val="dk1"/>
                </a:solidFill>
                <a:latin typeface="Calibri"/>
                <a:ea typeface="Calibri"/>
                <a:cs typeface="Calibri"/>
                <a:sym typeface="Calibri"/>
              </a:rPr>
              <a:t>ar</a:t>
            </a:r>
            <a:r>
              <a:rPr lang="en-US" sz="12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rows). c Axial T2-weighted spin-echo MR image</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shows the large </a:t>
            </a:r>
            <a:r>
              <a:rPr lang="en-US" sz="1200" b="0" i="0" u="none" strike="noStrike" cap="none" dirty="0" err="1">
                <a:solidFill>
                  <a:schemeClr val="dk1"/>
                </a:solidFill>
                <a:latin typeface="Calibri"/>
                <a:ea typeface="Calibri"/>
                <a:cs typeface="Calibri"/>
                <a:sym typeface="Calibri"/>
              </a:rPr>
              <a:t>juxtacortical</a:t>
            </a:r>
            <a:r>
              <a:rPr lang="en-US" sz="1200" b="0" i="0" u="none" strike="noStrike" cap="none" dirty="0">
                <a:solidFill>
                  <a:schemeClr val="dk1"/>
                </a:solidFill>
                <a:latin typeface="Calibri"/>
                <a:ea typeface="Calibri"/>
                <a:cs typeface="Calibri"/>
                <a:sym typeface="Calibri"/>
              </a:rPr>
              <a:t> mass (large asterisk)</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and intramedullary extension (small asterisk). Note</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that the mass involves about 50% of the osseous </a:t>
            </a:r>
            <a:r>
              <a:rPr lang="en-US" sz="1200" b="0" i="0" u="none" strike="noStrike" cap="none" dirty="0" err="1">
                <a:solidFill>
                  <a:schemeClr val="dk1"/>
                </a:solidFill>
                <a:latin typeface="Calibri"/>
                <a:ea typeface="Calibri"/>
                <a:cs typeface="Calibri"/>
                <a:sym typeface="Calibri"/>
              </a:rPr>
              <a:t>cir</a:t>
            </a:r>
            <a:r>
              <a:rPr lang="en-US" sz="12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r>
              <a:rPr lang="en-US" sz="1200" b="0" i="0" u="none" strike="noStrike" cap="none" dirty="0" err="1">
                <a:solidFill>
                  <a:schemeClr val="dk1"/>
                </a:solidFill>
                <a:latin typeface="Calibri"/>
                <a:ea typeface="Calibri"/>
                <a:cs typeface="Calibri"/>
                <a:sym typeface="Calibri"/>
              </a:rPr>
              <a:t>cumference</a:t>
            </a:r>
            <a:r>
              <a:rPr lang="en-US" sz="1200" b="0" i="0" u="none" strike="noStrike" cap="none" dirty="0">
                <a:solidFill>
                  <a:schemeClr val="dk1"/>
                </a:solidFill>
                <a:latin typeface="Calibri"/>
                <a:ea typeface="Calibri"/>
                <a:cs typeface="Calibri"/>
                <a:sym typeface="Calibri"/>
              </a:rPr>
              <a:t> (arrows)</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5" name="Shape 47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err="1" smtClean="0">
                <a:solidFill>
                  <a:schemeClr val="dk1"/>
                </a:solidFill>
                <a:latin typeface="Calibri"/>
                <a:ea typeface="Calibri"/>
                <a:cs typeface="Calibri"/>
                <a:sym typeface="Calibri"/>
              </a:rPr>
              <a:t>Periosteal</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Condroblastica</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grado</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moderado</a:t>
            </a:r>
            <a:r>
              <a:rPr lang="en-US" sz="1200" b="0" i="0" u="none" strike="noStrike" cap="none" baseline="0" dirty="0" smtClean="0">
                <a:solidFill>
                  <a:schemeClr val="dk1"/>
                </a:solidFill>
                <a:latin typeface="Calibri"/>
                <a:ea typeface="Calibri"/>
                <a:cs typeface="Calibri"/>
                <a:sym typeface="Calibri"/>
              </a:rPr>
              <a:t> de </a:t>
            </a:r>
            <a:r>
              <a:rPr lang="en-US" sz="1200" b="0" i="0" u="none" strike="noStrike" cap="none" baseline="0" dirty="0" err="1" smtClean="0">
                <a:solidFill>
                  <a:schemeClr val="dk1"/>
                </a:solidFill>
                <a:latin typeface="Calibri"/>
                <a:ea typeface="Calibri"/>
                <a:cs typeface="Calibri"/>
                <a:sym typeface="Calibri"/>
              </a:rPr>
              <a:t>malignidad</a:t>
            </a:r>
            <a:r>
              <a:rPr lang="en-US" sz="1200" b="0" i="0" u="none" strike="noStrike" cap="none" baseline="0" dirty="0" smtClean="0">
                <a:solidFill>
                  <a:schemeClr val="dk1"/>
                </a:solidFill>
                <a:latin typeface="Calibri"/>
                <a:ea typeface="Calibri"/>
                <a:cs typeface="Calibri"/>
                <a:sym typeface="Calibri"/>
              </a:rPr>
              <a:t> que </a:t>
            </a:r>
            <a:r>
              <a:rPr lang="en-US" sz="1200" b="0" i="0" u="none" strike="noStrike" cap="none" baseline="0" dirty="0" err="1" smtClean="0">
                <a:solidFill>
                  <a:schemeClr val="dk1"/>
                </a:solidFill>
                <a:latin typeface="Calibri"/>
                <a:ea typeface="Calibri"/>
                <a:cs typeface="Calibri"/>
                <a:sym typeface="Calibri"/>
              </a:rPr>
              <a:t>suele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localizarse</a:t>
            </a:r>
            <a:r>
              <a:rPr lang="en-US" sz="1200" b="0" i="0" u="none" strike="noStrike" cap="none" baseline="0" dirty="0" smtClean="0">
                <a:solidFill>
                  <a:schemeClr val="dk1"/>
                </a:solidFill>
                <a:latin typeface="Calibri"/>
                <a:ea typeface="Calibri"/>
                <a:cs typeface="Calibri"/>
                <a:sym typeface="Calibri"/>
              </a:rPr>
              <a:t> en tibia proximal un </a:t>
            </a:r>
            <a:r>
              <a:rPr lang="en-US" sz="1200" b="0" i="0" u="none" strike="noStrike" cap="none" baseline="0" dirty="0" err="1" smtClean="0">
                <a:solidFill>
                  <a:schemeClr val="dk1"/>
                </a:solidFill>
                <a:latin typeface="Calibri"/>
                <a:ea typeface="Calibri"/>
                <a:cs typeface="Calibri"/>
                <a:sym typeface="Calibri"/>
              </a:rPr>
              <a:t>poco</a:t>
            </a:r>
            <a:r>
              <a:rPr lang="en-US" sz="1200" b="0" i="0" u="none" strike="noStrike" cap="none" baseline="0" dirty="0" smtClean="0">
                <a:solidFill>
                  <a:schemeClr val="dk1"/>
                </a:solidFill>
                <a:latin typeface="Calibri"/>
                <a:ea typeface="Calibri"/>
                <a:cs typeface="Calibri"/>
                <a:sym typeface="Calibri"/>
              </a:rPr>
              <a:t> mayores de edad.</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Masa periosteal A-D</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 T1 coronal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B T</a:t>
            </a:r>
            <a:r>
              <a:rPr lang="en-US" dirty="0"/>
              <a:t>2</a:t>
            </a:r>
            <a:r>
              <a:rPr lang="en-US" sz="1200" b="0" i="0" u="none" strike="noStrike" cap="none" dirty="0">
                <a:solidFill>
                  <a:schemeClr val="dk1"/>
                </a:solidFill>
                <a:latin typeface="Calibri"/>
                <a:ea typeface="Calibri"/>
                <a:cs typeface="Calibri"/>
                <a:sym typeface="Calibri"/>
              </a:rPr>
              <a:t>  con </a:t>
            </a:r>
            <a:r>
              <a:rPr lang="en-US" sz="1200" b="0" i="0" u="none" strike="noStrike" cap="none" dirty="0" err="1">
                <a:solidFill>
                  <a:schemeClr val="dk1"/>
                </a:solidFill>
                <a:latin typeface="Calibri"/>
                <a:ea typeface="Calibri"/>
                <a:cs typeface="Calibri"/>
                <a:sym typeface="Calibri"/>
              </a:rPr>
              <a:t>supresión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grasa</a:t>
            </a: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 T2 axial con </a:t>
            </a:r>
            <a:r>
              <a:rPr lang="en-US" sz="1200" b="0" i="0" u="none" strike="noStrike" cap="none" dirty="0" err="1">
                <a:solidFill>
                  <a:schemeClr val="dk1"/>
                </a:solidFill>
                <a:latin typeface="Calibri"/>
                <a:ea typeface="Calibri"/>
                <a:cs typeface="Calibri"/>
                <a:sym typeface="Calibri"/>
              </a:rPr>
              <a:t>supresión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grasa</a:t>
            </a: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D T1 con </a:t>
            </a:r>
            <a:r>
              <a:rPr lang="en-US" sz="1200" b="0" i="0" u="none" strike="noStrike" cap="none" dirty="0" err="1">
                <a:solidFill>
                  <a:schemeClr val="dk1"/>
                </a:solidFill>
                <a:latin typeface="Calibri"/>
                <a:ea typeface="Calibri"/>
                <a:cs typeface="Calibri"/>
                <a:sym typeface="Calibri"/>
              </a:rPr>
              <a:t>gadolinio</a:t>
            </a:r>
            <a:r>
              <a:rPr lang="en-US" sz="1200" b="0" i="0" u="none" strike="noStrike" cap="none" dirty="0">
                <a:solidFill>
                  <a:schemeClr val="dk1"/>
                </a:solidFill>
                <a:latin typeface="Calibri"/>
                <a:ea typeface="Calibri"/>
                <a:cs typeface="Calibri"/>
                <a:sym typeface="Calibri"/>
              </a:rPr>
              <a:t>  y </a:t>
            </a:r>
            <a:r>
              <a:rPr lang="en-US" sz="1200" b="0" i="0" u="none" strike="noStrike" cap="none" dirty="0" err="1">
                <a:solidFill>
                  <a:schemeClr val="dk1"/>
                </a:solidFill>
                <a:latin typeface="Calibri"/>
                <a:ea typeface="Calibri"/>
                <a:cs typeface="Calibri"/>
                <a:sym typeface="Calibri"/>
              </a:rPr>
              <a:t>suresion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grasa</a:t>
            </a: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4" name="Shape 48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Fig. .a–h. </a:t>
            </a:r>
            <a:r>
              <a:rPr lang="en-US" sz="1200" b="0" i="0" u="none" strike="noStrike" cap="none" dirty="0" err="1">
                <a:solidFill>
                  <a:schemeClr val="dk1"/>
                </a:solidFill>
                <a:latin typeface="Calibri"/>
                <a:ea typeface="Calibri"/>
                <a:cs typeface="Calibri"/>
                <a:sym typeface="Calibri"/>
              </a:rPr>
              <a:t>Telangiectatic</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osteosarcoma</a:t>
            </a:r>
            <a:r>
              <a:rPr lang="en-US" sz="1200" b="0" i="0" u="none" strike="noStrike" cap="none" dirty="0">
                <a:solidFill>
                  <a:schemeClr val="dk1"/>
                </a:solidFill>
                <a:latin typeface="Calibri"/>
                <a:ea typeface="Calibri"/>
                <a:cs typeface="Calibri"/>
                <a:sym typeface="Calibri"/>
              </a:rPr>
              <a:t> of the proximal tibia.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 </a:t>
            </a:r>
            <a:r>
              <a:rPr lang="en-US" sz="1200" b="0" i="0" u="none" strike="noStrike" cap="none" dirty="0" err="1">
                <a:solidFill>
                  <a:schemeClr val="dk1"/>
                </a:solidFill>
                <a:latin typeface="Calibri"/>
                <a:ea typeface="Calibri"/>
                <a:cs typeface="Calibri"/>
                <a:sym typeface="Calibri"/>
              </a:rPr>
              <a:t>Anteroposterior</a:t>
            </a:r>
            <a:r>
              <a:rPr lang="en-US" sz="1200" b="0" i="0" u="none" strike="noStrike" cap="none" dirty="0">
                <a:solidFill>
                  <a:schemeClr val="dk1"/>
                </a:solidFill>
                <a:latin typeface="Calibri"/>
                <a:ea typeface="Calibri"/>
                <a:cs typeface="Calibri"/>
                <a:sym typeface="Calibri"/>
              </a:rPr>
              <a:t> radiograph shows a large </a:t>
            </a:r>
            <a:r>
              <a:rPr lang="en-US" sz="1200" b="0" i="0" u="none" strike="noStrike" cap="none" dirty="0" err="1">
                <a:solidFill>
                  <a:schemeClr val="dk1"/>
                </a:solidFill>
                <a:latin typeface="Calibri"/>
                <a:ea typeface="Calibri"/>
                <a:cs typeface="Calibri"/>
                <a:sym typeface="Calibri"/>
              </a:rPr>
              <a:t>lytic</a:t>
            </a:r>
            <a:r>
              <a:rPr lang="en-US" sz="1200" b="0" i="0" u="none" strike="noStrike" cap="none" dirty="0">
                <a:solidFill>
                  <a:schemeClr val="dk1"/>
                </a:solidFill>
                <a:latin typeface="Calibri"/>
                <a:ea typeface="Calibri"/>
                <a:cs typeface="Calibri"/>
                <a:sym typeface="Calibri"/>
              </a:rPr>
              <a:t> lesion in the proximal tibia with so tissue extension (arrows) and no </a:t>
            </a:r>
            <a:r>
              <a:rPr lang="en-US" sz="1200" b="0" i="0" u="none" strike="noStrike" cap="none" dirty="0" err="1">
                <a:solidFill>
                  <a:schemeClr val="dk1"/>
                </a:solidFill>
                <a:latin typeface="Calibri"/>
                <a:ea typeface="Calibri"/>
                <a:cs typeface="Calibri"/>
                <a:sym typeface="Calibri"/>
              </a:rPr>
              <a:t>denitive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osteoid</a:t>
            </a:r>
            <a:r>
              <a:rPr lang="en-US" sz="1200" b="0" i="0" u="none" strike="noStrike" cap="none" dirty="0">
                <a:solidFill>
                  <a:schemeClr val="dk1"/>
                </a:solidFill>
                <a:latin typeface="Calibri"/>
                <a:ea typeface="Calibri"/>
                <a:cs typeface="Calibri"/>
                <a:sym typeface="Calibri"/>
              </a:rPr>
              <a:t> formation.</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b Axial </a:t>
            </a:r>
            <a:r>
              <a:rPr lang="en-US" sz="1200" b="0" i="0" u="none" strike="noStrike" cap="none" dirty="0" err="1">
                <a:solidFill>
                  <a:schemeClr val="dk1"/>
                </a:solidFill>
                <a:latin typeface="Calibri"/>
                <a:ea typeface="Calibri"/>
                <a:cs typeface="Calibri"/>
                <a:sym typeface="Calibri"/>
              </a:rPr>
              <a:t>noncontrast</a:t>
            </a:r>
            <a:r>
              <a:rPr lang="en-US" sz="1200" b="0" i="0" u="none" strike="noStrike" cap="none" dirty="0">
                <a:solidFill>
                  <a:schemeClr val="dk1"/>
                </a:solidFill>
                <a:latin typeface="Calibri"/>
                <a:ea typeface="Calibri"/>
                <a:cs typeface="Calibri"/>
                <a:sym typeface="Calibri"/>
              </a:rPr>
              <a:t> CT scan reveals areas of low attenuation (white asterisks), as well as others with so tissue attenuation (black asterisk). Corresponding coronal T1-weighted (c) spin-echo and STIR (d) MR </a:t>
            </a:r>
            <a:r>
              <a:rPr lang="en-US" sz="1200" b="0" i="0" u="none" strike="noStrike" cap="none" dirty="0" err="1">
                <a:solidFill>
                  <a:schemeClr val="dk1"/>
                </a:solidFill>
                <a:latin typeface="Calibri"/>
                <a:ea typeface="Calibri"/>
                <a:cs typeface="Calibri"/>
                <a:sym typeface="Calibri"/>
              </a:rPr>
              <a:t>im</a:t>
            </a:r>
            <a:r>
              <a:rPr lang="en-US" sz="1200" b="0" i="0" u="none" strike="noStrike" cap="none" dirty="0">
                <a:solidFill>
                  <a:schemeClr val="dk1"/>
                </a:solidFill>
                <a:latin typeface="Calibri"/>
                <a:ea typeface="Calibri"/>
                <a:cs typeface="Calibri"/>
                <a:sym typeface="Calibri"/>
              </a:rPr>
              <a:t>-ages show a predominantly hemorrhagic mass with areas of </a:t>
            </a:r>
            <a:r>
              <a:rPr lang="en-US" sz="1200" b="0" i="0" u="none" strike="noStrike" cap="none" dirty="0" err="1">
                <a:solidFill>
                  <a:schemeClr val="dk1"/>
                </a:solidFill>
                <a:latin typeface="Calibri"/>
                <a:ea typeface="Calibri"/>
                <a:cs typeface="Calibri"/>
                <a:sym typeface="Calibri"/>
              </a:rPr>
              <a:t>subacute</a:t>
            </a:r>
            <a:r>
              <a:rPr lang="en-US" sz="1200" b="0" i="0" u="none" strike="noStrike" cap="none" dirty="0">
                <a:solidFill>
                  <a:schemeClr val="dk1"/>
                </a:solidFill>
                <a:latin typeface="Calibri"/>
                <a:ea typeface="Calibri"/>
                <a:cs typeface="Calibri"/>
                <a:sym typeface="Calibri"/>
              </a:rPr>
              <a:t> hemorrhage (asterisks) and so tissue extension (arrows). </a:t>
            </a:r>
            <a:r>
              <a:rPr lang="en-US" sz="1200" b="0" i="0" u="none" strike="noStrike" cap="none" dirty="0" err="1">
                <a:solidFill>
                  <a:schemeClr val="dk1"/>
                </a:solidFill>
                <a:latin typeface="Calibri"/>
                <a:ea typeface="Calibri"/>
                <a:cs typeface="Calibri"/>
                <a:sym typeface="Calibri"/>
              </a:rPr>
              <a:t>Telangiectatic</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osteosarcoma</a:t>
            </a:r>
            <a:r>
              <a:rPr lang="en-US" sz="1200" b="0" i="0" u="none" strike="noStrike" cap="none" dirty="0">
                <a:solidFill>
                  <a:schemeClr val="dk1"/>
                </a:solidFill>
                <a:latin typeface="Calibri"/>
                <a:ea typeface="Calibri"/>
                <a:cs typeface="Calibri"/>
                <a:sym typeface="Calibri"/>
              </a:rPr>
              <a:t> of the proximal tibia.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E Axial T2-weighted spin-echo MR image shows the hemorrhagic component to better advantage with multiple .</a:t>
            </a:r>
            <a:r>
              <a:rPr lang="en-US" sz="1200" b="0" i="0" u="none" strike="noStrike" cap="none" dirty="0" err="1">
                <a:solidFill>
                  <a:schemeClr val="dk1"/>
                </a:solidFill>
                <a:latin typeface="Calibri"/>
                <a:ea typeface="Calibri"/>
                <a:cs typeface="Calibri"/>
                <a:sym typeface="Calibri"/>
              </a:rPr>
              <a:t>uid</a:t>
            </a:r>
            <a:r>
              <a:rPr lang="en-US" sz="1200" b="0" i="0" u="none" strike="noStrike" cap="none" dirty="0">
                <a:solidFill>
                  <a:schemeClr val="dk1"/>
                </a:solidFill>
                <a:latin typeface="Calibri"/>
                <a:ea typeface="Calibri"/>
                <a:cs typeface="Calibri"/>
                <a:sym typeface="Calibri"/>
              </a:rPr>
              <a:t> levels (arrows). Corresponding axial T1-weighted images preceding (f) and following (g) contrast administration show extensive enhancement of the viable tumor (asterisks) within the hemorrhagic mass. h Photograph of </a:t>
            </a:r>
            <a:r>
              <a:rPr lang="en-US" sz="1200" b="0" i="0" u="none" strike="noStrike" cap="none" dirty="0" err="1">
                <a:solidFill>
                  <a:schemeClr val="dk1"/>
                </a:solidFill>
                <a:latin typeface="Calibri"/>
                <a:ea typeface="Calibri"/>
                <a:cs typeface="Calibri"/>
                <a:sym typeface="Calibri"/>
              </a:rPr>
              <a:t>coronally</a:t>
            </a:r>
            <a:r>
              <a:rPr lang="en-US" sz="1200" b="0" i="0" u="none" strike="noStrike" cap="none" dirty="0">
                <a:solidFill>
                  <a:schemeClr val="dk1"/>
                </a:solidFill>
                <a:latin typeface="Calibri"/>
                <a:ea typeface="Calibri"/>
                <a:cs typeface="Calibri"/>
                <a:sym typeface="Calibri"/>
              </a:rPr>
              <a:t> sectioned gross specimen shows multiple hemorrhagic spaces (asterisks) with </a:t>
            </a:r>
            <a:r>
              <a:rPr lang="en-US" sz="1200" b="0" i="0" u="none" strike="noStrike" cap="none" dirty="0" err="1">
                <a:solidFill>
                  <a:schemeClr val="dk1"/>
                </a:solidFill>
                <a:latin typeface="Calibri"/>
                <a:ea typeface="Calibri"/>
                <a:cs typeface="Calibri"/>
                <a:sym typeface="Calibri"/>
              </a:rPr>
              <a:t>sur</a:t>
            </a:r>
            <a:r>
              <a:rPr lang="en-US" sz="1200" b="0" i="0" u="none" strike="noStrike" cap="none" dirty="0">
                <a:solidFill>
                  <a:schemeClr val="dk1"/>
                </a:solidFill>
                <a:latin typeface="Calibri"/>
                <a:ea typeface="Calibri"/>
                <a:cs typeface="Calibri"/>
                <a:sym typeface="Calibri"/>
              </a:rPr>
              <a:t>-rounding rinds of viable tumor (arrows), correlating well with coronal MR image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6" name="Shape 49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CT </a:t>
            </a:r>
            <a:r>
              <a:rPr lang="en-US" sz="1200" b="1" i="1" u="none" strike="noStrike" cap="none" dirty="0" err="1">
                <a:solidFill>
                  <a:schemeClr val="dk1"/>
                </a:solidFill>
                <a:latin typeface="Calibri"/>
                <a:ea typeface="Calibri"/>
                <a:cs typeface="Calibri"/>
                <a:sym typeface="Calibri"/>
              </a:rPr>
              <a:t>inspirada</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adicional</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puede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aumentar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sensibilidad</a:t>
            </a:r>
            <a:r>
              <a:rPr lang="en-US" sz="1200" b="0" i="0" u="none" strike="noStrike" cap="none" dirty="0">
                <a:solidFill>
                  <a:schemeClr val="dk1"/>
                </a:solidFill>
                <a:latin typeface="Calibri"/>
                <a:ea typeface="Calibri"/>
                <a:cs typeface="Calibri"/>
                <a:sym typeface="Calibri"/>
              </a:rPr>
              <a:t>. Se </a:t>
            </a:r>
            <a:r>
              <a:rPr lang="en-US" sz="1200" b="0" i="0" u="none" strike="noStrike" cap="none" dirty="0" err="1">
                <a:solidFill>
                  <a:schemeClr val="dk1"/>
                </a:solidFill>
                <a:latin typeface="Calibri"/>
                <a:ea typeface="Calibri"/>
                <a:cs typeface="Calibri"/>
                <a:sym typeface="Calibri"/>
              </a:rPr>
              <a:t>debe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valorar</a:t>
            </a:r>
            <a:r>
              <a:rPr lang="en-US" sz="1200" b="0" i="0" u="none" strike="noStrike" cap="none" dirty="0">
                <a:solidFill>
                  <a:schemeClr val="dk1"/>
                </a:solidFill>
                <a:latin typeface="Calibri"/>
                <a:ea typeface="Calibri"/>
                <a:cs typeface="Calibri"/>
                <a:sym typeface="Calibri"/>
              </a:rPr>
              <a:t> de </a:t>
            </a:r>
            <a:r>
              <a:rPr lang="en-US" sz="1200" b="0" i="0" u="none" strike="noStrike" cap="none" dirty="0" err="1">
                <a:solidFill>
                  <a:schemeClr val="dk1"/>
                </a:solidFill>
                <a:latin typeface="Calibri"/>
                <a:ea typeface="Calibri"/>
                <a:cs typeface="Calibri"/>
                <a:sym typeface="Calibri"/>
              </a:rPr>
              <a:t>acuerdo</a:t>
            </a:r>
            <a:r>
              <a:rPr lang="en-US" sz="1200" b="0" i="0" u="none" strike="noStrike" cap="none" dirty="0">
                <a:solidFill>
                  <a:schemeClr val="dk1"/>
                </a:solidFill>
                <a:latin typeface="Calibri"/>
                <a:ea typeface="Calibri"/>
                <a:cs typeface="Calibri"/>
                <a:sym typeface="Calibri"/>
              </a:rPr>
              <a:t> a </a:t>
            </a:r>
            <a:r>
              <a:rPr lang="en-US" sz="1200" b="0" i="0" u="none" strike="noStrike" cap="none" dirty="0" err="1">
                <a:solidFill>
                  <a:schemeClr val="dk1"/>
                </a:solidFill>
                <a:latin typeface="Calibri"/>
                <a:ea typeface="Calibri"/>
                <a:cs typeface="Calibri"/>
                <a:sym typeface="Calibri"/>
              </a:rPr>
              <a:t>criterios</a:t>
            </a:r>
            <a:r>
              <a:rPr lang="en-US" sz="1200" b="0" i="0" u="none" strike="noStrike" cap="none" dirty="0">
                <a:solidFill>
                  <a:schemeClr val="dk1"/>
                </a:solidFill>
                <a:latin typeface="Calibri"/>
                <a:ea typeface="Calibri"/>
                <a:cs typeface="Calibri"/>
                <a:sym typeface="Calibri"/>
              </a:rPr>
              <a:t> de </a:t>
            </a:r>
            <a:r>
              <a:rPr lang="en-US" sz="1200" b="1" i="1" u="none" strike="noStrike" cap="none" dirty="0">
                <a:solidFill>
                  <a:schemeClr val="dk1"/>
                </a:solidFill>
                <a:latin typeface="Calibri"/>
                <a:ea typeface="Calibri"/>
                <a:cs typeface="Calibri"/>
                <a:sym typeface="Calibri"/>
              </a:rPr>
              <a:t>radio </a:t>
            </a:r>
            <a:r>
              <a:rPr lang="en-US" sz="1200" b="1" i="1" u="none" strike="noStrike" cap="none" dirty="0" err="1">
                <a:solidFill>
                  <a:schemeClr val="dk1"/>
                </a:solidFill>
                <a:latin typeface="Calibri"/>
                <a:ea typeface="Calibri"/>
                <a:cs typeface="Calibri"/>
                <a:sym typeface="Calibri"/>
              </a:rPr>
              <a:t>protección</a:t>
            </a:r>
            <a:r>
              <a:rPr lang="en-US" sz="1200" b="0" i="0" u="none" strike="noStrike" cap="none" dirty="0">
                <a:solidFill>
                  <a:schemeClr val="dk1"/>
                </a:solidFill>
                <a:latin typeface="Calibri"/>
                <a:ea typeface="Calibri"/>
                <a:cs typeface="Calibri"/>
                <a:sym typeface="Calibri"/>
              </a:rPr>
              <a:t> y edad del </a:t>
            </a:r>
            <a:r>
              <a:rPr lang="en-US" sz="1200" b="0" i="0" u="none" strike="noStrike" cap="none" dirty="0" err="1">
                <a:solidFill>
                  <a:schemeClr val="dk1"/>
                </a:solidFill>
                <a:latin typeface="Calibri"/>
                <a:ea typeface="Calibri"/>
                <a:cs typeface="Calibri"/>
                <a:sym typeface="Calibri"/>
              </a:rPr>
              <a:t>niño</a:t>
            </a:r>
            <a:r>
              <a:rPr lang="en-US" sz="1200" b="0"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aumento</a:t>
            </a:r>
            <a:r>
              <a:rPr lang="en-US" sz="1200" b="1" i="0" u="none" strike="noStrike" cap="none" dirty="0">
                <a:solidFill>
                  <a:schemeClr val="dk1"/>
                </a:solidFill>
                <a:latin typeface="Calibri"/>
                <a:ea typeface="Calibri"/>
                <a:cs typeface="Calibri"/>
                <a:sym typeface="Calibri"/>
              </a:rPr>
              <a:t> de 10%</a:t>
            </a:r>
            <a:r>
              <a:rPr lang="en-US" sz="1200" b="0" i="0" u="none" strike="noStrike" cap="none" dirty="0">
                <a:solidFill>
                  <a:schemeClr val="dk1"/>
                </a:solidFill>
                <a:latin typeface="Calibri"/>
                <a:ea typeface="Calibri"/>
                <a:cs typeface="Calibri"/>
                <a:sym typeface="Calibri"/>
              </a:rPr>
              <a:t> la </a:t>
            </a:r>
            <a:r>
              <a:rPr lang="en-US" sz="1200" b="0" i="0" u="none" strike="noStrike" cap="none" dirty="0" err="1">
                <a:solidFill>
                  <a:schemeClr val="dk1"/>
                </a:solidFill>
                <a:latin typeface="Calibri"/>
                <a:ea typeface="Calibri"/>
                <a:cs typeface="Calibri"/>
                <a:sym typeface="Calibri"/>
              </a:rPr>
              <a:t>detección</a:t>
            </a:r>
            <a:r>
              <a:rPr lang="en-US" sz="1200" b="0" i="0" u="none" strike="noStrike" cap="none" dirty="0">
                <a:solidFill>
                  <a:schemeClr val="dk1"/>
                </a:solidFill>
                <a:latin typeface="Calibri"/>
                <a:ea typeface="Calibri"/>
                <a:cs typeface="Calibri"/>
                <a:sym typeface="Calibri"/>
              </a:rPr>
              <a:t> de </a:t>
            </a:r>
            <a:r>
              <a:rPr lang="en-US" sz="1200" b="0" i="0" u="none" strike="noStrike" cap="none" dirty="0" err="1">
                <a:solidFill>
                  <a:schemeClr val="dk1"/>
                </a:solidFill>
                <a:latin typeface="Calibri"/>
                <a:ea typeface="Calibri"/>
                <a:cs typeface="Calibri"/>
                <a:sym typeface="Calibri"/>
              </a:rPr>
              <a:t>nódulos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pulmonares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especialmente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los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lóbulos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inferiores</a:t>
            </a:r>
            <a:r>
              <a:rPr lang="en-US" sz="1200" b="0" i="0" u="none" strike="noStrike" cap="none" dirty="0">
                <a:solidFill>
                  <a:schemeClr val="dk1"/>
                </a:solidFill>
                <a:latin typeface="Calibri"/>
                <a:ea typeface="Calibri"/>
                <a:cs typeface="Calibri"/>
                <a:sym typeface="Calibri"/>
              </a:rPr>
              <a:t>). </a:t>
            </a:r>
            <a:r>
              <a:rPr lang="en-US" sz="1100" b="0" i="0" u="none" strike="noStrike" cap="none" dirty="0">
                <a:solidFill>
                  <a:schemeClr val="dk1"/>
                </a:solidFill>
                <a:latin typeface="Calibri"/>
                <a:ea typeface="Calibri"/>
                <a:cs typeface="Calibri"/>
                <a:sym typeface="Calibri"/>
              </a:rPr>
              <a:t>Rev </a:t>
            </a:r>
            <a:r>
              <a:rPr lang="en-US" sz="1100" b="0" i="0" u="none" strike="noStrike" cap="none" dirty="0" err="1">
                <a:solidFill>
                  <a:schemeClr val="dk1"/>
                </a:solidFill>
                <a:latin typeface="Calibri"/>
                <a:ea typeface="Calibri"/>
                <a:cs typeface="Calibri"/>
                <a:sym typeface="Calibri"/>
              </a:rPr>
              <a:t>Esp</a:t>
            </a:r>
            <a:r>
              <a:rPr lang="en-US" sz="1100" b="0" i="0" u="none" strike="noStrike" cap="none" dirty="0">
                <a:solidFill>
                  <a:schemeClr val="dk1"/>
                </a:solidFill>
                <a:latin typeface="Calibri"/>
                <a:ea typeface="Calibri"/>
                <a:cs typeface="Calibri"/>
                <a:sym typeface="Calibri"/>
              </a:rPr>
              <a:t> Med </a:t>
            </a:r>
            <a:r>
              <a:rPr lang="en-US" sz="1100" b="0" i="0" u="none" strike="noStrike" cap="none" dirty="0" err="1">
                <a:solidFill>
                  <a:schemeClr val="dk1"/>
                </a:solidFill>
                <a:latin typeface="Calibri"/>
                <a:ea typeface="Calibri"/>
                <a:cs typeface="Calibri"/>
                <a:sym typeface="Calibri"/>
              </a:rPr>
              <a:t>Nucl</a:t>
            </a:r>
            <a:r>
              <a:rPr lang="en-US" sz="1100" b="0" i="0" u="none" strike="noStrike" cap="none" dirty="0">
                <a:solidFill>
                  <a:schemeClr val="dk1"/>
                </a:solidFill>
                <a:latin typeface="Calibri"/>
                <a:ea typeface="Calibri"/>
                <a:cs typeface="Calibri"/>
                <a:sym typeface="Calibri"/>
              </a:rPr>
              <a:t> 2010;29:285-88.</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241300" marR="293370" lvl="0" indent="-228600" algn="l" rtl="0">
              <a:lnSpc>
                <a:spcPct val="320833"/>
              </a:lnSpc>
              <a:spcBef>
                <a:spcPts val="0"/>
              </a:spcBef>
              <a:spcAft>
                <a:spcPts val="0"/>
              </a:spcAft>
              <a:buSzPct val="25000"/>
              <a:buNone/>
            </a:pPr>
            <a:r>
              <a:rPr lang="en-US" sz="1200" b="0" i="0" u="none" strike="noStrike" cap="none" dirty="0" err="1">
                <a:solidFill>
                  <a:schemeClr val="dk1"/>
                </a:solidFill>
                <a:latin typeface="Cabin"/>
                <a:ea typeface="Cabin"/>
                <a:cs typeface="Cabin"/>
                <a:sym typeface="Cabin"/>
              </a:rPr>
              <a:t>Útil</a:t>
            </a:r>
            <a:r>
              <a:rPr lang="en-US" sz="1200" b="0" i="0" u="none" strike="noStrike" cap="none" dirty="0">
                <a:solidFill>
                  <a:schemeClr val="dk1"/>
                </a:solidFill>
                <a:latin typeface="Cabin"/>
                <a:ea typeface="Cabin"/>
                <a:cs typeface="Cabin"/>
                <a:sym typeface="Cabin"/>
              </a:rPr>
              <a:t> </a:t>
            </a:r>
            <a:r>
              <a:rPr lang="en-US" sz="1200" b="0" i="0" u="none" strike="noStrike" cap="none" dirty="0" err="1">
                <a:solidFill>
                  <a:schemeClr val="dk1"/>
                </a:solidFill>
                <a:latin typeface="Cabin"/>
                <a:ea typeface="Cabin"/>
                <a:cs typeface="Cabin"/>
                <a:sym typeface="Cabin"/>
              </a:rPr>
              <a:t>en</a:t>
            </a:r>
            <a:r>
              <a:rPr lang="en-US" sz="1200" b="0" i="0" u="none" strike="noStrike" cap="none" dirty="0">
                <a:solidFill>
                  <a:schemeClr val="dk1"/>
                </a:solidFill>
                <a:latin typeface="Cabin"/>
                <a:ea typeface="Cabin"/>
                <a:cs typeface="Cabin"/>
                <a:sym typeface="Cabin"/>
              </a:rPr>
              <a:t> </a:t>
            </a:r>
            <a:r>
              <a:rPr lang="en-US" sz="1200" b="0" i="0" u="none" strike="noStrike" cap="none" dirty="0" err="1">
                <a:solidFill>
                  <a:schemeClr val="dk1"/>
                </a:solidFill>
                <a:latin typeface="Cabin"/>
                <a:ea typeface="Cabin"/>
                <a:cs typeface="Cabin"/>
                <a:sym typeface="Cabin"/>
              </a:rPr>
              <a:t>lla</a:t>
            </a:r>
            <a:r>
              <a:rPr lang="en-US" sz="1200" b="0" i="0" u="none" strike="noStrike" cap="none" dirty="0">
                <a:solidFill>
                  <a:schemeClr val="dk1"/>
                </a:solidFill>
                <a:latin typeface="Cabin"/>
                <a:ea typeface="Cabin"/>
                <a:cs typeface="Cabin"/>
                <a:sym typeface="Cabin"/>
              </a:rPr>
              <a:t>  </a:t>
            </a:r>
            <a:r>
              <a:rPr lang="en-US" sz="1200" b="0" i="0" u="none" strike="noStrike" cap="none" dirty="0" err="1">
                <a:solidFill>
                  <a:schemeClr val="dk1"/>
                </a:solidFill>
                <a:latin typeface="Cabin"/>
                <a:ea typeface="Cabin"/>
                <a:cs typeface="Cabin"/>
                <a:sym typeface="Cabin"/>
              </a:rPr>
              <a:t>valoración</a:t>
            </a:r>
            <a:r>
              <a:rPr lang="en-US" sz="1200" b="0" i="0" u="none" strike="noStrike" cap="none" dirty="0">
                <a:solidFill>
                  <a:schemeClr val="dk1"/>
                </a:solidFill>
                <a:latin typeface="Cabin"/>
                <a:ea typeface="Cabin"/>
                <a:cs typeface="Cabin"/>
                <a:sym typeface="Cabin"/>
              </a:rPr>
              <a:t> </a:t>
            </a:r>
            <a:r>
              <a:rPr lang="en-US" sz="1200" b="0" i="0" u="none" strike="noStrike" cap="none" dirty="0" err="1">
                <a:solidFill>
                  <a:schemeClr val="dk1"/>
                </a:solidFill>
                <a:latin typeface="Cabin"/>
                <a:ea typeface="Cabin"/>
                <a:cs typeface="Cabin"/>
                <a:sym typeface="Cabin"/>
              </a:rPr>
              <a:t>estadiaje</a:t>
            </a:r>
            <a:r>
              <a:rPr lang="en-US" sz="1200" b="0" i="0" u="none" strike="noStrike" cap="none" dirty="0">
                <a:solidFill>
                  <a:schemeClr val="dk1"/>
                </a:solidFill>
                <a:latin typeface="Cabin"/>
                <a:ea typeface="Cabin"/>
                <a:cs typeface="Cabin"/>
                <a:sym typeface="Cabin"/>
              </a:rPr>
              <a:t> (</a:t>
            </a:r>
            <a:r>
              <a:rPr lang="en-US" sz="1200" b="0" i="0" u="none" strike="noStrike" cap="none" dirty="0" err="1">
                <a:solidFill>
                  <a:schemeClr val="dk1"/>
                </a:solidFill>
                <a:latin typeface="Cabin"/>
                <a:ea typeface="Cabin"/>
                <a:cs typeface="Cabin"/>
                <a:sym typeface="Cabin"/>
              </a:rPr>
              <a:t>pulmón</a:t>
            </a:r>
            <a:r>
              <a:rPr lang="en-US" sz="1200" b="0" i="0" u="none" strike="noStrike" cap="none" dirty="0">
                <a:solidFill>
                  <a:schemeClr val="dk1"/>
                </a:solidFill>
                <a:latin typeface="Cabin"/>
                <a:ea typeface="Cabin"/>
                <a:cs typeface="Cabin"/>
                <a:sym typeface="Cabin"/>
              </a:rPr>
              <a:t>).	</a:t>
            </a:r>
          </a:p>
          <a:p>
            <a:pPr marL="1155700" marR="398145" lvl="0" indent="-228600" algn="l" rtl="0">
              <a:lnSpc>
                <a:spcPct val="288000"/>
              </a:lnSpc>
              <a:spcBef>
                <a:spcPts val="650"/>
              </a:spcBef>
              <a:spcAft>
                <a:spcPts val="0"/>
              </a:spcAft>
              <a:buClr>
                <a:schemeClr val="dk1"/>
              </a:buClr>
              <a:buSzPct val="100000"/>
              <a:buFont typeface="Arial"/>
              <a:buChar char="•"/>
            </a:pPr>
            <a:r>
              <a:rPr lang="en-US" sz="1000" b="0" i="0" u="none" strike="noStrike" cap="none" dirty="0" err="1">
                <a:solidFill>
                  <a:schemeClr val="dk1"/>
                </a:solidFill>
                <a:latin typeface="Cabin"/>
                <a:ea typeface="Cabin"/>
                <a:cs typeface="Cabin"/>
                <a:sym typeface="Cabin"/>
              </a:rPr>
              <a:t>Lesiones</a:t>
            </a:r>
            <a:r>
              <a:rPr lang="en-US" sz="1000" b="0" i="0" u="none" strike="noStrike" cap="none" dirty="0">
                <a:solidFill>
                  <a:schemeClr val="dk1"/>
                </a:solidFill>
                <a:latin typeface="Cabin"/>
                <a:ea typeface="Cabin"/>
                <a:cs typeface="Cabin"/>
                <a:sym typeface="Cabin"/>
              </a:rPr>
              <a:t> con </a:t>
            </a:r>
            <a:r>
              <a:rPr lang="en-US" sz="1000" b="0" i="0" u="none" strike="noStrike" cap="none" dirty="0" err="1">
                <a:solidFill>
                  <a:schemeClr val="dk1"/>
                </a:solidFill>
                <a:latin typeface="Cabin"/>
                <a:ea typeface="Cabin"/>
                <a:cs typeface="Cabin"/>
                <a:sym typeface="Cabin"/>
              </a:rPr>
              <a:t>poca</a:t>
            </a:r>
            <a:r>
              <a:rPr lang="en-US" sz="1000" b="0" i="0" u="none" strike="noStrike" cap="none" dirty="0">
                <a:solidFill>
                  <a:schemeClr val="dk1"/>
                </a:solidFill>
                <a:latin typeface="Cabin"/>
                <a:ea typeface="Cabin"/>
                <a:cs typeface="Cabin"/>
                <a:sym typeface="Cabin"/>
              </a:rPr>
              <a:t> </a:t>
            </a:r>
            <a:r>
              <a:rPr lang="en-US" sz="1000" b="0" i="0" u="none" strike="noStrike" cap="none" dirty="0" err="1">
                <a:solidFill>
                  <a:schemeClr val="dk1"/>
                </a:solidFill>
                <a:latin typeface="Cabin"/>
                <a:ea typeface="Cabin"/>
                <a:cs typeface="Cabin"/>
                <a:sym typeface="Cabin"/>
              </a:rPr>
              <a:t>matriz</a:t>
            </a:r>
            <a:r>
              <a:rPr lang="en-US" sz="1000" b="0" i="0" u="none" strike="noStrike" cap="none" dirty="0">
                <a:solidFill>
                  <a:schemeClr val="dk1"/>
                </a:solidFill>
                <a:latin typeface="Cabin"/>
                <a:ea typeface="Cabin"/>
                <a:cs typeface="Cabin"/>
                <a:sym typeface="Cabin"/>
              </a:rPr>
              <a:t> </a:t>
            </a:r>
            <a:r>
              <a:rPr lang="en-US" sz="1000" b="0" i="0" u="none" strike="noStrike" cap="none" dirty="0" err="1">
                <a:solidFill>
                  <a:schemeClr val="dk1"/>
                </a:solidFill>
                <a:latin typeface="Cabin"/>
                <a:ea typeface="Cabin"/>
                <a:cs typeface="Cabin"/>
                <a:sym typeface="Cabin"/>
              </a:rPr>
              <a:t>ósea</a:t>
            </a:r>
            <a:r>
              <a:rPr lang="en-US" sz="1000" b="0" i="0" u="none" strike="noStrike" cap="none" dirty="0">
                <a:solidFill>
                  <a:schemeClr val="dk1"/>
                </a:solidFill>
                <a:latin typeface="Cabin"/>
                <a:ea typeface="Cabin"/>
                <a:cs typeface="Cabin"/>
                <a:sym typeface="Cabin"/>
              </a:rPr>
              <a:t> </a:t>
            </a:r>
            <a:r>
              <a:rPr lang="en-US" sz="1000" b="0" i="0" u="none" strike="noStrike" cap="none" dirty="0" err="1">
                <a:solidFill>
                  <a:schemeClr val="dk1"/>
                </a:solidFill>
                <a:latin typeface="Cabin"/>
                <a:ea typeface="Cabin"/>
                <a:cs typeface="Cabin"/>
                <a:sym typeface="Cabin"/>
              </a:rPr>
              <a:t>mineralizada</a:t>
            </a:r>
            <a:r>
              <a:rPr lang="en-US" sz="1000" b="0" i="0" u="none" strike="noStrike" cap="none" dirty="0">
                <a:solidFill>
                  <a:schemeClr val="dk1"/>
                </a:solidFill>
                <a:latin typeface="Cabin"/>
                <a:ea typeface="Cabin"/>
                <a:cs typeface="Cabin"/>
                <a:sym typeface="Cabin"/>
              </a:rPr>
              <a:t> no </a:t>
            </a:r>
            <a:r>
              <a:rPr lang="en-US" sz="1000" b="0" i="0" u="none" strike="noStrike" cap="none" dirty="0" err="1">
                <a:solidFill>
                  <a:schemeClr val="dk1"/>
                </a:solidFill>
                <a:latin typeface="Cabin"/>
                <a:ea typeface="Cabin"/>
                <a:cs typeface="Cabin"/>
                <a:sym typeface="Cabin"/>
              </a:rPr>
              <a:t>visibles</a:t>
            </a:r>
            <a:r>
              <a:rPr lang="en-US" sz="1000" b="0" i="0" u="none" strike="noStrike" cap="none" dirty="0">
                <a:solidFill>
                  <a:schemeClr val="dk1"/>
                </a:solidFill>
                <a:latin typeface="Cabin"/>
                <a:ea typeface="Cabin"/>
                <a:cs typeface="Cabin"/>
                <a:sym typeface="Cabin"/>
              </a:rPr>
              <a:t> por  </a:t>
            </a:r>
            <a:r>
              <a:rPr lang="en-US" sz="1000" b="0" i="0" u="none" strike="noStrike" cap="none" dirty="0" err="1">
                <a:solidFill>
                  <a:schemeClr val="dk1"/>
                </a:solidFill>
                <a:latin typeface="Cabin"/>
                <a:ea typeface="Cabin"/>
                <a:cs typeface="Cabin"/>
                <a:sym typeface="Cabin"/>
              </a:rPr>
              <a:t>placa</a:t>
            </a:r>
            <a:r>
              <a:rPr lang="en-US" sz="1000" b="0" i="0" u="none" strike="noStrike" cap="none" dirty="0">
                <a:solidFill>
                  <a:schemeClr val="dk1"/>
                </a:solidFill>
                <a:latin typeface="Cabin"/>
                <a:ea typeface="Cabin"/>
                <a:cs typeface="Cabin"/>
                <a:sym typeface="Cabin"/>
              </a:rPr>
              <a:t> simple o RM</a:t>
            </a:r>
          </a:p>
          <a:p>
            <a:pPr marL="1155700" marR="5080" lvl="0" indent="-228600" algn="l" rtl="0">
              <a:lnSpc>
                <a:spcPct val="288000"/>
              </a:lnSpc>
              <a:spcBef>
                <a:spcPts val="740"/>
              </a:spcBef>
              <a:spcAft>
                <a:spcPts val="0"/>
              </a:spcAft>
              <a:buClr>
                <a:schemeClr val="dk1"/>
              </a:buClr>
              <a:buSzPct val="100000"/>
              <a:buFont typeface="Arial"/>
              <a:buChar char="•"/>
            </a:pPr>
            <a:r>
              <a:rPr lang="en-US" sz="1000" b="0" i="0" u="none" strike="noStrike" cap="none" dirty="0" err="1">
                <a:solidFill>
                  <a:schemeClr val="dk1"/>
                </a:solidFill>
                <a:latin typeface="Cabin"/>
                <a:ea typeface="Cabin"/>
                <a:cs typeface="Cabin"/>
                <a:sym typeface="Cabin"/>
              </a:rPr>
              <a:t>Lesiones</a:t>
            </a:r>
            <a:r>
              <a:rPr lang="en-US" sz="1000" b="0" i="0" u="none" strike="noStrike" cap="none" dirty="0">
                <a:solidFill>
                  <a:schemeClr val="dk1"/>
                </a:solidFill>
                <a:latin typeface="Cabin"/>
                <a:ea typeface="Cabin"/>
                <a:cs typeface="Cabin"/>
                <a:sym typeface="Cabin"/>
              </a:rPr>
              <a:t> </a:t>
            </a:r>
            <a:r>
              <a:rPr lang="en-US" sz="1000" b="0" i="0" u="none" strike="noStrike" cap="none" dirty="0" err="1">
                <a:solidFill>
                  <a:schemeClr val="dk1"/>
                </a:solidFill>
                <a:latin typeface="Cabin"/>
                <a:ea typeface="Cabin"/>
                <a:cs typeface="Cabin"/>
                <a:sym typeface="Cabin"/>
              </a:rPr>
              <a:t>en</a:t>
            </a:r>
            <a:r>
              <a:rPr lang="en-US" sz="1000" b="0" i="0" u="none" strike="noStrike" cap="none" dirty="0">
                <a:solidFill>
                  <a:schemeClr val="dk1"/>
                </a:solidFill>
                <a:latin typeface="Cabin"/>
                <a:ea typeface="Cabin"/>
                <a:cs typeface="Cabin"/>
                <a:sym typeface="Cabin"/>
              </a:rPr>
              <a:t> </a:t>
            </a:r>
            <a:r>
              <a:rPr lang="en-US" sz="1000" b="0" i="0" u="none" strike="noStrike" cap="none" dirty="0" err="1">
                <a:solidFill>
                  <a:schemeClr val="dk1"/>
                </a:solidFill>
                <a:latin typeface="Cabin"/>
                <a:ea typeface="Cabin"/>
                <a:cs typeface="Cabin"/>
                <a:sym typeface="Cabin"/>
              </a:rPr>
              <a:t>huesos</a:t>
            </a:r>
            <a:r>
              <a:rPr lang="en-US" sz="1000" b="0" i="0" u="none" strike="noStrike" cap="none" dirty="0">
                <a:solidFill>
                  <a:schemeClr val="dk1"/>
                </a:solidFill>
                <a:latin typeface="Cabin"/>
                <a:ea typeface="Cabin"/>
                <a:cs typeface="Cabin"/>
                <a:sym typeface="Cabin"/>
              </a:rPr>
              <a:t> </a:t>
            </a:r>
            <a:r>
              <a:rPr lang="en-US" sz="1000" b="0" i="0" u="none" strike="noStrike" cap="none" dirty="0" err="1">
                <a:solidFill>
                  <a:schemeClr val="dk1"/>
                </a:solidFill>
                <a:latin typeface="Cabin"/>
                <a:ea typeface="Cabin"/>
                <a:cs typeface="Cabin"/>
                <a:sym typeface="Cabin"/>
              </a:rPr>
              <a:t>planos</a:t>
            </a:r>
            <a:r>
              <a:rPr lang="en-US" sz="1000" b="0" i="0" u="none" strike="noStrike" cap="none" dirty="0">
                <a:solidFill>
                  <a:schemeClr val="dk1"/>
                </a:solidFill>
                <a:latin typeface="Cabin"/>
                <a:ea typeface="Cabin"/>
                <a:cs typeface="Cabin"/>
                <a:sym typeface="Cabin"/>
              </a:rPr>
              <a:t> </a:t>
            </a:r>
            <a:r>
              <a:rPr lang="en-US" sz="1000" b="0" i="0" u="none" strike="noStrike" cap="none" dirty="0" err="1">
                <a:solidFill>
                  <a:schemeClr val="dk1"/>
                </a:solidFill>
                <a:latin typeface="Cabin"/>
                <a:ea typeface="Cabin"/>
                <a:cs typeface="Cabin"/>
                <a:sym typeface="Cabin"/>
              </a:rPr>
              <a:t>donde</a:t>
            </a:r>
            <a:r>
              <a:rPr lang="en-US" sz="1000" b="0" i="0" u="none" strike="noStrike" cap="none" dirty="0">
                <a:solidFill>
                  <a:schemeClr val="dk1"/>
                </a:solidFill>
                <a:latin typeface="Cabin"/>
                <a:ea typeface="Cabin"/>
                <a:cs typeface="Cabin"/>
                <a:sym typeface="Cabin"/>
              </a:rPr>
              <a:t> </a:t>
            </a:r>
            <a:r>
              <a:rPr lang="en-US" sz="1000" b="0" i="0" u="none" strike="noStrike" cap="none" dirty="0" err="1">
                <a:solidFill>
                  <a:schemeClr val="dk1"/>
                </a:solidFill>
                <a:latin typeface="Cabin"/>
                <a:ea typeface="Cabin"/>
                <a:cs typeface="Cabin"/>
                <a:sym typeface="Cabin"/>
              </a:rPr>
              <a:t>los</a:t>
            </a:r>
            <a:r>
              <a:rPr lang="en-US" sz="1000" b="0" i="0" u="none" strike="noStrike" cap="none" dirty="0">
                <a:solidFill>
                  <a:schemeClr val="dk1"/>
                </a:solidFill>
                <a:latin typeface="Cabin"/>
                <a:ea typeface="Cabin"/>
                <a:cs typeface="Cabin"/>
                <a:sym typeface="Cabin"/>
              </a:rPr>
              <a:t> </a:t>
            </a:r>
            <a:r>
              <a:rPr lang="en-US" sz="1000" b="0" i="0" u="none" strike="noStrike" cap="none" dirty="0" err="1">
                <a:solidFill>
                  <a:schemeClr val="dk1"/>
                </a:solidFill>
                <a:latin typeface="Cabin"/>
                <a:ea typeface="Cabin"/>
                <a:cs typeface="Cabin"/>
                <a:sym typeface="Cabin"/>
              </a:rPr>
              <a:t>cambios</a:t>
            </a:r>
            <a:r>
              <a:rPr lang="en-US" sz="1000" b="0" i="0" u="none" strike="noStrike" cap="none" dirty="0">
                <a:solidFill>
                  <a:schemeClr val="dk1"/>
                </a:solidFill>
                <a:latin typeface="Cabin"/>
                <a:ea typeface="Cabin"/>
                <a:cs typeface="Cabin"/>
                <a:sym typeface="Cabin"/>
              </a:rPr>
              <a:t> </a:t>
            </a:r>
            <a:r>
              <a:rPr lang="en-US" sz="1000" b="0" i="0" u="none" strike="noStrike" cap="none" dirty="0" err="1">
                <a:solidFill>
                  <a:schemeClr val="dk1"/>
                </a:solidFill>
                <a:latin typeface="Cabin"/>
                <a:ea typeface="Cabin"/>
                <a:cs typeface="Cabin"/>
                <a:sym typeface="Cabin"/>
              </a:rPr>
              <a:t>periósticos</a:t>
            </a:r>
            <a:r>
              <a:rPr lang="en-US" sz="1000" b="0" i="0" u="none" strike="noStrike" cap="none" dirty="0">
                <a:solidFill>
                  <a:schemeClr val="dk1"/>
                </a:solidFill>
                <a:latin typeface="Cabin"/>
                <a:ea typeface="Cabin"/>
                <a:cs typeface="Cabin"/>
                <a:sym typeface="Cabin"/>
              </a:rPr>
              <a:t> son  </a:t>
            </a:r>
            <a:r>
              <a:rPr lang="en-US" sz="1000" b="0" i="0" u="none" strike="noStrike" cap="none" dirty="0" err="1">
                <a:solidFill>
                  <a:schemeClr val="dk1"/>
                </a:solidFill>
                <a:latin typeface="Cabin"/>
                <a:ea typeface="Cabin"/>
                <a:cs typeface="Cabin"/>
                <a:sym typeface="Cabin"/>
              </a:rPr>
              <a:t>difíciles</a:t>
            </a:r>
            <a:r>
              <a:rPr lang="en-US" sz="1000" b="0" i="0" u="none" strike="noStrike" cap="none" dirty="0">
                <a:solidFill>
                  <a:schemeClr val="dk1"/>
                </a:solidFill>
                <a:latin typeface="Cabin"/>
                <a:ea typeface="Cabin"/>
                <a:cs typeface="Cabin"/>
                <a:sym typeface="Cabin"/>
              </a:rPr>
              <a:t> de </a:t>
            </a:r>
            <a:r>
              <a:rPr lang="en-US" sz="1000" b="0" i="0" u="none" strike="noStrike" cap="none" dirty="0" err="1">
                <a:solidFill>
                  <a:schemeClr val="dk1"/>
                </a:solidFill>
                <a:latin typeface="Cabin"/>
                <a:ea typeface="Cabin"/>
                <a:cs typeface="Cabin"/>
                <a:sym typeface="Cabin"/>
              </a:rPr>
              <a:t>valorar</a:t>
            </a:r>
            <a:endParaRPr lang="en-US" sz="1000" b="0" i="0" u="none" strike="noStrike" cap="none" dirty="0">
              <a:solidFill>
                <a:schemeClr val="dk1"/>
              </a:solidFill>
              <a:latin typeface="Cabin"/>
              <a:ea typeface="Cabin"/>
              <a:cs typeface="Cabin"/>
              <a:sym typeface="Cabin"/>
            </a:endParaRPr>
          </a:p>
          <a:p>
            <a:pPr marL="1155700" marR="0" lvl="0" indent="-228600" algn="l" rtl="0">
              <a:lnSpc>
                <a:spcPct val="100000"/>
              </a:lnSpc>
              <a:spcBef>
                <a:spcPts val="145"/>
              </a:spcBef>
              <a:spcAft>
                <a:spcPts val="0"/>
              </a:spcAft>
              <a:buClr>
                <a:schemeClr val="dk1"/>
              </a:buClr>
              <a:buSzPct val="100000"/>
              <a:buFont typeface="Arial"/>
              <a:buChar char="•"/>
            </a:pPr>
            <a:r>
              <a:rPr lang="en-US" sz="1000" b="0" i="0" u="none" strike="noStrike" cap="none" dirty="0" err="1">
                <a:solidFill>
                  <a:schemeClr val="dk1"/>
                </a:solidFill>
                <a:latin typeface="Cabin"/>
                <a:ea typeface="Cabin"/>
                <a:cs typeface="Cabin"/>
                <a:sym typeface="Cabin"/>
              </a:rPr>
              <a:t>Lesiones</a:t>
            </a:r>
            <a:r>
              <a:rPr lang="en-US" sz="1000" b="0" i="0" u="none" strike="noStrike" cap="none" dirty="0">
                <a:solidFill>
                  <a:schemeClr val="dk1"/>
                </a:solidFill>
                <a:latin typeface="Cabin"/>
                <a:ea typeface="Cabin"/>
                <a:cs typeface="Cabin"/>
                <a:sym typeface="Cabin"/>
              </a:rPr>
              <a:t> </a:t>
            </a:r>
            <a:r>
              <a:rPr lang="en-US" sz="1000" b="0" i="0" u="none" strike="noStrike" cap="none" dirty="0" err="1">
                <a:solidFill>
                  <a:schemeClr val="dk1"/>
                </a:solidFill>
                <a:latin typeface="Cabin"/>
                <a:ea typeface="Cabin"/>
                <a:cs typeface="Cabin"/>
                <a:sym typeface="Cabin"/>
              </a:rPr>
              <a:t>corticales</a:t>
            </a:r>
            <a:endParaRPr lang="en-US" sz="1000" b="0" i="0" u="none" strike="noStrike" cap="none" dirty="0">
              <a:solidFill>
                <a:schemeClr val="dk1"/>
              </a:solidFill>
              <a:latin typeface="Cabin"/>
              <a:ea typeface="Cabin"/>
              <a:cs typeface="Cabin"/>
              <a:sym typeface="Cabin"/>
            </a:endParaRPr>
          </a:p>
          <a:p>
            <a:pPr marL="1155700" marR="0" lvl="0" indent="-228600" algn="l" rtl="0">
              <a:lnSpc>
                <a:spcPct val="100000"/>
              </a:lnSpc>
              <a:spcBef>
                <a:spcPts val="240"/>
              </a:spcBef>
              <a:buClr>
                <a:schemeClr val="dk1"/>
              </a:buClr>
              <a:buSzPct val="100000"/>
              <a:buFont typeface="Arial"/>
              <a:buChar char="•"/>
            </a:pPr>
            <a:r>
              <a:rPr lang="en-US" sz="1000" b="0" i="0" u="none" strike="noStrike" cap="none" dirty="0" err="1">
                <a:solidFill>
                  <a:schemeClr val="dk1"/>
                </a:solidFill>
                <a:latin typeface="Cabin"/>
                <a:ea typeface="Cabin"/>
                <a:cs typeface="Cabin"/>
                <a:sym typeface="Cabin"/>
              </a:rPr>
              <a:t>Lesiones</a:t>
            </a:r>
            <a:r>
              <a:rPr lang="en-US" sz="1000" b="0" i="0" u="none" strike="noStrike" cap="none" dirty="0">
                <a:solidFill>
                  <a:schemeClr val="dk1"/>
                </a:solidFill>
                <a:latin typeface="Cabin"/>
                <a:ea typeface="Cabin"/>
                <a:cs typeface="Cabin"/>
                <a:sym typeface="Cabin"/>
              </a:rPr>
              <a:t> </a:t>
            </a:r>
            <a:r>
              <a:rPr lang="en-US" sz="1000" b="0" i="0" u="none" strike="noStrike" cap="none" dirty="0" err="1">
                <a:solidFill>
                  <a:schemeClr val="dk1"/>
                </a:solidFill>
                <a:latin typeface="Cabin"/>
                <a:ea typeface="Cabin"/>
                <a:cs typeface="Cabin"/>
                <a:sym typeface="Cabin"/>
              </a:rPr>
              <a:t>en</a:t>
            </a:r>
            <a:r>
              <a:rPr lang="en-US" sz="1000" b="0" i="0" u="none" strike="noStrike" cap="none" dirty="0">
                <a:solidFill>
                  <a:schemeClr val="dk1"/>
                </a:solidFill>
                <a:latin typeface="Cabin"/>
                <a:ea typeface="Cabin"/>
                <a:cs typeface="Cabin"/>
                <a:sym typeface="Cabin"/>
              </a:rPr>
              <a:t> </a:t>
            </a:r>
            <a:r>
              <a:rPr lang="en-US" sz="1000" b="0" i="0" u="none" strike="noStrike" cap="none" dirty="0" err="1">
                <a:solidFill>
                  <a:schemeClr val="dk1"/>
                </a:solidFill>
                <a:latin typeface="Cabin"/>
                <a:ea typeface="Cabin"/>
                <a:cs typeface="Cabin"/>
                <a:sym typeface="Cabin"/>
              </a:rPr>
              <a:t>mandíbula</a:t>
            </a:r>
            <a:endParaRPr lang="en-US" sz="1000" b="0" i="0" u="none" strike="noStrike" cap="none" dirty="0">
              <a:solidFill>
                <a:schemeClr val="dk1"/>
              </a:solidFill>
              <a:latin typeface="Cabin"/>
              <a:ea typeface="Cabin"/>
              <a:cs typeface="Cabin"/>
              <a:sym typeface="Cabin"/>
            </a:endParaRPr>
          </a:p>
          <a:p>
            <a:pPr marL="0" marR="0" lvl="0" indent="0" algn="l" rtl="0">
              <a:spcBef>
                <a:spcPts val="0"/>
              </a:spcBef>
              <a:buSzPct val="25000"/>
              <a:buNone/>
            </a:pPr>
            <a:r>
              <a:rPr lang="en-US" sz="1000" b="0" i="1" u="sng" strike="noStrike" cap="none" dirty="0">
                <a:solidFill>
                  <a:schemeClr val="dk1"/>
                </a:solidFill>
                <a:latin typeface="Calibri"/>
                <a:ea typeface="Calibri"/>
                <a:cs typeface="Calibri"/>
                <a:sym typeface="Calibri"/>
              </a:rPr>
              <a:t>CT: </a:t>
            </a:r>
            <a:r>
              <a:rPr lang="en-US" sz="1000" b="0" i="0" u="none" strike="noStrike" cap="none" dirty="0" err="1">
                <a:solidFill>
                  <a:schemeClr val="dk1"/>
                </a:solidFill>
                <a:latin typeface="Calibri"/>
                <a:ea typeface="Calibri"/>
                <a:cs typeface="Calibri"/>
                <a:sym typeface="Calibri"/>
              </a:rPr>
              <a:t>Lesiones</a:t>
            </a:r>
            <a:r>
              <a:rPr lang="en-US" sz="1000" b="0" i="0" u="none" strike="noStrike" cap="none" dirty="0">
                <a:solidFill>
                  <a:schemeClr val="dk1"/>
                </a:solidFill>
                <a:latin typeface="Calibri"/>
                <a:ea typeface="Calibri"/>
                <a:cs typeface="Calibri"/>
                <a:sym typeface="Calibri"/>
              </a:rPr>
              <a:t> con </a:t>
            </a:r>
            <a:r>
              <a:rPr lang="en-US" sz="1000" b="0" i="0" u="none" strike="noStrike" cap="none" dirty="0" err="1">
                <a:solidFill>
                  <a:schemeClr val="dk1"/>
                </a:solidFill>
                <a:latin typeface="Calibri"/>
                <a:ea typeface="Calibri"/>
                <a:cs typeface="Calibri"/>
                <a:sym typeface="Calibri"/>
              </a:rPr>
              <a:t>poca</a:t>
            </a:r>
            <a:r>
              <a:rPr lang="en-US" sz="1000" b="0" i="0" u="none" strike="noStrike" cap="none" dirty="0">
                <a:solidFill>
                  <a:schemeClr val="dk1"/>
                </a:solidFill>
                <a:latin typeface="Calibri"/>
                <a:ea typeface="Calibri"/>
                <a:cs typeface="Calibri"/>
                <a:sym typeface="Calibri"/>
              </a:rPr>
              <a:t> </a:t>
            </a:r>
            <a:r>
              <a:rPr lang="en-US" sz="1000" b="0" i="0" u="none" strike="noStrike" cap="none" dirty="0" err="1">
                <a:solidFill>
                  <a:schemeClr val="dk1"/>
                </a:solidFill>
                <a:latin typeface="Calibri"/>
                <a:ea typeface="Calibri"/>
                <a:cs typeface="Calibri"/>
                <a:sym typeface="Calibri"/>
              </a:rPr>
              <a:t>matriz</a:t>
            </a:r>
            <a:r>
              <a:rPr lang="en-US" sz="1000" b="0" i="0" u="none" strike="noStrike" cap="none" dirty="0">
                <a:solidFill>
                  <a:schemeClr val="dk1"/>
                </a:solidFill>
                <a:latin typeface="Calibri"/>
                <a:ea typeface="Calibri"/>
                <a:cs typeface="Calibri"/>
                <a:sym typeface="Calibri"/>
              </a:rPr>
              <a:t> </a:t>
            </a:r>
            <a:r>
              <a:rPr lang="en-US" sz="1000" b="0" i="0" u="none" strike="noStrike" cap="none" dirty="0" err="1">
                <a:solidFill>
                  <a:schemeClr val="dk1"/>
                </a:solidFill>
                <a:latin typeface="Calibri"/>
                <a:ea typeface="Calibri"/>
                <a:cs typeface="Calibri"/>
                <a:sym typeface="Calibri"/>
              </a:rPr>
              <a:t>ósea</a:t>
            </a:r>
            <a:r>
              <a:rPr lang="en-US" sz="1000" b="0" i="0" u="none" strike="noStrike" cap="none" dirty="0">
                <a:solidFill>
                  <a:schemeClr val="dk1"/>
                </a:solidFill>
                <a:latin typeface="Calibri"/>
                <a:ea typeface="Calibri"/>
                <a:cs typeface="Calibri"/>
                <a:sym typeface="Calibri"/>
              </a:rPr>
              <a:t> </a:t>
            </a:r>
            <a:r>
              <a:rPr lang="en-US" sz="1000" b="0" i="0" u="none" strike="noStrike" cap="none" dirty="0" err="1">
                <a:solidFill>
                  <a:schemeClr val="dk1"/>
                </a:solidFill>
                <a:latin typeface="Calibri"/>
                <a:ea typeface="Calibri"/>
                <a:cs typeface="Calibri"/>
                <a:sym typeface="Calibri"/>
              </a:rPr>
              <a:t>mineralizada</a:t>
            </a:r>
            <a:r>
              <a:rPr lang="en-US" sz="1000" b="0" i="0" u="none" strike="noStrike" cap="none" dirty="0">
                <a:solidFill>
                  <a:schemeClr val="dk1"/>
                </a:solidFill>
                <a:latin typeface="Calibri"/>
                <a:ea typeface="Calibri"/>
                <a:cs typeface="Calibri"/>
                <a:sym typeface="Calibri"/>
              </a:rPr>
              <a:t> no </a:t>
            </a:r>
            <a:r>
              <a:rPr lang="en-US" sz="1000" b="0" i="0" u="none" strike="noStrike" cap="none" dirty="0" err="1">
                <a:solidFill>
                  <a:schemeClr val="dk1"/>
                </a:solidFill>
                <a:latin typeface="Calibri"/>
                <a:ea typeface="Calibri"/>
                <a:cs typeface="Calibri"/>
                <a:sym typeface="Calibri"/>
              </a:rPr>
              <a:t>visibles</a:t>
            </a:r>
            <a:r>
              <a:rPr lang="en-US" sz="1000" b="0" i="0" u="none" strike="noStrike" cap="none" dirty="0">
                <a:solidFill>
                  <a:schemeClr val="dk1"/>
                </a:solidFill>
                <a:latin typeface="Calibri"/>
                <a:ea typeface="Calibri"/>
                <a:cs typeface="Calibri"/>
                <a:sym typeface="Calibri"/>
              </a:rPr>
              <a:t> por  </a:t>
            </a:r>
            <a:r>
              <a:rPr lang="en-US" sz="1000" b="0" i="0" u="none" strike="noStrike" cap="none" dirty="0" err="1">
                <a:solidFill>
                  <a:schemeClr val="dk1"/>
                </a:solidFill>
                <a:latin typeface="Calibri"/>
                <a:ea typeface="Calibri"/>
                <a:cs typeface="Calibri"/>
                <a:sym typeface="Calibri"/>
              </a:rPr>
              <a:t>placa</a:t>
            </a:r>
            <a:r>
              <a:rPr lang="en-US" sz="1000" b="0" i="0" u="none" strike="noStrike" cap="none" dirty="0">
                <a:solidFill>
                  <a:schemeClr val="dk1"/>
                </a:solidFill>
                <a:latin typeface="Calibri"/>
                <a:ea typeface="Calibri"/>
                <a:cs typeface="Calibri"/>
                <a:sym typeface="Calibri"/>
              </a:rPr>
              <a:t> simple o RM, </a:t>
            </a:r>
            <a:r>
              <a:rPr lang="en-US" sz="1000" b="0" i="0" u="none" strike="noStrike" cap="none" dirty="0" err="1">
                <a:solidFill>
                  <a:schemeClr val="dk1"/>
                </a:solidFill>
                <a:latin typeface="Calibri"/>
                <a:ea typeface="Calibri"/>
                <a:cs typeface="Calibri"/>
                <a:sym typeface="Calibri"/>
              </a:rPr>
              <a:t>lesiones</a:t>
            </a:r>
            <a:r>
              <a:rPr lang="en-US" sz="1000" b="0" i="0" u="none" strike="noStrike" cap="none" dirty="0">
                <a:solidFill>
                  <a:schemeClr val="dk1"/>
                </a:solidFill>
                <a:latin typeface="Calibri"/>
                <a:ea typeface="Calibri"/>
                <a:cs typeface="Calibri"/>
                <a:sym typeface="Calibri"/>
              </a:rPr>
              <a:t> </a:t>
            </a:r>
            <a:r>
              <a:rPr lang="en-US" sz="1000" b="0" i="0" u="none" strike="noStrike" cap="none" dirty="0" err="1">
                <a:solidFill>
                  <a:schemeClr val="dk1"/>
                </a:solidFill>
                <a:latin typeface="Calibri"/>
                <a:ea typeface="Calibri"/>
                <a:cs typeface="Calibri"/>
                <a:sym typeface="Calibri"/>
              </a:rPr>
              <a:t>en</a:t>
            </a:r>
            <a:r>
              <a:rPr lang="en-US" sz="1000" b="0" i="0" u="none" strike="noStrike" cap="none" dirty="0">
                <a:solidFill>
                  <a:schemeClr val="dk1"/>
                </a:solidFill>
                <a:latin typeface="Calibri"/>
                <a:ea typeface="Calibri"/>
                <a:cs typeface="Calibri"/>
                <a:sym typeface="Calibri"/>
              </a:rPr>
              <a:t> </a:t>
            </a:r>
            <a:r>
              <a:rPr lang="en-US" sz="1000" b="0" i="0" u="none" strike="noStrike" cap="none" dirty="0" err="1">
                <a:solidFill>
                  <a:schemeClr val="dk1"/>
                </a:solidFill>
                <a:latin typeface="Calibri"/>
                <a:ea typeface="Calibri"/>
                <a:cs typeface="Calibri"/>
                <a:sym typeface="Calibri"/>
              </a:rPr>
              <a:t>huesos</a:t>
            </a:r>
            <a:r>
              <a:rPr lang="en-US" sz="1000" b="0" i="0" u="none" strike="noStrike" cap="none" dirty="0">
                <a:solidFill>
                  <a:schemeClr val="dk1"/>
                </a:solidFill>
                <a:latin typeface="Calibri"/>
                <a:ea typeface="Calibri"/>
                <a:cs typeface="Calibri"/>
                <a:sym typeface="Calibri"/>
              </a:rPr>
              <a:t> </a:t>
            </a:r>
            <a:r>
              <a:rPr lang="en-US" sz="1000" b="0" i="0" u="none" strike="noStrike" cap="none" dirty="0" err="1">
                <a:solidFill>
                  <a:schemeClr val="dk1"/>
                </a:solidFill>
                <a:latin typeface="Calibri"/>
                <a:ea typeface="Calibri"/>
                <a:cs typeface="Calibri"/>
                <a:sym typeface="Calibri"/>
              </a:rPr>
              <a:t>planos</a:t>
            </a:r>
            <a:r>
              <a:rPr lang="en-US" sz="1000" b="0" i="0" u="none" strike="noStrike" cap="none" dirty="0">
                <a:solidFill>
                  <a:schemeClr val="dk1"/>
                </a:solidFill>
                <a:latin typeface="Calibri"/>
                <a:ea typeface="Calibri"/>
                <a:cs typeface="Calibri"/>
                <a:sym typeface="Calibri"/>
              </a:rPr>
              <a:t> </a:t>
            </a:r>
            <a:r>
              <a:rPr lang="en-US" sz="1000" b="0" i="0" u="none" strike="noStrike" cap="none" dirty="0" err="1">
                <a:solidFill>
                  <a:schemeClr val="dk1"/>
                </a:solidFill>
                <a:latin typeface="Calibri"/>
                <a:ea typeface="Calibri"/>
                <a:cs typeface="Calibri"/>
                <a:sym typeface="Calibri"/>
              </a:rPr>
              <a:t>donde</a:t>
            </a:r>
            <a:r>
              <a:rPr lang="en-US" sz="1000" b="0" i="0" u="none" strike="noStrike" cap="none" dirty="0">
                <a:solidFill>
                  <a:schemeClr val="dk1"/>
                </a:solidFill>
                <a:latin typeface="Calibri"/>
                <a:ea typeface="Calibri"/>
                <a:cs typeface="Calibri"/>
                <a:sym typeface="Calibri"/>
              </a:rPr>
              <a:t> </a:t>
            </a:r>
            <a:r>
              <a:rPr lang="en-US" sz="1000" b="0" i="0" u="none" strike="noStrike" cap="none" dirty="0" err="1">
                <a:solidFill>
                  <a:schemeClr val="dk1"/>
                </a:solidFill>
                <a:latin typeface="Calibri"/>
                <a:ea typeface="Calibri"/>
                <a:cs typeface="Calibri"/>
                <a:sym typeface="Calibri"/>
              </a:rPr>
              <a:t>los</a:t>
            </a:r>
            <a:r>
              <a:rPr lang="en-US" sz="1000" b="0" i="0" u="none" strike="noStrike" cap="none" dirty="0">
                <a:solidFill>
                  <a:schemeClr val="dk1"/>
                </a:solidFill>
                <a:latin typeface="Calibri"/>
                <a:ea typeface="Calibri"/>
                <a:cs typeface="Calibri"/>
                <a:sym typeface="Calibri"/>
              </a:rPr>
              <a:t> </a:t>
            </a:r>
            <a:r>
              <a:rPr lang="en-US" sz="1000" b="0" i="0" u="none" strike="noStrike" cap="none" dirty="0" err="1">
                <a:solidFill>
                  <a:schemeClr val="dk1"/>
                </a:solidFill>
                <a:latin typeface="Calibri"/>
                <a:ea typeface="Calibri"/>
                <a:cs typeface="Calibri"/>
                <a:sym typeface="Calibri"/>
              </a:rPr>
              <a:t>cambios</a:t>
            </a:r>
            <a:r>
              <a:rPr lang="en-US" sz="1000" b="0" i="0" u="none" strike="noStrike" cap="none" dirty="0">
                <a:solidFill>
                  <a:schemeClr val="dk1"/>
                </a:solidFill>
                <a:latin typeface="Calibri"/>
                <a:ea typeface="Calibri"/>
                <a:cs typeface="Calibri"/>
                <a:sym typeface="Calibri"/>
              </a:rPr>
              <a:t> </a:t>
            </a:r>
            <a:r>
              <a:rPr lang="en-US" sz="1000" b="0" i="0" u="none" strike="noStrike" cap="none" dirty="0" err="1">
                <a:solidFill>
                  <a:schemeClr val="dk1"/>
                </a:solidFill>
                <a:latin typeface="Calibri"/>
                <a:ea typeface="Calibri"/>
                <a:cs typeface="Calibri"/>
                <a:sym typeface="Calibri"/>
              </a:rPr>
              <a:t>periósticos</a:t>
            </a:r>
            <a:r>
              <a:rPr lang="en-US" sz="1000" b="0" i="0" u="none" strike="noStrike" cap="none" dirty="0">
                <a:solidFill>
                  <a:schemeClr val="dk1"/>
                </a:solidFill>
                <a:latin typeface="Calibri"/>
                <a:ea typeface="Calibri"/>
                <a:cs typeface="Calibri"/>
                <a:sym typeface="Calibri"/>
              </a:rPr>
              <a:t> son  </a:t>
            </a:r>
            <a:r>
              <a:rPr lang="en-US" sz="1000" b="0" i="0" u="none" strike="noStrike" cap="none" dirty="0" err="1">
                <a:solidFill>
                  <a:schemeClr val="dk1"/>
                </a:solidFill>
                <a:latin typeface="Calibri"/>
                <a:ea typeface="Calibri"/>
                <a:cs typeface="Calibri"/>
                <a:sym typeface="Calibri"/>
              </a:rPr>
              <a:t>difíciles</a:t>
            </a:r>
            <a:r>
              <a:rPr lang="en-US" sz="1000" b="0" i="0" u="none" strike="noStrike" cap="none" dirty="0">
                <a:solidFill>
                  <a:schemeClr val="dk1"/>
                </a:solidFill>
                <a:latin typeface="Calibri"/>
                <a:ea typeface="Calibri"/>
                <a:cs typeface="Calibri"/>
                <a:sym typeface="Calibri"/>
              </a:rPr>
              <a:t> de </a:t>
            </a:r>
            <a:r>
              <a:rPr lang="en-US" sz="1000" b="0" i="0" u="none" strike="noStrike" cap="none" dirty="0" err="1">
                <a:solidFill>
                  <a:schemeClr val="dk1"/>
                </a:solidFill>
                <a:latin typeface="Calibri"/>
                <a:ea typeface="Calibri"/>
                <a:cs typeface="Calibri"/>
                <a:sym typeface="Calibri"/>
              </a:rPr>
              <a:t>valorar</a:t>
            </a:r>
            <a:r>
              <a:rPr lang="en-US" sz="1000" b="0" i="0" u="none" strike="noStrike" cap="none" dirty="0">
                <a:solidFill>
                  <a:schemeClr val="dk1"/>
                </a:solidFill>
                <a:latin typeface="Calibri"/>
                <a:ea typeface="Calibri"/>
                <a:cs typeface="Calibri"/>
                <a:sym typeface="Calibri"/>
              </a:rPr>
              <a:t>, </a:t>
            </a:r>
            <a:r>
              <a:rPr lang="en-US" sz="1000" b="0" i="0" u="none" strike="noStrike" cap="none" dirty="0" err="1">
                <a:solidFill>
                  <a:schemeClr val="dk1"/>
                </a:solidFill>
                <a:latin typeface="Calibri"/>
                <a:ea typeface="Calibri"/>
                <a:cs typeface="Calibri"/>
                <a:sym typeface="Calibri"/>
              </a:rPr>
              <a:t>lesiones</a:t>
            </a:r>
            <a:r>
              <a:rPr lang="en-US" sz="1000" b="0" i="0" u="none" strike="noStrike" cap="none" dirty="0">
                <a:solidFill>
                  <a:schemeClr val="dk1"/>
                </a:solidFill>
                <a:latin typeface="Calibri"/>
                <a:ea typeface="Calibri"/>
                <a:cs typeface="Calibri"/>
                <a:sym typeface="Calibri"/>
              </a:rPr>
              <a:t> </a:t>
            </a:r>
            <a:r>
              <a:rPr lang="en-US" sz="1000" b="0" i="0" u="none" strike="noStrike" cap="none" dirty="0" err="1">
                <a:solidFill>
                  <a:schemeClr val="dk1"/>
                </a:solidFill>
                <a:latin typeface="Calibri"/>
                <a:ea typeface="Calibri"/>
                <a:cs typeface="Calibri"/>
                <a:sym typeface="Calibri"/>
              </a:rPr>
              <a:t>corticales</a:t>
            </a:r>
            <a:r>
              <a:rPr lang="en-US" sz="1000" b="0" i="0" u="none" strike="noStrike" cap="none" dirty="0">
                <a:solidFill>
                  <a:schemeClr val="dk1"/>
                </a:solidFill>
                <a:latin typeface="Calibri"/>
                <a:ea typeface="Calibri"/>
                <a:cs typeface="Calibri"/>
                <a:sym typeface="Calibri"/>
              </a:rPr>
              <a:t>, </a:t>
            </a:r>
            <a:r>
              <a:rPr lang="en-US" sz="1000" b="0" i="0" u="none" strike="noStrike" cap="none" dirty="0" err="1">
                <a:solidFill>
                  <a:schemeClr val="dk1"/>
                </a:solidFill>
                <a:latin typeface="Calibri"/>
                <a:ea typeface="Calibri"/>
                <a:cs typeface="Calibri"/>
                <a:sym typeface="Calibri"/>
              </a:rPr>
              <a:t>lesiones</a:t>
            </a:r>
            <a:r>
              <a:rPr lang="en-US" sz="1000" b="0" i="0" u="none" strike="noStrike" cap="none" dirty="0">
                <a:solidFill>
                  <a:schemeClr val="dk1"/>
                </a:solidFill>
                <a:latin typeface="Calibri"/>
                <a:ea typeface="Calibri"/>
                <a:cs typeface="Calibri"/>
                <a:sym typeface="Calibri"/>
              </a:rPr>
              <a:t> </a:t>
            </a:r>
            <a:r>
              <a:rPr lang="en-US" sz="1000" b="0" i="0" u="none" strike="noStrike" cap="none" dirty="0" err="1">
                <a:solidFill>
                  <a:schemeClr val="dk1"/>
                </a:solidFill>
                <a:latin typeface="Calibri"/>
                <a:ea typeface="Calibri"/>
                <a:cs typeface="Calibri"/>
                <a:sym typeface="Calibri"/>
              </a:rPr>
              <a:t>en</a:t>
            </a:r>
            <a:r>
              <a:rPr lang="en-US" sz="1000" b="0" i="0" u="none" strike="noStrike" cap="none" dirty="0">
                <a:solidFill>
                  <a:schemeClr val="dk1"/>
                </a:solidFill>
                <a:latin typeface="Calibri"/>
                <a:ea typeface="Calibri"/>
                <a:cs typeface="Calibri"/>
                <a:sym typeface="Calibri"/>
              </a:rPr>
              <a:t> </a:t>
            </a:r>
            <a:r>
              <a:rPr lang="en-US" sz="1000" b="0" i="0" u="none" strike="noStrike" cap="none" dirty="0" err="1">
                <a:solidFill>
                  <a:schemeClr val="dk1"/>
                </a:solidFill>
                <a:latin typeface="Calibri"/>
                <a:ea typeface="Calibri"/>
                <a:cs typeface="Calibri"/>
                <a:sym typeface="Calibri"/>
              </a:rPr>
              <a:t>mandíbula</a:t>
            </a:r>
            <a:r>
              <a:rPr lang="en-US" sz="10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endParaRPr sz="10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000" b="0" i="0" u="none" strike="noStrike" cap="none" dirty="0" err="1">
                <a:solidFill>
                  <a:schemeClr val="dk1"/>
                </a:solidFill>
                <a:latin typeface="Calibri"/>
                <a:ea typeface="Calibri"/>
                <a:cs typeface="Calibri"/>
                <a:sym typeface="Calibri"/>
              </a:rPr>
              <a:t>Nadel</a:t>
            </a:r>
            <a:r>
              <a:rPr lang="en-US" sz="10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On CT,</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metastatic lesions are typically round or ovoid in shape, sharply</a:t>
            </a:r>
          </a:p>
          <a:p>
            <a:pPr marL="0" marR="0" lvl="0" indent="0" algn="l" rtl="0">
              <a:spcBef>
                <a:spcPts val="0"/>
              </a:spcBef>
              <a:buSzPct val="25000"/>
              <a:buNone/>
            </a:pPr>
            <a:r>
              <a:rPr lang="en-US" sz="1200" b="0" i="0" u="none" strike="noStrike" cap="none" dirty="0" err="1">
                <a:solidFill>
                  <a:schemeClr val="dk1"/>
                </a:solidFill>
                <a:latin typeface="Calibri"/>
                <a:ea typeface="Calibri"/>
                <a:cs typeface="Calibri"/>
                <a:sym typeface="Calibri"/>
              </a:rPr>
              <a:t>marginated</a:t>
            </a:r>
            <a:r>
              <a:rPr lang="en-US" sz="1200" b="0" i="0" u="none" strike="noStrike" cap="none" dirty="0">
                <a:solidFill>
                  <a:schemeClr val="dk1"/>
                </a:solidFill>
                <a:latin typeface="Calibri"/>
                <a:ea typeface="Calibri"/>
                <a:cs typeface="Calibri"/>
                <a:sym typeface="Calibri"/>
              </a:rPr>
              <a:t> and located in the lung periphery [10]. While</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calcification can be a sign of benign disease, it may also be seen</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in metastases from osteosarcoma [11]. In a study of children with</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malignant extra-thoracic tumors, the authors concluded that sharply</a:t>
            </a:r>
          </a:p>
          <a:p>
            <a:pPr marL="0" marR="0" lvl="0" indent="0" algn="l" rtl="0">
              <a:spcBef>
                <a:spcPts val="0"/>
              </a:spcBef>
              <a:buSzPct val="25000"/>
              <a:buNone/>
            </a:pPr>
            <a:r>
              <a:rPr lang="en-US" sz="1200" b="0" i="0" u="none" strike="noStrike" cap="none" dirty="0" err="1">
                <a:solidFill>
                  <a:schemeClr val="dk1"/>
                </a:solidFill>
                <a:latin typeface="Calibri"/>
                <a:ea typeface="Calibri"/>
                <a:cs typeface="Calibri"/>
                <a:sym typeface="Calibri"/>
              </a:rPr>
              <a:t>marginated</a:t>
            </a:r>
            <a:r>
              <a:rPr lang="en-US" sz="1200" b="0" i="0" u="none" strike="noStrike" cap="none" dirty="0">
                <a:solidFill>
                  <a:schemeClr val="dk1"/>
                </a:solidFill>
                <a:latin typeface="Calibri"/>
                <a:ea typeface="Calibri"/>
                <a:cs typeface="Calibri"/>
                <a:sym typeface="Calibri"/>
              </a:rPr>
              <a:t> nodules over 5mmin diameter and especially when they</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are multiple are ‘‘almost always malignant’’ [12]. Nonetheless,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neither the number nor the size of nodules is completely reliable for</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determining malignancy. A study of 51 patients with osteosarcoma,</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found that all patients with seven or more nodules at surgery had</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metastases. However, a smaller number of nodules was not</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diagnostic and the authors stated that ‘‘no precise number could</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rule out metastases’’ [11</a:t>
            </a:r>
          </a:p>
          <a:p>
            <a:pPr marL="0" marR="0" lvl="0" indent="0" algn="l" rtl="0">
              <a:spcBef>
                <a:spcPts val="0"/>
              </a:spcBef>
              <a:buSzPct val="25000"/>
              <a:buNone/>
            </a:pPr>
            <a:endParaRPr sz="10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SzPct val="25000"/>
              <a:buNone/>
            </a:pPr>
            <a:endParaRPr sz="1000" b="0" i="0" u="none" strike="noStrike" cap="none" dirty="0">
              <a:solidFill>
                <a:schemeClr val="dk1"/>
              </a:solidFill>
              <a:latin typeface="Calibri"/>
              <a:ea typeface="Calibri"/>
              <a:cs typeface="Calibri"/>
              <a:sym typeface="Calibri"/>
            </a:endParaRPr>
          </a:p>
          <a:p>
            <a:pPr marL="1155700" marR="0" lvl="0" indent="-228600" algn="l" rtl="0">
              <a:lnSpc>
                <a:spcPct val="100000"/>
              </a:lnSpc>
              <a:spcBef>
                <a:spcPts val="240"/>
              </a:spcBef>
              <a:spcAft>
                <a:spcPts val="0"/>
              </a:spcAft>
              <a:buClr>
                <a:schemeClr val="dk1"/>
              </a:buClr>
              <a:buSzPct val="100000"/>
              <a:buFont typeface="Arial"/>
              <a:buNone/>
            </a:pPr>
            <a:endParaRPr sz="1000" b="0" i="0" u="none" strike="noStrike" cap="none" dirty="0">
              <a:solidFill>
                <a:schemeClr val="dk1"/>
              </a:solidFill>
              <a:latin typeface="Cabin"/>
              <a:ea typeface="Cabin"/>
              <a:cs typeface="Cabin"/>
              <a:sym typeface="Cabin"/>
            </a:endParaRPr>
          </a:p>
          <a:p>
            <a:pPr marL="1155700" marR="0" lvl="0" indent="-228600" algn="l" rtl="0">
              <a:lnSpc>
                <a:spcPct val="100000"/>
              </a:lnSpc>
              <a:spcBef>
                <a:spcPts val="240"/>
              </a:spcBef>
              <a:buClr>
                <a:schemeClr val="dk1"/>
              </a:buClr>
              <a:buSzPct val="100000"/>
              <a:buFont typeface="Arial"/>
              <a:buNone/>
            </a:pPr>
            <a:endParaRPr sz="1000" b="0" i="0" u="none" strike="noStrike" cap="none" dirty="0">
              <a:solidFill>
                <a:schemeClr val="dk1"/>
              </a:solidFill>
              <a:latin typeface="Cabin"/>
              <a:ea typeface="Cabin"/>
              <a:cs typeface="Cabin"/>
              <a:sym typeface="Cabin"/>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2" name="Shape 50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Micronodulo subpleural</a:t>
            </a:r>
          </a:p>
        </p:txBody>
      </p:sp>
      <p:sp>
        <p:nvSpPr>
          <p:cNvPr id="503" name="Shape 503"/>
          <p:cNvSpPr txBox="1">
            <a:spLocks noGrp="1"/>
          </p:cNvSpPr>
          <p:nvPr>
            <p:ph type="sldNum" idx="12"/>
          </p:nvPr>
        </p:nvSpPr>
        <p:spPr>
          <a:xfrm>
            <a:off x="3884612" y="8685213"/>
            <a:ext cx="2971799" cy="457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buSzPct val="25000"/>
                <a:buNone/>
              </a:pPr>
              <a:t>37</a:t>
            </a:fld>
            <a:endParaRPr lang="en-US" sz="18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1" name="Shape 51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291666"/>
              </a:lnSpc>
              <a:spcBef>
                <a:spcPts val="0"/>
              </a:spcBef>
              <a:buSzPct val="25000"/>
              <a:buNone/>
            </a:pPr>
            <a:r>
              <a:rPr lang="en-US" sz="1200" b="0" i="0" u="none" strike="noStrike" cap="none">
                <a:solidFill>
                  <a:schemeClr val="dk1"/>
                </a:solidFill>
                <a:latin typeface="Calibri"/>
                <a:ea typeface="Calibri"/>
                <a:cs typeface="Calibri"/>
                <a:sym typeface="Calibri"/>
              </a:rPr>
              <a:t>Decisión terapéutica.</a:t>
            </a:r>
          </a:p>
          <a:p>
            <a:pPr marL="0" marR="0" lvl="0" indent="0" algn="l" rtl="0">
              <a:lnSpc>
                <a:spcPct val="291666"/>
              </a:lnSpc>
              <a:spcBef>
                <a:spcPts val="0"/>
              </a:spcBef>
              <a:buSzPct val="25000"/>
              <a:buNone/>
            </a:pPr>
            <a:r>
              <a:rPr lang="en-US" sz="1200" b="0" i="0" u="none" strike="noStrike" cap="none">
                <a:solidFill>
                  <a:schemeClr val="dk1"/>
                </a:solidFill>
                <a:latin typeface="Calibri"/>
                <a:ea typeface="Calibri"/>
                <a:cs typeface="Calibri"/>
                <a:sym typeface="Calibri"/>
              </a:rPr>
              <a:t>Diagnóstico y características de las esiones metástasicas definen las posibilidades quirúrgicas. </a:t>
            </a:r>
          </a:p>
          <a:p>
            <a:pPr marL="0" marR="0" lvl="0" indent="0" algn="l" rtl="0">
              <a:lnSpc>
                <a:spcPct val="291666"/>
              </a:lnSpc>
              <a:spcBef>
                <a:spcPts val="0"/>
              </a:spcBef>
              <a:buSzPct val="25000"/>
              <a:buNone/>
            </a:pPr>
            <a:r>
              <a:rPr lang="en-US" sz="1200" b="0" i="0" u="none" strike="noStrike" cap="none">
                <a:solidFill>
                  <a:schemeClr val="dk1"/>
                </a:solidFill>
                <a:latin typeface="Calibri"/>
                <a:ea typeface="Calibri"/>
                <a:cs typeface="Calibri"/>
                <a:sym typeface="Calibri"/>
              </a:rPr>
              <a:t>Evaluación de lesión primaria: Rx, RM.</a:t>
            </a:r>
          </a:p>
          <a:p>
            <a:pPr marL="0" marR="0" lvl="0" indent="0" algn="l" rtl="0">
              <a:lnSpc>
                <a:spcPct val="291666"/>
              </a:lnSpc>
              <a:spcBef>
                <a:spcPts val="0"/>
              </a:spcBef>
              <a:buSzPct val="25000"/>
              <a:buNone/>
            </a:pPr>
            <a:r>
              <a:rPr lang="en-US" sz="1200" b="0" i="0" u="none" strike="noStrike" cap="none">
                <a:solidFill>
                  <a:schemeClr val="dk1"/>
                </a:solidFill>
                <a:latin typeface="Calibri"/>
                <a:ea typeface="Calibri"/>
                <a:cs typeface="Calibri"/>
                <a:sym typeface="Calibri"/>
              </a:rPr>
              <a:t>Evaluación de compromiso sistémico: centellograma óseo, FDG-PET.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57" name="Shape 657"/>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71" name="Shape 1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Shape 6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95" name="Shape 69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Depósito de </a:t>
            </a:r>
            <a:r>
              <a:rPr lang="en-US" sz="1200" b="1" i="1" u="none" strike="noStrike" cap="none">
                <a:solidFill>
                  <a:schemeClr val="dk1"/>
                </a:solidFill>
                <a:latin typeface="Calibri"/>
                <a:ea typeface="Calibri"/>
                <a:cs typeface="Calibri"/>
                <a:sym typeface="Calibri"/>
              </a:rPr>
              <a:t>fosfonatos </a:t>
            </a:r>
            <a:r>
              <a:rPr lang="en-US" sz="1200" b="0" i="0" u="none" strike="noStrike" cap="none">
                <a:solidFill>
                  <a:schemeClr val="dk1"/>
                </a:solidFill>
                <a:latin typeface="Calibri"/>
                <a:ea typeface="Calibri"/>
                <a:cs typeface="Calibri"/>
                <a:sym typeface="Calibri"/>
              </a:rPr>
              <a:t>vinculados con el </a:t>
            </a:r>
            <a:r>
              <a:rPr lang="en-US" sz="1200" b="1" i="1" u="none" strike="noStrike" cap="none">
                <a:solidFill>
                  <a:schemeClr val="dk1"/>
                </a:solidFill>
                <a:latin typeface="Calibri"/>
                <a:ea typeface="Calibri"/>
                <a:cs typeface="Calibri"/>
                <a:sym typeface="Calibri"/>
              </a:rPr>
              <a:t>osteoide:  </a:t>
            </a:r>
            <a:r>
              <a:rPr lang="en-US" sz="1200" b="0" i="0" u="none" strike="noStrike" cap="none">
                <a:solidFill>
                  <a:schemeClr val="dk1"/>
                </a:solidFill>
                <a:latin typeface="Calibri"/>
                <a:ea typeface="Calibri"/>
                <a:cs typeface="Calibri"/>
                <a:sym typeface="Calibri"/>
              </a:rPr>
              <a:t>osteoblastos, osteocitos y matriz orgánica aún no  mineralizada. Posteriormente se depositan cristales de  fosfato tricálcico, mineralizan el osteoide y lo transforman  en hueso.</a:t>
            </a:r>
          </a:p>
          <a:p>
            <a:pPr marL="354965" marR="0" lvl="0" indent="-342265" algn="l" rtl="0">
              <a:lnSpc>
                <a:spcPct val="100000"/>
              </a:lnSpc>
              <a:spcBef>
                <a:spcPts val="0"/>
              </a:spcBef>
              <a:spcAft>
                <a:spcPts val="0"/>
              </a:spcAft>
              <a:buClr>
                <a:srgbClr val="943735"/>
              </a:buClr>
              <a:buSzPct val="100000"/>
              <a:buFont typeface="Arial"/>
              <a:buChar char="•"/>
            </a:pPr>
            <a:r>
              <a:rPr lang="en-US" sz="1200" b="1" i="1" u="none" strike="noStrike" cap="none">
                <a:solidFill>
                  <a:schemeClr val="dk1"/>
                </a:solidFill>
                <a:latin typeface="Calibri"/>
                <a:ea typeface="Calibri"/>
                <a:cs typeface="Calibri"/>
                <a:sym typeface="Calibri"/>
              </a:rPr>
              <a:t>Rápida fijación ósea </a:t>
            </a:r>
            <a:r>
              <a:rPr lang="en-US" sz="1200" b="0" i="0" u="none" strike="noStrike" cap="none">
                <a:solidFill>
                  <a:schemeClr val="dk1"/>
                </a:solidFill>
                <a:latin typeface="Calibri"/>
                <a:ea typeface="Calibri"/>
                <a:cs typeface="Calibri"/>
                <a:sym typeface="Calibri"/>
              </a:rPr>
              <a:t>luego de la inyección</a:t>
            </a:r>
          </a:p>
          <a:p>
            <a:pPr marL="354965" marR="0" lvl="0" indent="-12065" algn="l" rtl="0">
              <a:lnSpc>
                <a:spcPct val="100000"/>
              </a:lnSpc>
              <a:spcBef>
                <a:spcPts val="660"/>
              </a:spcBef>
              <a:spcAft>
                <a:spcPts val="0"/>
              </a:spcAft>
              <a:buSzPct val="25000"/>
              <a:buNone/>
            </a:pPr>
            <a:r>
              <a:rPr lang="en-US" sz="1200" b="0" i="0" u="none" strike="noStrike" cap="none">
                <a:solidFill>
                  <a:schemeClr val="dk1"/>
                </a:solidFill>
                <a:latin typeface="Calibri"/>
                <a:ea typeface="Calibri"/>
                <a:cs typeface="Calibri"/>
                <a:sym typeface="Calibri"/>
              </a:rPr>
              <a:t>intravenosa</a:t>
            </a:r>
          </a:p>
          <a:p>
            <a:pPr marL="354965" marR="939800" lvl="0" indent="-342265" algn="l" rtl="0">
              <a:lnSpc>
                <a:spcPct val="120400"/>
              </a:lnSpc>
              <a:spcBef>
                <a:spcPts val="645"/>
              </a:spcBef>
              <a:spcAft>
                <a:spcPts val="0"/>
              </a:spcAft>
              <a:buClr>
                <a:srgbClr val="943735"/>
              </a:buClr>
              <a:buSzPct val="100000"/>
              <a:buFont typeface="Arial"/>
              <a:buChar char="•"/>
            </a:pPr>
            <a:r>
              <a:rPr lang="en-US" sz="1200" b="0" i="0" u="none" strike="noStrike" cap="none">
                <a:solidFill>
                  <a:schemeClr val="dk1"/>
                </a:solidFill>
                <a:latin typeface="Calibri"/>
                <a:ea typeface="Calibri"/>
                <a:cs typeface="Calibri"/>
                <a:sym typeface="Calibri"/>
              </a:rPr>
              <a:t>30% de unión a las proteínas plasmáticas en la  primera hora.</a:t>
            </a:r>
          </a:p>
          <a:p>
            <a:pPr marL="354965" marR="5080" lvl="0" indent="-342265" algn="l" rtl="0">
              <a:lnSpc>
                <a:spcPct val="120400"/>
              </a:lnSpc>
              <a:spcBef>
                <a:spcPts val="650"/>
              </a:spcBef>
              <a:spcAft>
                <a:spcPts val="0"/>
              </a:spcAft>
              <a:buClr>
                <a:srgbClr val="943735"/>
              </a:buClr>
              <a:buSzPct val="100000"/>
              <a:buFont typeface="Arial"/>
              <a:buChar char="•"/>
            </a:pPr>
            <a:r>
              <a:rPr lang="en-US" sz="1200" b="1" i="1" u="none" strike="noStrike" cap="none">
                <a:solidFill>
                  <a:schemeClr val="dk1"/>
                </a:solidFill>
                <a:latin typeface="Calibri"/>
                <a:ea typeface="Calibri"/>
                <a:cs typeface="Calibri"/>
                <a:sym typeface="Calibri"/>
              </a:rPr>
              <a:t>Aclaramiento renal: </a:t>
            </a:r>
            <a:r>
              <a:rPr lang="en-US" sz="1200" b="0" i="0" u="none" strike="noStrike" cap="none">
                <a:solidFill>
                  <a:schemeClr val="dk1"/>
                </a:solidFill>
                <a:latin typeface="Calibri"/>
                <a:ea typeface="Calibri"/>
                <a:cs typeface="Calibri"/>
                <a:sym typeface="Calibri"/>
              </a:rPr>
              <a:t>40 % de la dosis es eliminada en  la primera hora y 60 % a las 4 horas.</a:t>
            </a:r>
          </a:p>
          <a:p>
            <a:pPr marL="354965" marR="0" lvl="0" indent="-342265" algn="l" rtl="0">
              <a:lnSpc>
                <a:spcPct val="100000"/>
              </a:lnSpc>
              <a:spcBef>
                <a:spcPts val="1310"/>
              </a:spcBef>
              <a:spcAft>
                <a:spcPts val="0"/>
              </a:spcAft>
              <a:buClr>
                <a:srgbClr val="943735"/>
              </a:buClr>
              <a:buSzPct val="100000"/>
              <a:buFont typeface="Arial"/>
              <a:buChar char="•"/>
            </a:pPr>
            <a:r>
              <a:rPr lang="en-US" sz="1200" b="0" i="0" u="none" strike="noStrike" cap="none">
                <a:solidFill>
                  <a:schemeClr val="dk1"/>
                </a:solidFill>
                <a:latin typeface="Calibri"/>
                <a:ea typeface="Calibri"/>
                <a:cs typeface="Calibri"/>
                <a:sym typeface="Calibri"/>
              </a:rPr>
              <a:t>Órgano crítico: </a:t>
            </a:r>
            <a:r>
              <a:rPr lang="en-US" sz="1200" b="1" i="1" u="none" strike="noStrike" cap="none">
                <a:solidFill>
                  <a:schemeClr val="dk1"/>
                </a:solidFill>
                <a:latin typeface="Calibri"/>
                <a:ea typeface="Calibri"/>
                <a:cs typeface="Calibri"/>
                <a:sym typeface="Calibri"/>
              </a:rPr>
              <a:t>vejiga</a:t>
            </a:r>
            <a:r>
              <a:rPr lang="en-US" sz="1200" b="0" i="0" u="none" strike="noStrike" cap="none">
                <a:solidFill>
                  <a:schemeClr val="dk1"/>
                </a:solidFill>
                <a:latin typeface="Calibri"/>
                <a:ea typeface="Calibri"/>
                <a:cs typeface="Calibri"/>
                <a:sym typeface="Calibri"/>
              </a:rPr>
              <a:t>.</a:t>
            </a:r>
          </a:p>
          <a:p>
            <a:pPr marL="354965" marR="0" lvl="0" indent="-342265" algn="l" rtl="0">
              <a:lnSpc>
                <a:spcPct val="100000"/>
              </a:lnSpc>
              <a:spcBef>
                <a:spcPts val="1305"/>
              </a:spcBef>
              <a:spcAft>
                <a:spcPts val="0"/>
              </a:spcAft>
              <a:buClr>
                <a:srgbClr val="943735"/>
              </a:buClr>
              <a:buSzPct val="100000"/>
              <a:buFont typeface="Arial"/>
              <a:buChar char="•"/>
            </a:pPr>
            <a:r>
              <a:rPr lang="en-US" sz="1200" b="0" i="0" u="none" strike="noStrike" cap="none">
                <a:solidFill>
                  <a:schemeClr val="dk1"/>
                </a:solidFill>
                <a:latin typeface="Calibri"/>
                <a:ea typeface="Calibri"/>
                <a:cs typeface="Calibri"/>
                <a:sym typeface="Calibri"/>
              </a:rPr>
              <a:t>Importancia de la </a:t>
            </a:r>
            <a:r>
              <a:rPr lang="en-US" sz="1200" b="1" i="1" u="none" strike="noStrike" cap="none">
                <a:solidFill>
                  <a:schemeClr val="dk1"/>
                </a:solidFill>
                <a:latin typeface="Calibri"/>
                <a:ea typeface="Calibri"/>
                <a:cs typeface="Calibri"/>
                <a:sym typeface="Calibri"/>
              </a:rPr>
              <a:t>hidratación previa y la micción</a:t>
            </a:r>
          </a:p>
          <a:p>
            <a:pPr marL="354965" marR="0" lvl="0" indent="-12065" algn="l" rtl="0">
              <a:lnSpc>
                <a:spcPct val="100000"/>
              </a:lnSpc>
              <a:spcBef>
                <a:spcPts val="660"/>
              </a:spcBef>
              <a:buSzPct val="25000"/>
              <a:buNone/>
            </a:pPr>
            <a:r>
              <a:rPr lang="en-US" sz="1200" b="0" i="0" u="none" strike="noStrike" cap="none">
                <a:solidFill>
                  <a:schemeClr val="dk1"/>
                </a:solidFill>
                <a:latin typeface="Calibri"/>
                <a:ea typeface="Calibri"/>
                <a:cs typeface="Calibri"/>
                <a:sym typeface="Calibri"/>
              </a:rPr>
              <a:t>previa al estudio.</a:t>
            </a:r>
          </a:p>
          <a:p>
            <a:pPr marL="355600" marR="424815" lvl="0" indent="-342900" algn="l" rtl="0">
              <a:lnSpc>
                <a:spcPct val="92300"/>
              </a:lnSpc>
              <a:spcBef>
                <a:spcPts val="0"/>
              </a:spcBef>
              <a:spcAft>
                <a:spcPts val="0"/>
              </a:spcAft>
              <a:buClr>
                <a:srgbClr val="943735"/>
              </a:buClr>
              <a:buSzPct val="100000"/>
              <a:buFont typeface="Arial"/>
              <a:buChar char="•"/>
            </a:pPr>
            <a:r>
              <a:rPr lang="en-US" sz="1200" b="0" i="0" u="none" strike="noStrike" cap="none">
                <a:solidFill>
                  <a:schemeClr val="dk1"/>
                </a:solidFill>
                <a:latin typeface="Calibri"/>
                <a:ea typeface="Calibri"/>
                <a:cs typeface="Calibri"/>
                <a:sym typeface="Calibri"/>
              </a:rPr>
              <a:t>La biodistribución varía con la edad y con la  </a:t>
            </a:r>
            <a:r>
              <a:rPr lang="en-US" sz="1200" b="1" i="1" u="none" strike="noStrike" cap="none">
                <a:solidFill>
                  <a:schemeClr val="dk1"/>
                </a:solidFill>
                <a:latin typeface="Calibri"/>
                <a:ea typeface="Calibri"/>
                <a:cs typeface="Calibri"/>
                <a:sym typeface="Calibri"/>
              </a:rPr>
              <a:t>actividad </a:t>
            </a:r>
            <a:r>
              <a:rPr lang="en-US" sz="1200" b="0" i="0" u="none" strike="noStrike" cap="none">
                <a:solidFill>
                  <a:schemeClr val="dk1"/>
                </a:solidFill>
                <a:latin typeface="Calibri"/>
                <a:ea typeface="Calibri"/>
                <a:cs typeface="Calibri"/>
                <a:sym typeface="Calibri"/>
              </a:rPr>
              <a:t>de los </a:t>
            </a:r>
            <a:r>
              <a:rPr lang="en-US" sz="1200" b="1" i="1" u="none" strike="noStrike" cap="none">
                <a:solidFill>
                  <a:schemeClr val="dk1"/>
                </a:solidFill>
                <a:latin typeface="Calibri"/>
                <a:ea typeface="Calibri"/>
                <a:cs typeface="Calibri"/>
                <a:sym typeface="Calibri"/>
              </a:rPr>
              <a:t>centros de crecimiento óseo, </a:t>
            </a:r>
            <a:r>
              <a:rPr lang="en-US" sz="1200" b="0" i="0" u="none" strike="noStrike" cap="none">
                <a:solidFill>
                  <a:schemeClr val="dk1"/>
                </a:solidFill>
                <a:latin typeface="Calibri"/>
                <a:ea typeface="Calibri"/>
                <a:cs typeface="Calibri"/>
                <a:sym typeface="Calibri"/>
              </a:rPr>
              <a:t>los  cuales deben de estar en </a:t>
            </a:r>
            <a:r>
              <a:rPr lang="en-US" sz="1200" b="1" i="1" u="none" strike="noStrike" cap="none">
                <a:solidFill>
                  <a:schemeClr val="dk1"/>
                </a:solidFill>
                <a:latin typeface="Calibri"/>
                <a:ea typeface="Calibri"/>
                <a:cs typeface="Calibri"/>
                <a:sym typeface="Calibri"/>
              </a:rPr>
              <a:t>activos </a:t>
            </a:r>
            <a:r>
              <a:rPr lang="en-US" sz="1200" b="0" i="0" u="none" strike="noStrike" cap="none">
                <a:solidFill>
                  <a:schemeClr val="dk1"/>
                </a:solidFill>
                <a:latin typeface="Calibri"/>
                <a:ea typeface="Calibri"/>
                <a:cs typeface="Calibri"/>
                <a:sym typeface="Calibri"/>
              </a:rPr>
              <a:t>para que exista  captación (</a:t>
            </a:r>
            <a:r>
              <a:rPr lang="en-US" sz="1200" b="1" i="1" u="none" strike="noStrike" cap="none">
                <a:solidFill>
                  <a:schemeClr val="dk1"/>
                </a:solidFill>
                <a:latin typeface="Calibri"/>
                <a:ea typeface="Calibri"/>
                <a:cs typeface="Calibri"/>
                <a:sym typeface="Calibri"/>
              </a:rPr>
              <a:t>osificación</a:t>
            </a:r>
            <a:r>
              <a:rPr lang="en-US" sz="1200" b="0" i="0" u="none" strike="noStrike" cap="none">
                <a:solidFill>
                  <a:schemeClr val="dk1"/>
                </a:solidFill>
                <a:latin typeface="Calibri"/>
                <a:ea typeface="Calibri"/>
                <a:cs typeface="Calibri"/>
                <a:sym typeface="Calibri"/>
              </a:rPr>
              <a:t>).</a:t>
            </a:r>
          </a:p>
          <a:p>
            <a:pPr marL="355600" marR="8890" lvl="0" indent="-342900" algn="l" rtl="0">
              <a:lnSpc>
                <a:spcPct val="258333"/>
              </a:lnSpc>
              <a:spcBef>
                <a:spcPts val="725"/>
              </a:spcBef>
              <a:spcAft>
                <a:spcPts val="0"/>
              </a:spcAft>
              <a:buClr>
                <a:srgbClr val="943735"/>
              </a:buClr>
              <a:buSzPct val="100000"/>
              <a:buFont typeface="Arial"/>
              <a:buChar char="•"/>
            </a:pPr>
            <a:r>
              <a:rPr lang="en-US" sz="1200" b="0" i="0" u="none" strike="noStrike" cap="none">
                <a:solidFill>
                  <a:schemeClr val="dk1"/>
                </a:solidFill>
                <a:latin typeface="Calibri"/>
                <a:ea typeface="Calibri"/>
                <a:cs typeface="Calibri"/>
                <a:sym typeface="Calibri"/>
              </a:rPr>
              <a:t>La osificación de los centros de crecimiento culmina  aproximadamente a los </a:t>
            </a:r>
            <a:r>
              <a:rPr lang="en-US" sz="1200" b="1" i="1" u="none" strike="noStrike" cap="none">
                <a:solidFill>
                  <a:schemeClr val="dk1"/>
                </a:solidFill>
                <a:latin typeface="Calibri"/>
                <a:ea typeface="Calibri"/>
                <a:cs typeface="Calibri"/>
                <a:sym typeface="Calibri"/>
              </a:rPr>
              <a:t>25 años.</a:t>
            </a:r>
          </a:p>
          <a:p>
            <a:pPr marL="355600" marR="186055" lvl="0" indent="-342900" algn="l" rtl="0">
              <a:lnSpc>
                <a:spcPct val="258333"/>
              </a:lnSpc>
              <a:spcBef>
                <a:spcPts val="680"/>
              </a:spcBef>
              <a:spcAft>
                <a:spcPts val="0"/>
              </a:spcAft>
              <a:buClr>
                <a:srgbClr val="943735"/>
              </a:buClr>
              <a:buSzPct val="100000"/>
              <a:buFont typeface="Arial"/>
              <a:buChar char="•"/>
            </a:pPr>
            <a:r>
              <a:rPr lang="en-US" sz="1200" b="1" i="1" u="none" strike="noStrike" cap="none">
                <a:solidFill>
                  <a:schemeClr val="dk1"/>
                </a:solidFill>
                <a:latin typeface="Calibri"/>
                <a:ea typeface="Calibri"/>
                <a:cs typeface="Calibri"/>
                <a:sym typeface="Calibri"/>
              </a:rPr>
              <a:t>Durante el primer año de vida </a:t>
            </a:r>
            <a:r>
              <a:rPr lang="en-US" sz="1200" b="0" i="0" u="none" strike="noStrike" cap="none">
                <a:solidFill>
                  <a:schemeClr val="dk1"/>
                </a:solidFill>
                <a:latin typeface="Calibri"/>
                <a:ea typeface="Calibri"/>
                <a:cs typeface="Calibri"/>
                <a:sym typeface="Calibri"/>
              </a:rPr>
              <a:t>y hasta los 5 años,  los centros de osificación secundarios aparecen en  las </a:t>
            </a:r>
            <a:r>
              <a:rPr lang="en-US" sz="1200" b="1" i="1" u="none" strike="noStrike" cap="none">
                <a:solidFill>
                  <a:schemeClr val="dk1"/>
                </a:solidFill>
                <a:latin typeface="Calibri"/>
                <a:ea typeface="Calibri"/>
                <a:cs typeface="Calibri"/>
                <a:sym typeface="Calibri"/>
              </a:rPr>
              <a:t>epífisis.</a:t>
            </a:r>
          </a:p>
          <a:p>
            <a:pPr marL="355600" marR="5080" lvl="0" indent="-342900" algn="l" rtl="0">
              <a:lnSpc>
                <a:spcPct val="92300"/>
              </a:lnSpc>
              <a:spcBef>
                <a:spcPts val="615"/>
              </a:spcBef>
              <a:buClr>
                <a:srgbClr val="943735"/>
              </a:buClr>
              <a:buSzPct val="100000"/>
              <a:buFont typeface="Arial"/>
              <a:buChar char="•"/>
            </a:pPr>
            <a:r>
              <a:rPr lang="en-US" sz="1200" b="0" i="0" u="none" strike="noStrike" cap="none">
                <a:solidFill>
                  <a:schemeClr val="dk1"/>
                </a:solidFill>
                <a:latin typeface="Calibri"/>
                <a:ea typeface="Calibri"/>
                <a:cs typeface="Calibri"/>
                <a:sym typeface="Calibri"/>
              </a:rPr>
              <a:t>En los niños pequeños </a:t>
            </a:r>
            <a:r>
              <a:rPr lang="en-US" sz="1200" b="1" i="1" u="none" strike="noStrike" cap="none">
                <a:solidFill>
                  <a:schemeClr val="dk1"/>
                </a:solidFill>
                <a:latin typeface="Calibri"/>
                <a:ea typeface="Calibri"/>
                <a:cs typeface="Calibri"/>
                <a:sym typeface="Calibri"/>
              </a:rPr>
              <a:t>puede haber ausencia o  reducción de captación </a:t>
            </a:r>
            <a:r>
              <a:rPr lang="en-US" sz="1200" b="0" i="0" u="none" strike="noStrike" cap="none">
                <a:solidFill>
                  <a:schemeClr val="dk1"/>
                </a:solidFill>
                <a:latin typeface="Calibri"/>
                <a:ea typeface="Calibri"/>
                <a:cs typeface="Calibri"/>
                <a:sym typeface="Calibri"/>
              </a:rPr>
              <a:t>en centros de crecimiento a  nivel de cabeza femoral, rótula, navicular y sector  isquio-pubiano.</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3" name="Shape 70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Bone scintigraphy with SPECT is still indicated for children</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with primary bone neoplasms to include osteosarcoma and</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Ewing sarcoma for staging evaluation to assess for bone metastasis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and skip lesions at presentation as per Children’s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Oncology Group imaging guidelines for these tumors.18</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MDP bone scan is also recommended for end of</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treatment evaluation for children</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In children with osteosarcoma, it is recommended that single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photon emission computed tomography (SPECT) be performed in</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conjunction with planar whole body scintigraphy to characterize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uptake at the primary tumor site and to determine if there is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radiopharmaceutical uptake in suspected lungmetastases.The SPECT</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portionwill increase the sensitivity of the exam and may be of value in</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deciding whether nodules seen on CT are metastases.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Shape 710"/>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11" name="Shape 71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Shape 71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17" name="Shape 717"/>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Shape 7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24" name="Shape 7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 </a:t>
            </a:r>
            <a:r>
              <a:rPr lang="en-US" sz="1200" b="0" i="0" u="none" strike="noStrike" cap="none" dirty="0" smtClean="0">
                <a:solidFill>
                  <a:schemeClr val="dk1"/>
                </a:solidFill>
                <a:latin typeface="Calibri"/>
                <a:ea typeface="Calibri"/>
                <a:cs typeface="Calibri"/>
                <a:sym typeface="Calibri"/>
              </a:rPr>
              <a:t>La </a:t>
            </a:r>
            <a:r>
              <a:rPr lang="en-US" sz="1200" b="0" i="0" u="none" strike="noStrike" cap="none" dirty="0" err="1" smtClean="0">
                <a:solidFill>
                  <a:schemeClr val="dk1"/>
                </a:solidFill>
                <a:latin typeface="Calibri"/>
                <a:ea typeface="Calibri"/>
                <a:cs typeface="Calibri"/>
                <a:sym typeface="Calibri"/>
              </a:rPr>
              <a:t>deteccion</a:t>
            </a:r>
            <a:r>
              <a:rPr lang="en-US" sz="1200" b="0" i="0" u="none" strike="noStrike" cap="none" dirty="0" smtClean="0">
                <a:solidFill>
                  <a:schemeClr val="dk1"/>
                </a:solidFill>
                <a:latin typeface="Calibri"/>
                <a:ea typeface="Calibri"/>
                <a:cs typeface="Calibri"/>
                <a:sym typeface="Calibri"/>
              </a:rPr>
              <a:t> de las </a:t>
            </a:r>
            <a:r>
              <a:rPr lang="en-US" sz="1200" b="0" i="0" u="none" strike="noStrike" cap="none" dirty="0" err="1" smtClean="0">
                <a:solidFill>
                  <a:schemeClr val="dk1"/>
                </a:solidFill>
                <a:latin typeface="Calibri"/>
                <a:ea typeface="Calibri"/>
                <a:cs typeface="Calibri"/>
                <a:sym typeface="Calibri"/>
              </a:rPr>
              <a:t>lesiones</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en</a:t>
            </a:r>
            <a:r>
              <a:rPr lang="en-US" sz="1200" b="0" i="0" u="none" strike="noStrike" cap="none" dirty="0" smtClean="0">
                <a:solidFill>
                  <a:schemeClr val="dk1"/>
                </a:solidFill>
                <a:latin typeface="Calibri"/>
                <a:ea typeface="Calibri"/>
                <a:cs typeface="Calibri"/>
                <a:sym typeface="Calibri"/>
              </a:rPr>
              <a:t> las </a:t>
            </a:r>
            <a:r>
              <a:rPr lang="en-US" sz="1200" b="0" i="0" u="none" strike="noStrike" cap="none" dirty="0" err="1" smtClean="0">
                <a:solidFill>
                  <a:schemeClr val="dk1"/>
                </a:solidFill>
                <a:latin typeface="Calibri"/>
                <a:ea typeface="Calibri"/>
                <a:cs typeface="Calibri"/>
                <a:sym typeface="Calibri"/>
              </a:rPr>
              <a:t>imagenes</a:t>
            </a:r>
            <a:r>
              <a:rPr lang="en-US" sz="1200" b="0" i="0" u="none" strike="noStrike" cap="none" dirty="0" smtClean="0">
                <a:solidFill>
                  <a:schemeClr val="dk1"/>
                </a:solidFill>
                <a:latin typeface="Calibri"/>
                <a:ea typeface="Calibri"/>
                <a:cs typeface="Calibri"/>
                <a:sym typeface="Calibri"/>
              </a:rPr>
              <a:t> planares del</a:t>
            </a:r>
            <a:r>
              <a:rPr lang="en-US" sz="1200" b="0" i="0" u="none" strike="noStrike" cap="none" baseline="0" dirty="0" smtClean="0">
                <a:solidFill>
                  <a:schemeClr val="dk1"/>
                </a:solidFill>
                <a:latin typeface="Calibri"/>
                <a:ea typeface="Calibri"/>
                <a:cs typeface="Calibri"/>
                <a:sym typeface="Calibri"/>
              </a:rPr>
              <a:t> CO </a:t>
            </a:r>
            <a:r>
              <a:rPr lang="en-US" sz="1200" b="0" i="0" u="none" strike="noStrike" cap="none" dirty="0" err="1" smtClean="0">
                <a:solidFill>
                  <a:schemeClr val="dk1"/>
                </a:solidFill>
                <a:latin typeface="Calibri"/>
                <a:ea typeface="Calibri"/>
                <a:cs typeface="Calibri"/>
                <a:sym typeface="Calibri"/>
              </a:rPr>
              <a:t>dependen</a:t>
            </a:r>
            <a:r>
              <a:rPr lang="en-US" sz="1200" b="0" i="0" u="none" strike="noStrike" cap="none" dirty="0" smtClean="0">
                <a:solidFill>
                  <a:schemeClr val="dk1"/>
                </a:solidFill>
                <a:latin typeface="Calibri"/>
                <a:ea typeface="Calibri"/>
                <a:cs typeface="Calibri"/>
                <a:sym typeface="Calibri"/>
              </a:rPr>
              <a:t> de </a:t>
            </a:r>
            <a:r>
              <a:rPr lang="en-US" sz="1200" b="0" i="0" u="none" strike="noStrike" cap="none" dirty="0" err="1" smtClean="0">
                <a:solidFill>
                  <a:schemeClr val="dk1"/>
                </a:solidFill>
                <a:latin typeface="Calibri"/>
                <a:ea typeface="Calibri"/>
                <a:cs typeface="Calibri"/>
                <a:sym typeface="Calibri"/>
              </a:rPr>
              <a:t>su</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tamano</a:t>
            </a:r>
            <a:r>
              <a:rPr lang="en-US" sz="1200" b="0" i="0" u="none" strike="noStrike" cap="none" dirty="0" smtClean="0">
                <a:solidFill>
                  <a:schemeClr val="dk1"/>
                </a:solidFill>
                <a:latin typeface="Calibri"/>
                <a:ea typeface="Calibri"/>
                <a:cs typeface="Calibri"/>
                <a:sym typeface="Calibri"/>
              </a:rPr>
              <a:t>.</a:t>
            </a:r>
            <a:r>
              <a:rPr lang="en-US" sz="1200" b="0" i="0" u="none" strike="noStrike" cap="none" baseline="0" dirty="0" smtClean="0">
                <a:solidFill>
                  <a:schemeClr val="dk1"/>
                </a:solidFill>
                <a:latin typeface="Calibri"/>
                <a:ea typeface="Calibri"/>
                <a:cs typeface="Calibri"/>
                <a:sym typeface="Calibri"/>
              </a:rPr>
              <a:t> </a:t>
            </a:r>
            <a:r>
              <a:rPr lang="en-US" sz="1200" b="1" i="0" u="none" strike="noStrike" cap="none" baseline="0" dirty="0" smtClean="0">
                <a:solidFill>
                  <a:schemeClr val="dk1"/>
                </a:solidFill>
                <a:latin typeface="Calibri"/>
                <a:ea typeface="Calibri"/>
                <a:cs typeface="Calibri"/>
                <a:sym typeface="Calibri"/>
              </a:rPr>
              <a:t>El </a:t>
            </a:r>
            <a:r>
              <a:rPr lang="en-US" sz="1200" b="1" i="0" u="none" strike="noStrike" cap="none" baseline="0" dirty="0" err="1" smtClean="0">
                <a:solidFill>
                  <a:schemeClr val="dk1"/>
                </a:solidFill>
                <a:latin typeface="Calibri"/>
                <a:ea typeface="Calibri"/>
                <a:cs typeface="Calibri"/>
                <a:sym typeface="Calibri"/>
              </a:rPr>
              <a:t>promedio</a:t>
            </a:r>
            <a:r>
              <a:rPr lang="en-US" sz="1200" b="1" i="0" u="none" strike="noStrike" cap="none" baseline="0" dirty="0" smtClean="0">
                <a:solidFill>
                  <a:schemeClr val="dk1"/>
                </a:solidFill>
                <a:latin typeface="Calibri"/>
                <a:ea typeface="Calibri"/>
                <a:cs typeface="Calibri"/>
                <a:sym typeface="Calibri"/>
              </a:rPr>
              <a:t> de </a:t>
            </a:r>
            <a:r>
              <a:rPr lang="en-US" sz="1200" b="1" i="0" u="none" strike="noStrike" cap="none" baseline="0" dirty="0" err="1" smtClean="0">
                <a:solidFill>
                  <a:schemeClr val="dk1"/>
                </a:solidFill>
                <a:latin typeface="Calibri"/>
                <a:ea typeface="Calibri"/>
                <a:cs typeface="Calibri"/>
                <a:sym typeface="Calibri"/>
              </a:rPr>
              <a:t>tamaño</a:t>
            </a:r>
            <a:r>
              <a:rPr lang="en-US" sz="1200" b="1" i="0" u="none" strike="noStrike" cap="none" baseline="0" dirty="0" smtClean="0">
                <a:solidFill>
                  <a:schemeClr val="dk1"/>
                </a:solidFill>
                <a:latin typeface="Calibri"/>
                <a:ea typeface="Calibri"/>
                <a:cs typeface="Calibri"/>
                <a:sym typeface="Calibri"/>
              </a:rPr>
              <a:t> de las </a:t>
            </a:r>
            <a:r>
              <a:rPr lang="en-US" sz="1200" b="1" i="0" u="none" strike="noStrike" cap="none" baseline="0" dirty="0" err="1" smtClean="0">
                <a:solidFill>
                  <a:schemeClr val="dk1"/>
                </a:solidFill>
                <a:latin typeface="Calibri"/>
                <a:ea typeface="Calibri"/>
                <a:cs typeface="Calibri"/>
                <a:sym typeface="Calibri"/>
              </a:rPr>
              <a:t>lesiones</a:t>
            </a:r>
            <a:r>
              <a:rPr lang="en-US" sz="1200" b="1" i="0" u="none" strike="noStrike" cap="none" baseline="0" dirty="0" smtClean="0">
                <a:solidFill>
                  <a:schemeClr val="dk1"/>
                </a:solidFill>
                <a:latin typeface="Calibri"/>
                <a:ea typeface="Calibri"/>
                <a:cs typeface="Calibri"/>
                <a:sym typeface="Calibri"/>
              </a:rPr>
              <a:t> </a:t>
            </a:r>
            <a:r>
              <a:rPr lang="en-US" sz="1200" b="1" i="0" u="none" strike="noStrike" cap="none" baseline="0" dirty="0" err="1" smtClean="0">
                <a:solidFill>
                  <a:schemeClr val="dk1"/>
                </a:solidFill>
                <a:latin typeface="Calibri"/>
                <a:ea typeface="Calibri"/>
                <a:cs typeface="Calibri"/>
                <a:sym typeface="Calibri"/>
              </a:rPr>
              <a:t>detectables</a:t>
            </a:r>
            <a:r>
              <a:rPr lang="en-US" sz="1200" b="1" i="0" u="none" strike="noStrike" cap="none" baseline="0" dirty="0" smtClean="0">
                <a:solidFill>
                  <a:schemeClr val="dk1"/>
                </a:solidFill>
                <a:latin typeface="Calibri"/>
                <a:ea typeface="Calibri"/>
                <a:cs typeface="Calibri"/>
                <a:sym typeface="Calibri"/>
              </a:rPr>
              <a:t> es de 11.2 mm</a:t>
            </a:r>
            <a:r>
              <a:rPr lang="en-US" sz="1200" b="0" i="0" u="none" strike="noStrike" cap="none" baseline="0" dirty="0" smtClean="0">
                <a:solidFill>
                  <a:schemeClr val="dk1"/>
                </a:solidFill>
                <a:latin typeface="Calibri"/>
                <a:ea typeface="Calibri"/>
                <a:cs typeface="Calibri"/>
                <a:sym typeface="Calibri"/>
              </a:rPr>
              <a:t>. </a:t>
            </a:r>
            <a:r>
              <a:rPr lang="en-US" sz="1200" b="1" i="0" u="none" strike="noStrike" cap="none" baseline="0" dirty="0" smtClean="0">
                <a:solidFill>
                  <a:schemeClr val="dk1"/>
                </a:solidFill>
                <a:latin typeface="Calibri"/>
                <a:ea typeface="Calibri"/>
                <a:cs typeface="Calibri"/>
                <a:sym typeface="Calibri"/>
              </a:rPr>
              <a:t>Y el </a:t>
            </a:r>
            <a:r>
              <a:rPr lang="en-US" sz="1200" b="1" i="0" u="none" strike="noStrike" cap="none" baseline="0" dirty="0" err="1" smtClean="0">
                <a:solidFill>
                  <a:schemeClr val="dk1"/>
                </a:solidFill>
                <a:latin typeface="Calibri"/>
                <a:ea typeface="Calibri"/>
                <a:cs typeface="Calibri"/>
                <a:sym typeface="Calibri"/>
              </a:rPr>
              <a:t>promedio</a:t>
            </a:r>
            <a:r>
              <a:rPr lang="en-US" sz="1200" b="1" i="0" u="none" strike="noStrike" cap="none" baseline="0" dirty="0" smtClean="0">
                <a:solidFill>
                  <a:schemeClr val="dk1"/>
                </a:solidFill>
                <a:latin typeface="Calibri"/>
                <a:ea typeface="Calibri"/>
                <a:cs typeface="Calibri"/>
                <a:sym typeface="Calibri"/>
              </a:rPr>
              <a:t>  </a:t>
            </a:r>
            <a:r>
              <a:rPr lang="en-US" sz="1200" b="1" i="0" u="none" strike="noStrike" cap="none" baseline="0" dirty="0" err="1" smtClean="0">
                <a:solidFill>
                  <a:schemeClr val="dk1"/>
                </a:solidFill>
                <a:latin typeface="Calibri"/>
                <a:ea typeface="Calibri"/>
                <a:cs typeface="Calibri"/>
                <a:sym typeface="Calibri"/>
              </a:rPr>
              <a:t>tamaño</a:t>
            </a:r>
            <a:r>
              <a:rPr lang="en-US" sz="1200" b="1" i="0" u="none" strike="noStrike" cap="none" baseline="0" dirty="0" smtClean="0">
                <a:solidFill>
                  <a:schemeClr val="dk1"/>
                </a:solidFill>
                <a:latin typeface="Calibri"/>
                <a:ea typeface="Calibri"/>
                <a:cs typeface="Calibri"/>
                <a:sym typeface="Calibri"/>
              </a:rPr>
              <a:t> de las </a:t>
            </a:r>
            <a:r>
              <a:rPr lang="en-US" sz="1200" b="1" i="0" u="none" strike="noStrike" cap="none" baseline="0" dirty="0" err="1" smtClean="0">
                <a:solidFill>
                  <a:schemeClr val="dk1"/>
                </a:solidFill>
                <a:latin typeface="Calibri"/>
                <a:ea typeface="Calibri"/>
                <a:cs typeface="Calibri"/>
                <a:sym typeface="Calibri"/>
              </a:rPr>
              <a:t>lesiones</a:t>
            </a:r>
            <a:r>
              <a:rPr lang="en-US" sz="1200" b="1" i="0" u="none" strike="noStrike" cap="none" baseline="0" dirty="0" smtClean="0">
                <a:solidFill>
                  <a:schemeClr val="dk1"/>
                </a:solidFill>
                <a:latin typeface="Calibri"/>
                <a:ea typeface="Calibri"/>
                <a:cs typeface="Calibri"/>
                <a:sym typeface="Calibri"/>
              </a:rPr>
              <a:t> no </a:t>
            </a:r>
            <a:r>
              <a:rPr lang="en-US" sz="1200" b="1" i="0" u="none" strike="noStrike" cap="none" baseline="0" dirty="0" err="1" smtClean="0">
                <a:solidFill>
                  <a:schemeClr val="dk1"/>
                </a:solidFill>
                <a:latin typeface="Calibri"/>
                <a:ea typeface="Calibri"/>
                <a:cs typeface="Calibri"/>
                <a:sym typeface="Calibri"/>
              </a:rPr>
              <a:t>detectables</a:t>
            </a:r>
            <a:r>
              <a:rPr lang="en-US" sz="1200" b="1" i="0" u="none" strike="noStrike" cap="none" baseline="0" dirty="0" smtClean="0">
                <a:solidFill>
                  <a:schemeClr val="dk1"/>
                </a:solidFill>
                <a:latin typeface="Calibri"/>
                <a:ea typeface="Calibri"/>
                <a:cs typeface="Calibri"/>
                <a:sym typeface="Calibri"/>
              </a:rPr>
              <a:t> 6.6.</a:t>
            </a:r>
            <a:endParaRPr lang="en-US" sz="1200" b="1"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dirty="0" err="1" smtClean="0">
                <a:solidFill>
                  <a:schemeClr val="dk1"/>
                </a:solidFill>
                <a:latin typeface="Calibri"/>
                <a:ea typeface="Calibri"/>
                <a:cs typeface="Calibri"/>
                <a:sym typeface="Calibri"/>
              </a:rPr>
              <a:t>Aprx</a:t>
            </a:r>
            <a:r>
              <a:rPr lang="en-US" sz="1200" b="1" i="0" u="none" strike="noStrike" cap="none" dirty="0" smtClean="0">
                <a:solidFill>
                  <a:schemeClr val="dk1"/>
                </a:solidFill>
                <a:latin typeface="Calibri"/>
                <a:ea typeface="Calibri"/>
                <a:cs typeface="Calibri"/>
                <a:sym typeface="Calibri"/>
              </a:rPr>
              <a:t> 92% de las </a:t>
            </a:r>
            <a:r>
              <a:rPr lang="en-US" sz="1200" b="1" i="0" u="none" strike="noStrike" cap="none" dirty="0" err="1" smtClean="0">
                <a:solidFill>
                  <a:schemeClr val="dk1"/>
                </a:solidFill>
                <a:latin typeface="Calibri"/>
                <a:ea typeface="Calibri"/>
                <a:cs typeface="Calibri"/>
                <a:sym typeface="Calibri"/>
              </a:rPr>
              <a:t>lesiones</a:t>
            </a:r>
            <a:r>
              <a:rPr lang="en-US" sz="1200" b="1" i="0" u="none" strike="noStrike" cap="none" dirty="0" smtClean="0">
                <a:solidFill>
                  <a:schemeClr val="dk1"/>
                </a:solidFill>
                <a:latin typeface="Calibri"/>
                <a:ea typeface="Calibri"/>
                <a:cs typeface="Calibri"/>
                <a:sym typeface="Calibri"/>
              </a:rPr>
              <a:t> </a:t>
            </a:r>
            <a:r>
              <a:rPr lang="en-US" sz="1200" b="1" i="0" u="none" strike="noStrike" cap="none" dirty="0" err="1" smtClean="0">
                <a:solidFill>
                  <a:schemeClr val="dk1"/>
                </a:solidFill>
                <a:latin typeface="Calibri"/>
                <a:ea typeface="Calibri"/>
                <a:cs typeface="Calibri"/>
                <a:sym typeface="Calibri"/>
              </a:rPr>
              <a:t>subcorticales</a:t>
            </a:r>
            <a:r>
              <a:rPr lang="en-US" sz="1200" b="1" i="0" u="none" strike="noStrike" cap="none" dirty="0" smtClean="0">
                <a:solidFill>
                  <a:schemeClr val="dk1"/>
                </a:solidFill>
                <a:latin typeface="Calibri"/>
                <a:ea typeface="Calibri"/>
                <a:cs typeface="Calibri"/>
                <a:sym typeface="Calibri"/>
              </a:rPr>
              <a:t> </a:t>
            </a:r>
            <a:r>
              <a:rPr lang="en-US" sz="1200" b="1" i="0" u="none" strike="noStrike" cap="none" dirty="0" err="1" smtClean="0">
                <a:solidFill>
                  <a:schemeClr val="dk1"/>
                </a:solidFill>
                <a:latin typeface="Calibri"/>
                <a:ea typeface="Calibri"/>
                <a:cs typeface="Calibri"/>
                <a:sym typeface="Calibri"/>
              </a:rPr>
              <a:t>menores</a:t>
            </a:r>
            <a:r>
              <a:rPr lang="en-US" sz="1200" b="1" i="0" u="none" strike="noStrike" cap="none" baseline="0" dirty="0" smtClean="0">
                <a:solidFill>
                  <a:schemeClr val="dk1"/>
                </a:solidFill>
                <a:latin typeface="Calibri"/>
                <a:ea typeface="Calibri"/>
                <a:cs typeface="Calibri"/>
                <a:sym typeface="Calibri"/>
              </a:rPr>
              <a:t> a 2 cm de </a:t>
            </a:r>
            <a:r>
              <a:rPr lang="en-US" sz="1200" b="1" i="0" u="none" strike="noStrike" cap="none" baseline="0" dirty="0" err="1" smtClean="0">
                <a:solidFill>
                  <a:schemeClr val="dk1"/>
                </a:solidFill>
                <a:latin typeface="Calibri"/>
                <a:ea typeface="Calibri"/>
                <a:cs typeface="Calibri"/>
                <a:sym typeface="Calibri"/>
              </a:rPr>
              <a:t>diametro</a:t>
            </a:r>
            <a:r>
              <a:rPr lang="en-US" sz="1200" b="1" i="0" u="none" strike="noStrike" cap="none" baseline="0" dirty="0" smtClean="0">
                <a:solidFill>
                  <a:schemeClr val="dk1"/>
                </a:solidFill>
                <a:latin typeface="Calibri"/>
                <a:ea typeface="Calibri"/>
                <a:cs typeface="Calibri"/>
                <a:sym typeface="Calibri"/>
              </a:rPr>
              <a:t> no se </a:t>
            </a:r>
            <a:r>
              <a:rPr lang="en-US" sz="1200" b="1" i="0" u="none" strike="noStrike" cap="none" baseline="0" dirty="0" err="1" smtClean="0">
                <a:solidFill>
                  <a:schemeClr val="dk1"/>
                </a:solidFill>
                <a:latin typeface="Calibri"/>
                <a:ea typeface="Calibri"/>
                <a:cs typeface="Calibri"/>
                <a:sym typeface="Calibri"/>
              </a:rPr>
              <a:t>detectaron</a:t>
            </a:r>
            <a:r>
              <a:rPr lang="en-US" sz="1200" b="1" i="0" u="none" strike="noStrike" cap="none" baseline="0" dirty="0" smtClean="0">
                <a:solidFill>
                  <a:schemeClr val="dk1"/>
                </a:solidFill>
                <a:latin typeface="Calibri"/>
                <a:ea typeface="Calibri"/>
                <a:cs typeface="Calibri"/>
                <a:sym typeface="Calibri"/>
              </a:rPr>
              <a:t> con CO </a:t>
            </a:r>
            <a:r>
              <a:rPr lang="en-US" sz="1200" b="1" i="0" u="none" strike="noStrike" cap="none" baseline="0" dirty="0" err="1" smtClean="0">
                <a:solidFill>
                  <a:schemeClr val="dk1"/>
                </a:solidFill>
                <a:latin typeface="Calibri"/>
                <a:ea typeface="Calibri"/>
                <a:cs typeface="Calibri"/>
                <a:sym typeface="Calibri"/>
              </a:rPr>
              <a:t>pero</a:t>
            </a:r>
            <a:r>
              <a:rPr lang="en-US" sz="1200" b="1" i="0" u="none" strike="noStrike" cap="none" baseline="0" dirty="0" smtClean="0">
                <a:solidFill>
                  <a:schemeClr val="dk1"/>
                </a:solidFill>
                <a:latin typeface="Calibri"/>
                <a:ea typeface="Calibri"/>
                <a:cs typeface="Calibri"/>
                <a:sym typeface="Calibri"/>
              </a:rPr>
              <a:t> </a:t>
            </a:r>
            <a:r>
              <a:rPr lang="en-US" sz="1200" b="1" i="0" u="none" strike="noStrike" cap="none" baseline="0" dirty="0" err="1" smtClean="0">
                <a:solidFill>
                  <a:schemeClr val="dk1"/>
                </a:solidFill>
                <a:latin typeface="Calibri"/>
                <a:ea typeface="Calibri"/>
                <a:cs typeface="Calibri"/>
                <a:sym typeface="Calibri"/>
              </a:rPr>
              <a:t>si</a:t>
            </a:r>
            <a:r>
              <a:rPr lang="en-US" sz="1200" b="1" i="0" u="none" strike="noStrike" cap="none" baseline="0" dirty="0" smtClean="0">
                <a:solidFill>
                  <a:schemeClr val="dk1"/>
                </a:solidFill>
                <a:latin typeface="Calibri"/>
                <a:ea typeface="Calibri"/>
                <a:cs typeface="Calibri"/>
                <a:sym typeface="Calibri"/>
              </a:rPr>
              <a:t> con RM. </a:t>
            </a:r>
            <a:endParaRPr lang="en-US" sz="1200" b="1"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1año-5años : </a:t>
            </a:r>
            <a:r>
              <a:rPr lang="en-US" sz="1200" b="0" i="0" u="none" strike="noStrike" cap="none" dirty="0" err="1">
                <a:solidFill>
                  <a:schemeClr val="dk1"/>
                </a:solidFill>
                <a:latin typeface="Calibri"/>
                <a:ea typeface="Calibri"/>
                <a:cs typeface="Calibri"/>
                <a:sym typeface="Calibri"/>
              </a:rPr>
              <a:t>Epífisis</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5años-14años:Mayor parte </a:t>
            </a:r>
            <a:r>
              <a:rPr lang="en-US" sz="1200" b="0" i="0" u="none" strike="noStrike" cap="none" dirty="0" err="1">
                <a:solidFill>
                  <a:schemeClr val="dk1"/>
                </a:solidFill>
                <a:latin typeface="Calibri"/>
                <a:ea typeface="Calibri"/>
                <a:cs typeface="Calibri"/>
                <a:sym typeface="Calibri"/>
              </a:rPr>
              <a:t>huesos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osificados</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17años-20años:Miembros </a:t>
            </a:r>
            <a:r>
              <a:rPr lang="en-US" sz="1200" b="0" i="0" u="none" strike="noStrike" cap="none" dirty="0" err="1">
                <a:solidFill>
                  <a:schemeClr val="dk1"/>
                </a:solidFill>
                <a:latin typeface="Calibri"/>
                <a:ea typeface="Calibri"/>
                <a:cs typeface="Calibri"/>
                <a:sym typeface="Calibri"/>
              </a:rPr>
              <a:t>Superiores</a:t>
            </a:r>
            <a:r>
              <a:rPr lang="en-US" sz="1200" b="0" i="0" u="none" strike="noStrike" cap="none" dirty="0">
                <a:solidFill>
                  <a:schemeClr val="dk1"/>
                </a:solidFill>
                <a:latin typeface="Calibri"/>
                <a:ea typeface="Calibri"/>
                <a:cs typeface="Calibri"/>
                <a:sym typeface="Calibri"/>
              </a:rPr>
              <a:t> y  </a:t>
            </a:r>
            <a:r>
              <a:rPr lang="en-US" sz="1200" b="0" i="0" u="none" strike="noStrike" cap="none" dirty="0" err="1">
                <a:solidFill>
                  <a:schemeClr val="dk1"/>
                </a:solidFill>
                <a:latin typeface="Calibri"/>
                <a:ea typeface="Calibri"/>
                <a:cs typeface="Calibri"/>
                <a:sym typeface="Calibri"/>
              </a:rPr>
              <a:t>escápula</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18años-23años:Miembros </a:t>
            </a:r>
            <a:r>
              <a:rPr lang="en-US" sz="1200" b="0" i="0" u="none" strike="noStrike" cap="none" dirty="0" err="1">
                <a:solidFill>
                  <a:schemeClr val="dk1"/>
                </a:solidFill>
                <a:latin typeface="Calibri"/>
                <a:ea typeface="Calibri"/>
                <a:cs typeface="Calibri"/>
                <a:sym typeface="Calibri"/>
              </a:rPr>
              <a:t>inferiores</a:t>
            </a:r>
            <a:r>
              <a:rPr lang="en-US" sz="1200" b="0" i="0" u="none" strike="noStrike" cap="none" dirty="0">
                <a:solidFill>
                  <a:schemeClr val="dk1"/>
                </a:solidFill>
                <a:latin typeface="Calibri"/>
                <a:ea typeface="Calibri"/>
                <a:cs typeface="Calibri"/>
                <a:sym typeface="Calibri"/>
              </a:rPr>
              <a:t> y </a:t>
            </a:r>
            <a:r>
              <a:rPr lang="en-US" sz="1200" b="0" i="0" u="none" strike="noStrike" cap="none" dirty="0" err="1">
                <a:solidFill>
                  <a:schemeClr val="dk1"/>
                </a:solidFill>
                <a:latin typeface="Calibri"/>
                <a:ea typeface="Calibri"/>
                <a:cs typeface="Calibri"/>
                <a:sym typeface="Calibri"/>
              </a:rPr>
              <a:t>coxis</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23años-25años:Esternón, </a:t>
            </a:r>
            <a:r>
              <a:rPr lang="en-US" sz="1200" b="0" i="0" u="none" strike="noStrike" cap="none" dirty="0" err="1">
                <a:solidFill>
                  <a:schemeClr val="dk1"/>
                </a:solidFill>
                <a:latin typeface="Calibri"/>
                <a:ea typeface="Calibri"/>
                <a:cs typeface="Calibri"/>
                <a:sym typeface="Calibri"/>
              </a:rPr>
              <a:t>clavículas</a:t>
            </a:r>
            <a:r>
              <a:rPr lang="en-US" sz="1200" b="0" i="0" u="none" strike="noStrike" cap="none" dirty="0">
                <a:solidFill>
                  <a:schemeClr val="dk1"/>
                </a:solidFill>
                <a:latin typeface="Calibri"/>
                <a:ea typeface="Calibri"/>
                <a:cs typeface="Calibri"/>
                <a:sym typeface="Calibri"/>
              </a:rPr>
              <a:t> y </a:t>
            </a:r>
            <a:r>
              <a:rPr lang="en-US" sz="1200" b="0" i="0" u="none" strike="noStrike" cap="none" dirty="0" err="1">
                <a:solidFill>
                  <a:schemeClr val="dk1"/>
                </a:solidFill>
                <a:latin typeface="Calibri"/>
                <a:ea typeface="Calibri"/>
                <a:cs typeface="Calibri"/>
                <a:sym typeface="Calibri"/>
              </a:rPr>
              <a:t>columna</a:t>
            </a:r>
            <a:r>
              <a:rPr lang="en-US" sz="1200" b="0" i="0" u="none" strike="noStrike" cap="none" dirty="0">
                <a:solidFill>
                  <a:schemeClr val="dk1"/>
                </a:solidFill>
                <a:latin typeface="Calibri"/>
                <a:ea typeface="Calibri"/>
                <a:cs typeface="Calibri"/>
                <a:sym typeface="Calibri"/>
              </a:rPr>
              <a:t>  vertebral</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Shape 73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35" name="Shape 73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Calibri"/>
              <a:buNone/>
              <a:tabLst/>
              <a:defRPr/>
            </a:pPr>
            <a:r>
              <a:rPr lang="en-US" sz="1200" b="0" i="0" u="none" strike="noStrike" cap="none" dirty="0">
                <a:solidFill>
                  <a:srgbClr val="000000"/>
                </a:solidFill>
                <a:latin typeface="Calibri"/>
                <a:ea typeface="Calibri"/>
                <a:cs typeface="Calibri"/>
                <a:sym typeface="Calibri"/>
              </a:rPr>
              <a:t>Nino de 5 </a:t>
            </a:r>
            <a:r>
              <a:rPr lang="en-US" sz="1200" b="0" i="0" u="none" strike="noStrike" cap="none" dirty="0" err="1">
                <a:solidFill>
                  <a:srgbClr val="000000"/>
                </a:solidFill>
                <a:latin typeface="Calibri"/>
                <a:ea typeface="Calibri"/>
                <a:cs typeface="Calibri"/>
                <a:sym typeface="Calibri"/>
              </a:rPr>
              <a:t>anos</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a:t>
            </a:r>
            <a:r>
              <a:rPr lang="en-US" sz="1200" b="0" i="0" u="none" strike="noStrike" cap="none" baseline="0" dirty="0" smtClean="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Dolor </a:t>
            </a:r>
            <a:r>
              <a:rPr lang="en-US" sz="1200" b="0" i="0" u="none" strike="noStrike" cap="none" dirty="0" err="1" smtClean="0">
                <a:solidFill>
                  <a:srgbClr val="000000"/>
                </a:solidFill>
                <a:latin typeface="Calibri"/>
                <a:ea typeface="Calibri"/>
                <a:cs typeface="Calibri"/>
                <a:sym typeface="Calibri"/>
              </a:rPr>
              <a:t>vinculado</a:t>
            </a:r>
            <a:r>
              <a:rPr lang="en-US" sz="1200" b="0" i="0" u="none" strike="noStrike" cap="none" dirty="0" smtClean="0">
                <a:solidFill>
                  <a:srgbClr val="000000"/>
                </a:solidFill>
                <a:latin typeface="Calibri"/>
                <a:ea typeface="Calibri"/>
                <a:cs typeface="Calibri"/>
                <a:sym typeface="Calibri"/>
              </a:rPr>
              <a:t> a </a:t>
            </a:r>
            <a:r>
              <a:rPr lang="en-US" sz="1200" b="0" i="0" u="none" strike="noStrike" cap="none" dirty="0" err="1" smtClean="0">
                <a:solidFill>
                  <a:srgbClr val="000000"/>
                </a:solidFill>
                <a:latin typeface="Calibri"/>
                <a:ea typeface="Calibri"/>
                <a:cs typeface="Calibri"/>
                <a:sym typeface="Calibri"/>
              </a:rPr>
              <a:t>caída</a:t>
            </a:r>
            <a:r>
              <a:rPr lang="en-US" sz="1200" b="0" i="0" u="none" strike="noStrike" cap="none" dirty="0" smtClean="0">
                <a:solidFill>
                  <a:srgbClr val="000000"/>
                </a:solidFill>
                <a:latin typeface="Calibri"/>
                <a:ea typeface="Calibri"/>
                <a:cs typeface="Calibri"/>
                <a:sym typeface="Calibri"/>
              </a:rPr>
              <a:t> </a:t>
            </a:r>
            <a:r>
              <a:rPr lang="en-US" sz="1200" b="0" i="0" u="none" strike="noStrike" cap="none" dirty="0" err="1" smtClean="0">
                <a:solidFill>
                  <a:srgbClr val="000000"/>
                </a:solidFill>
                <a:latin typeface="Calibri"/>
                <a:ea typeface="Calibri"/>
                <a:cs typeface="Calibri"/>
                <a:sym typeface="Calibri"/>
              </a:rPr>
              <a:t>desde</a:t>
            </a:r>
            <a:r>
              <a:rPr lang="en-US" sz="1200" b="0" i="0" u="none" strike="noStrike" cap="none" dirty="0" smtClean="0">
                <a:solidFill>
                  <a:srgbClr val="000000"/>
                </a:solidFill>
                <a:latin typeface="Calibri"/>
                <a:ea typeface="Calibri"/>
                <a:cs typeface="Calibri"/>
                <a:sym typeface="Calibri"/>
              </a:rPr>
              <a:t> </a:t>
            </a:r>
            <a:r>
              <a:rPr lang="en-US" sz="1200" b="0" i="0" u="none" strike="noStrike" cap="none" dirty="0" err="1" smtClean="0">
                <a:solidFill>
                  <a:srgbClr val="000000"/>
                </a:solidFill>
                <a:latin typeface="Calibri"/>
                <a:ea typeface="Calibri"/>
                <a:cs typeface="Calibri"/>
                <a:sym typeface="Calibri"/>
              </a:rPr>
              <a:t>su</a:t>
            </a:r>
            <a:r>
              <a:rPr lang="en-US" sz="1200" b="0" i="0" u="none" strike="noStrike" cap="none" dirty="0" smtClean="0">
                <a:solidFill>
                  <a:srgbClr val="000000"/>
                </a:solidFill>
                <a:latin typeface="Calibri"/>
                <a:ea typeface="Calibri"/>
                <a:cs typeface="Calibri"/>
                <a:sym typeface="Calibri"/>
              </a:rPr>
              <a:t> </a:t>
            </a:r>
            <a:r>
              <a:rPr lang="en-US" sz="1200" b="0" i="0" u="none" strike="noStrike" cap="none" dirty="0" err="1" smtClean="0">
                <a:solidFill>
                  <a:srgbClr val="000000"/>
                </a:solidFill>
                <a:latin typeface="Calibri"/>
                <a:ea typeface="Calibri"/>
                <a:cs typeface="Calibri"/>
                <a:sym typeface="Calibri"/>
              </a:rPr>
              <a:t>altura</a:t>
            </a:r>
            <a:r>
              <a:rPr lang="en-US" sz="1200" b="0" i="0" u="none" strike="noStrike" cap="none" dirty="0" smtClean="0">
                <a:solidFill>
                  <a:srgbClr val="000000"/>
                </a:solidFill>
                <a:latin typeface="Calibri"/>
                <a:ea typeface="Calibri"/>
                <a:cs typeface="Calibri"/>
                <a:sym typeface="Calibri"/>
              </a:rPr>
              <a:t> </a:t>
            </a:r>
            <a:r>
              <a:rPr lang="en-US" sz="1200" b="0" i="0" u="none" strike="noStrike" cap="none" dirty="0" err="1" smtClean="0">
                <a:solidFill>
                  <a:srgbClr val="000000"/>
                </a:solidFill>
                <a:latin typeface="Calibri"/>
                <a:ea typeface="Calibri"/>
                <a:cs typeface="Calibri"/>
                <a:sym typeface="Calibri"/>
              </a:rPr>
              <a:t>localizada</a:t>
            </a:r>
            <a:r>
              <a:rPr lang="en-US" sz="1200" b="0" i="0" u="none" strike="noStrike" cap="none" dirty="0" smtClean="0">
                <a:solidFill>
                  <a:srgbClr val="000000"/>
                </a:solidFill>
                <a:latin typeface="Calibri"/>
                <a:ea typeface="Calibri"/>
                <a:cs typeface="Calibri"/>
                <a:sym typeface="Calibri"/>
              </a:rPr>
              <a:t> </a:t>
            </a:r>
            <a:r>
              <a:rPr lang="en-US" sz="1200" b="0" i="0" u="none" strike="noStrike" cap="none" dirty="0" err="1" smtClean="0">
                <a:solidFill>
                  <a:srgbClr val="000000"/>
                </a:solidFill>
                <a:latin typeface="Calibri"/>
                <a:ea typeface="Calibri"/>
                <a:cs typeface="Calibri"/>
                <a:sym typeface="Calibri"/>
              </a:rPr>
              <a:t>en</a:t>
            </a:r>
            <a:r>
              <a:rPr lang="en-US" sz="1200" b="0" i="0" u="none" strike="noStrike" cap="none" dirty="0" smtClean="0">
                <a:solidFill>
                  <a:srgbClr val="000000"/>
                </a:solidFill>
                <a:latin typeface="Calibri"/>
                <a:ea typeface="Calibri"/>
                <a:cs typeface="Calibri"/>
                <a:sym typeface="Calibri"/>
              </a:rPr>
              <a:t> </a:t>
            </a:r>
            <a:r>
              <a:rPr lang="en-US" sz="1200" b="0" i="0" u="none" strike="noStrike" cap="none" dirty="0" err="1" smtClean="0">
                <a:solidFill>
                  <a:srgbClr val="000000"/>
                </a:solidFill>
                <a:latin typeface="Calibri"/>
                <a:ea typeface="Calibri"/>
                <a:cs typeface="Calibri"/>
                <a:sym typeface="Calibri"/>
              </a:rPr>
              <a:t>rodilla</a:t>
            </a:r>
            <a:r>
              <a:rPr lang="en-US" sz="1200" b="0" i="0" u="none" strike="noStrike" cap="none" dirty="0" smtClean="0">
                <a:solidFill>
                  <a:srgbClr val="000000"/>
                </a:solidFill>
                <a:latin typeface="Calibri"/>
                <a:ea typeface="Calibri"/>
                <a:cs typeface="Calibri"/>
                <a:sym typeface="Calibri"/>
              </a:rPr>
              <a:t> </a:t>
            </a:r>
            <a:r>
              <a:rPr lang="en-US" sz="1200" b="0" i="0" u="none" strike="noStrike" cap="none" dirty="0" err="1" smtClean="0">
                <a:solidFill>
                  <a:srgbClr val="000000"/>
                </a:solidFill>
                <a:latin typeface="Calibri"/>
                <a:ea typeface="Calibri"/>
                <a:cs typeface="Calibri"/>
                <a:sym typeface="Calibri"/>
              </a:rPr>
              <a:t>derecha</a:t>
            </a:r>
            <a:r>
              <a:rPr lang="en-US" sz="1200" b="0" i="0" u="none" strike="noStrike" cap="none" dirty="0" smtClean="0">
                <a:solidFill>
                  <a:srgbClr val="000000"/>
                </a:solidFill>
                <a:latin typeface="Calibri"/>
                <a:ea typeface="Calibri"/>
                <a:cs typeface="Calibri"/>
                <a:sym typeface="Calibri"/>
              </a:rPr>
              <a:t> </a:t>
            </a:r>
            <a:r>
              <a:rPr lang="en-US" sz="1200" b="0" i="0" u="none" strike="noStrike" cap="none" dirty="0" err="1" smtClean="0">
                <a:solidFill>
                  <a:srgbClr val="000000"/>
                </a:solidFill>
                <a:latin typeface="Calibri"/>
                <a:ea typeface="Calibri"/>
                <a:cs typeface="Calibri"/>
                <a:sym typeface="Calibri"/>
              </a:rPr>
              <a:t>persistente</a:t>
            </a:r>
            <a:r>
              <a:rPr lang="en-US" sz="1200" b="0" i="0" u="none" strike="noStrike" cap="none" dirty="0" smtClean="0">
                <a:solidFill>
                  <a:srgbClr val="000000"/>
                </a:solidFill>
                <a:latin typeface="Calibri"/>
                <a:ea typeface="Calibri"/>
                <a:cs typeface="Calibri"/>
                <a:sym typeface="Calibri"/>
              </a:rPr>
              <a:t> por lo </a:t>
            </a:r>
            <a:r>
              <a:rPr lang="en-US" sz="1200" b="0" i="0" u="none" strike="noStrike" cap="none" dirty="0" err="1" smtClean="0">
                <a:solidFill>
                  <a:srgbClr val="000000"/>
                </a:solidFill>
                <a:latin typeface="Calibri"/>
                <a:ea typeface="Calibri"/>
                <a:cs typeface="Calibri"/>
                <a:sym typeface="Calibri"/>
              </a:rPr>
              <a:t>cual</a:t>
            </a:r>
            <a:r>
              <a:rPr lang="en-US" sz="1200" b="0" i="0" u="none" strike="noStrike" cap="none" dirty="0" smtClean="0">
                <a:solidFill>
                  <a:srgbClr val="000000"/>
                </a:solidFill>
                <a:latin typeface="Calibri"/>
                <a:ea typeface="Calibri"/>
                <a:cs typeface="Calibri"/>
                <a:sym typeface="Calibri"/>
              </a:rPr>
              <a:t> </a:t>
            </a:r>
            <a:r>
              <a:rPr lang="en-US" sz="1200" b="0" i="0" u="none" strike="noStrike" cap="none" dirty="0" err="1" smtClean="0">
                <a:solidFill>
                  <a:srgbClr val="000000"/>
                </a:solidFill>
                <a:latin typeface="Calibri"/>
                <a:ea typeface="Calibri"/>
                <a:cs typeface="Calibri"/>
                <a:sym typeface="Calibri"/>
              </a:rPr>
              <a:t>consulta</a:t>
            </a:r>
            <a:r>
              <a:rPr lang="en-US" sz="1200" b="0" i="0" u="none" strike="noStrike" cap="none" dirty="0" smtClean="0">
                <a:solidFill>
                  <a:srgbClr val="000000"/>
                </a:solidFill>
                <a:latin typeface="Calibri"/>
                <a:ea typeface="Calibri"/>
                <a:cs typeface="Calibri"/>
                <a:sym typeface="Calibri"/>
              </a:rPr>
              <a:t>. TC </a:t>
            </a:r>
            <a:r>
              <a:rPr lang="en-US" sz="1200" b="0" i="0" u="none" strike="noStrike" cap="none" dirty="0" err="1" smtClean="0">
                <a:solidFill>
                  <a:srgbClr val="000000"/>
                </a:solidFill>
                <a:latin typeface="Calibri"/>
                <a:ea typeface="Calibri"/>
                <a:cs typeface="Calibri"/>
                <a:sym typeface="Calibri"/>
              </a:rPr>
              <a:t>mostraba</a:t>
            </a:r>
            <a:r>
              <a:rPr lang="en-US" sz="1200" b="0" i="0" u="none" strike="noStrike" cap="none" dirty="0" smtClean="0">
                <a:solidFill>
                  <a:srgbClr val="000000"/>
                </a:solidFill>
                <a:latin typeface="Calibri"/>
                <a:ea typeface="Calibri"/>
                <a:cs typeface="Calibri"/>
                <a:sym typeface="Calibri"/>
              </a:rPr>
              <a:t> una lesion </a:t>
            </a:r>
            <a:r>
              <a:rPr lang="en-US" sz="1200" b="0" i="0" u="none" strike="noStrike" cap="none" dirty="0" err="1" smtClean="0">
                <a:solidFill>
                  <a:srgbClr val="000000"/>
                </a:solidFill>
                <a:latin typeface="Calibri"/>
                <a:ea typeface="Calibri"/>
                <a:cs typeface="Calibri"/>
                <a:sym typeface="Calibri"/>
              </a:rPr>
              <a:t>litica</a:t>
            </a:r>
            <a:r>
              <a:rPr lang="en-US" sz="1200" b="0" i="0" u="none" strike="noStrike" cap="none" dirty="0" smtClean="0">
                <a:solidFill>
                  <a:srgbClr val="000000"/>
                </a:solidFill>
                <a:latin typeface="Calibri"/>
                <a:ea typeface="Calibri"/>
                <a:cs typeface="Calibri"/>
                <a:sym typeface="Calibri"/>
              </a:rPr>
              <a:t> . </a:t>
            </a:r>
          </a:p>
          <a:p>
            <a:pPr marL="0" marR="0" lvl="0" indent="0" algn="l" rtl="0">
              <a:lnSpc>
                <a:spcPct val="100000"/>
              </a:lnSpc>
              <a:spcBef>
                <a:spcPts val="0"/>
              </a:spcBef>
              <a:spcAft>
                <a:spcPts val="0"/>
              </a:spcAft>
              <a:buClr>
                <a:srgbClr val="000000"/>
              </a:buClr>
              <a:buSzPct val="25000"/>
              <a:buFont typeface="Calibri"/>
              <a:buNone/>
            </a:pPr>
            <a:endParaRPr lang="en-US" sz="1200" b="0" i="0" u="none" strike="noStrike" cap="none" dirty="0" smtClean="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Calibri"/>
              <a:buNone/>
            </a:pPr>
            <a:r>
              <a:rPr lang="en-US" sz="1200" b="0" i="0" u="none" strike="noStrike" cap="none" dirty="0" smtClean="0">
                <a:solidFill>
                  <a:srgbClr val="000000"/>
                </a:solidFill>
                <a:latin typeface="Calibri"/>
                <a:ea typeface="Calibri"/>
                <a:cs typeface="Calibri"/>
                <a:sym typeface="Calibri"/>
              </a:rPr>
              <a:t>OSTEOSARCOMA TELEANGIECTASICO NO METASTASICO. </a:t>
            </a:r>
            <a:r>
              <a:rPr lang="en-US" sz="1200" b="1" i="0" u="sng" strike="noStrike" cap="none" dirty="0" err="1" smtClean="0">
                <a:solidFill>
                  <a:srgbClr val="000000"/>
                </a:solidFill>
                <a:latin typeface="Calibri"/>
                <a:ea typeface="Calibri"/>
                <a:cs typeface="Calibri"/>
                <a:sym typeface="Calibri"/>
              </a:rPr>
              <a:t>Indicacion</a:t>
            </a:r>
            <a:r>
              <a:rPr lang="en-US" sz="1200" b="1" i="0" u="sng" strike="noStrike" cap="none" dirty="0" smtClean="0">
                <a:solidFill>
                  <a:srgbClr val="000000"/>
                </a:solidFill>
                <a:latin typeface="Calibri"/>
                <a:ea typeface="Calibri"/>
                <a:cs typeface="Calibri"/>
                <a:sym typeface="Calibri"/>
              </a:rPr>
              <a:t>: </a:t>
            </a:r>
            <a:r>
              <a:rPr lang="en-US" sz="1200" b="0" i="0" u="none" strike="noStrike" cap="none" baseline="0" dirty="0" smtClean="0">
                <a:solidFill>
                  <a:srgbClr val="000000"/>
                </a:solidFill>
                <a:latin typeface="Calibri"/>
                <a:ea typeface="Calibri"/>
                <a:cs typeface="Calibri"/>
                <a:sym typeface="Calibri"/>
              </a:rPr>
              <a:t> </a:t>
            </a:r>
            <a:r>
              <a:rPr lang="en-US" sz="1200" b="0" i="0" u="none" strike="noStrike" cap="none" baseline="0" dirty="0" err="1" smtClean="0">
                <a:solidFill>
                  <a:srgbClr val="000000"/>
                </a:solidFill>
                <a:latin typeface="Calibri"/>
                <a:ea typeface="Calibri"/>
                <a:cs typeface="Calibri"/>
                <a:sym typeface="Calibri"/>
              </a:rPr>
              <a:t>valoracion</a:t>
            </a:r>
            <a:r>
              <a:rPr lang="en-US" sz="1200" b="0" i="0" u="none" strike="noStrike" cap="none" baseline="0" dirty="0" smtClean="0">
                <a:solidFill>
                  <a:srgbClr val="000000"/>
                </a:solidFill>
                <a:latin typeface="Calibri"/>
                <a:ea typeface="Calibri"/>
                <a:cs typeface="Calibri"/>
                <a:sym typeface="Calibri"/>
              </a:rPr>
              <a:t> de </a:t>
            </a:r>
            <a:r>
              <a:rPr lang="en-US" sz="1200" b="0" i="0" u="none" strike="noStrike" cap="none" dirty="0" smtClean="0">
                <a:solidFill>
                  <a:srgbClr val="000000"/>
                </a:solidFill>
                <a:latin typeface="Calibri"/>
                <a:ea typeface="Calibri"/>
                <a:cs typeface="Calibri"/>
                <a:sym typeface="Calibri"/>
              </a:rPr>
              <a:t> NEOADYUVANCIA</a:t>
            </a:r>
            <a:r>
              <a:rPr lang="en-US" sz="1200" b="0" i="0" u="none" strike="noStrike" cap="none" baseline="0" dirty="0" smtClean="0">
                <a:solidFill>
                  <a:srgbClr val="000000"/>
                </a:solidFill>
                <a:latin typeface="Calibri"/>
                <a:ea typeface="Calibri"/>
                <a:cs typeface="Calibri"/>
                <a:sym typeface="Calibri"/>
              </a:rPr>
              <a:t> </a:t>
            </a:r>
            <a:r>
              <a:rPr lang="en-US" sz="1200" b="0" i="0" u="none" strike="noStrike" cap="none" baseline="0" dirty="0" err="1" smtClean="0">
                <a:solidFill>
                  <a:srgbClr val="000000"/>
                </a:solidFill>
                <a:latin typeface="Calibri"/>
                <a:ea typeface="Calibri"/>
                <a:cs typeface="Calibri"/>
                <a:sym typeface="Calibri"/>
              </a:rPr>
              <a:t>prequierurgica</a:t>
            </a:r>
            <a:r>
              <a:rPr lang="en-US" sz="1200" b="0" i="0" u="none" strike="noStrike" cap="none" baseline="0" dirty="0" smtClean="0">
                <a:solidFill>
                  <a:srgbClr val="000000"/>
                </a:solidFill>
                <a:latin typeface="Calibri"/>
                <a:ea typeface="Calibri"/>
                <a:cs typeface="Calibri"/>
                <a:sym typeface="Calibri"/>
              </a:rPr>
              <a:t>.</a:t>
            </a:r>
          </a:p>
          <a:p>
            <a:pPr marL="0" marR="0" lvl="0" indent="0" algn="l" rtl="0">
              <a:lnSpc>
                <a:spcPct val="100000"/>
              </a:lnSpc>
              <a:spcBef>
                <a:spcPts val="0"/>
              </a:spcBef>
              <a:spcAft>
                <a:spcPts val="0"/>
              </a:spcAft>
              <a:buClr>
                <a:srgbClr val="000000"/>
              </a:buClr>
              <a:buSzPct val="25000"/>
              <a:buFont typeface="Calibri"/>
              <a:buNone/>
            </a:pPr>
            <a:endParaRPr lang="en-US" sz="1200" b="0" i="0" u="none" strike="noStrike" cap="none" dirty="0">
              <a:solidFill>
                <a:srgbClr val="000000"/>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dirty="0" smtClean="0">
                <a:solidFill>
                  <a:schemeClr val="dk1"/>
                </a:solidFill>
                <a:latin typeface="Calibri"/>
                <a:ea typeface="Calibri"/>
                <a:cs typeface="Calibri"/>
                <a:sym typeface="Calibri"/>
              </a:rPr>
              <a:t>INFORME</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Asimetria</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en</a:t>
            </a:r>
            <a:r>
              <a:rPr lang="en-US" sz="1200" b="0" i="0" u="none" strike="noStrike" cap="none" dirty="0">
                <a:solidFill>
                  <a:schemeClr val="dk1"/>
                </a:solidFill>
                <a:latin typeface="Calibri"/>
                <a:ea typeface="Calibri"/>
                <a:cs typeface="Calibri"/>
                <a:sym typeface="Calibri"/>
              </a:rPr>
              <a:t> la captacion del radiotrazador a </a:t>
            </a:r>
            <a:r>
              <a:rPr lang="en-US" sz="1200" b="0" i="0" u="none" strike="noStrike" cap="none" dirty="0" err="1" smtClean="0">
                <a:solidFill>
                  <a:schemeClr val="dk1"/>
                </a:solidFill>
                <a:latin typeface="Calibri"/>
                <a:ea typeface="Calibri"/>
                <a:cs typeface="Calibri"/>
                <a:sym typeface="Calibri"/>
              </a:rPr>
              <a:t>expensas</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del </a:t>
            </a:r>
            <a:r>
              <a:rPr lang="en-US" sz="1200" b="0" i="0" u="none" strike="noStrike" cap="none" dirty="0" err="1" smtClean="0">
                <a:solidFill>
                  <a:schemeClr val="dk1"/>
                </a:solidFill>
                <a:latin typeface="Calibri"/>
                <a:ea typeface="Calibri"/>
                <a:cs typeface="Calibri"/>
                <a:sym typeface="Calibri"/>
              </a:rPr>
              <a:t>tercio</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distal del femur </a:t>
            </a:r>
            <a:r>
              <a:rPr lang="en-US" sz="1200" b="0" i="0" u="none" strike="noStrike" cap="none" dirty="0" err="1">
                <a:solidFill>
                  <a:schemeClr val="dk1"/>
                </a:solidFill>
                <a:latin typeface="Calibri"/>
                <a:ea typeface="Calibri"/>
                <a:cs typeface="Calibri"/>
                <a:sym typeface="Calibri"/>
              </a:rPr>
              <a:t>izquierdo</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donde</a:t>
            </a:r>
            <a:r>
              <a:rPr lang="en-US" sz="1200" b="0" i="0" u="none" strike="noStrike" cap="none" dirty="0">
                <a:solidFill>
                  <a:schemeClr val="dk1"/>
                </a:solidFill>
                <a:latin typeface="Calibri"/>
                <a:ea typeface="Calibri"/>
                <a:cs typeface="Calibri"/>
                <a:sym typeface="Calibri"/>
              </a:rPr>
              <a:t> se </a:t>
            </a:r>
            <a:r>
              <a:rPr lang="en-US" sz="1200" b="0" i="0" u="none" strike="noStrike" cap="none" dirty="0" err="1">
                <a:solidFill>
                  <a:schemeClr val="dk1"/>
                </a:solidFill>
                <a:latin typeface="Calibri"/>
                <a:ea typeface="Calibri"/>
                <a:cs typeface="Calibri"/>
                <a:sym typeface="Calibri"/>
              </a:rPr>
              <a:t>observa</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distribucion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hetrogenena</a:t>
            </a:r>
            <a:r>
              <a:rPr lang="en-US" sz="1200" b="0" i="0" u="none" strike="noStrike" cap="none" dirty="0">
                <a:solidFill>
                  <a:schemeClr val="dk1"/>
                </a:solidFill>
                <a:latin typeface="Calibri"/>
                <a:ea typeface="Calibri"/>
                <a:cs typeface="Calibri"/>
                <a:sym typeface="Calibri"/>
              </a:rPr>
              <a:t> </a:t>
            </a:r>
            <a:r>
              <a:rPr lang="en-US" sz="1200" b="0" i="0" u="none" strike="noStrike" cap="none" dirty="0" smtClean="0">
                <a:solidFill>
                  <a:schemeClr val="dk1"/>
                </a:solidFill>
                <a:latin typeface="Calibri"/>
                <a:ea typeface="Calibri"/>
                <a:cs typeface="Calibri"/>
                <a:sym typeface="Calibri"/>
              </a:rPr>
              <a:t>irregular del </a:t>
            </a:r>
            <a:r>
              <a:rPr lang="en-US" sz="1200" b="0" i="0" u="none" strike="noStrike" cap="none" dirty="0" err="1" smtClean="0">
                <a:solidFill>
                  <a:schemeClr val="dk1"/>
                </a:solidFill>
                <a:latin typeface="Calibri"/>
                <a:ea typeface="Calibri"/>
                <a:cs typeface="Calibri"/>
                <a:sym typeface="Calibri"/>
              </a:rPr>
              <a:t>mismo</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que </a:t>
            </a:r>
            <a:r>
              <a:rPr lang="en-US" sz="1200" b="0" i="0" u="none" strike="noStrike" cap="none" dirty="0" err="1">
                <a:solidFill>
                  <a:schemeClr val="dk1"/>
                </a:solidFill>
                <a:latin typeface="Calibri"/>
                <a:ea typeface="Calibri"/>
                <a:cs typeface="Calibri"/>
                <a:sym typeface="Calibri"/>
              </a:rPr>
              <a:t>comproemte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metafisis</a:t>
            </a:r>
            <a:r>
              <a:rPr lang="en-US" sz="1200" b="0" i="0" u="none" strike="noStrike" cap="none" dirty="0">
                <a:solidFill>
                  <a:schemeClr val="dk1"/>
                </a:solidFill>
                <a:latin typeface="Calibri"/>
                <a:ea typeface="Calibri"/>
                <a:cs typeface="Calibri"/>
                <a:sym typeface="Calibri"/>
              </a:rPr>
              <a:t>. </a:t>
            </a:r>
            <a:r>
              <a:rPr lang="en-US" sz="1200" b="0" i="0" u="none" strike="noStrike" cap="none" dirty="0" smtClean="0">
                <a:solidFill>
                  <a:schemeClr val="dk1"/>
                </a:solidFill>
                <a:latin typeface="Calibri"/>
                <a:ea typeface="Calibri"/>
                <a:cs typeface="Calibri"/>
                <a:sym typeface="Calibri"/>
              </a:rPr>
              <a:t>Y </a:t>
            </a:r>
            <a:r>
              <a:rPr lang="en-US" sz="1200" b="0" i="0" u="none" strike="noStrike" cap="none" dirty="0" err="1" smtClean="0">
                <a:solidFill>
                  <a:schemeClr val="dk1"/>
                </a:solidFill>
                <a:latin typeface="Calibri"/>
                <a:ea typeface="Calibri"/>
                <a:cs typeface="Calibri"/>
                <a:sym typeface="Calibri"/>
              </a:rPr>
              <a:t>epifisis</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extrna</a:t>
            </a:r>
            <a:r>
              <a:rPr lang="en-US" sz="1200" b="0" i="0" u="none" strike="noStrike" cap="none" baseline="0" dirty="0" smtClean="0">
                <a:solidFill>
                  <a:schemeClr val="dk1"/>
                </a:solidFill>
                <a:latin typeface="Calibri"/>
                <a:ea typeface="Calibri"/>
                <a:cs typeface="Calibri"/>
                <a:sym typeface="Calibri"/>
              </a:rPr>
              <a:t>.</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a:t>
            </a:r>
            <a:r>
              <a:rPr lang="en-US" sz="1200" b="0"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Lesión</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ósea</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activa</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en</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tercio</a:t>
            </a:r>
            <a:r>
              <a:rPr lang="en-US" sz="1200" b="1" i="0" u="none" strike="noStrike" cap="none" dirty="0">
                <a:solidFill>
                  <a:schemeClr val="dk1"/>
                </a:solidFill>
                <a:latin typeface="Calibri"/>
                <a:ea typeface="Calibri"/>
                <a:cs typeface="Calibri"/>
                <a:sym typeface="Calibri"/>
              </a:rPr>
              <a:t> inferior de </a:t>
            </a:r>
            <a:r>
              <a:rPr lang="en-US" sz="1200" b="1" i="0" u="none" strike="noStrike" cap="none" dirty="0" err="1">
                <a:solidFill>
                  <a:schemeClr val="dk1"/>
                </a:solidFill>
                <a:latin typeface="Calibri"/>
                <a:ea typeface="Calibri"/>
                <a:cs typeface="Calibri"/>
                <a:sym typeface="Calibri"/>
              </a:rPr>
              <a:t>fémur</a:t>
            </a:r>
            <a:r>
              <a:rPr lang="en-US" sz="1200" b="1" i="0" u="none" strike="noStrike" cap="none" dirty="0">
                <a:solidFill>
                  <a:schemeClr val="dk1"/>
                </a:solidFill>
                <a:latin typeface="Calibri"/>
                <a:ea typeface="Calibri"/>
                <a:cs typeface="Calibri"/>
                <a:sym typeface="Calibri"/>
              </a:rPr>
              <a:t> derecho</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relación</a:t>
            </a:r>
            <a:r>
              <a:rPr lang="en-US" sz="1200" b="0" i="0" u="none" strike="noStrike" cap="none" dirty="0">
                <a:solidFill>
                  <a:schemeClr val="dk1"/>
                </a:solidFill>
                <a:latin typeface="Calibri"/>
                <a:ea typeface="Calibri"/>
                <a:cs typeface="Calibri"/>
                <a:sym typeface="Calibri"/>
              </a:rPr>
              <a:t> al </a:t>
            </a:r>
            <a:r>
              <a:rPr lang="en-US" sz="1200" b="0" i="0" u="none" strike="noStrike" cap="none" dirty="0" err="1">
                <a:solidFill>
                  <a:schemeClr val="dk1"/>
                </a:solidFill>
                <a:latin typeface="Calibri"/>
                <a:ea typeface="Calibri"/>
                <a:cs typeface="Calibri"/>
                <a:sym typeface="Calibri"/>
              </a:rPr>
              <a:t>dato</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clínico</a:t>
            </a:r>
            <a:r>
              <a:rPr lang="en-US" sz="1200" b="0" i="0" u="none" strike="noStrike" cap="none" dirty="0" smtClean="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No se </a:t>
            </a:r>
            <a:r>
              <a:rPr lang="en-US" sz="1200" b="0" i="0" u="none" strike="noStrike" cap="none" dirty="0" err="1">
                <a:solidFill>
                  <a:schemeClr val="dk1"/>
                </a:solidFill>
                <a:latin typeface="Calibri"/>
                <a:ea typeface="Calibri"/>
                <a:cs typeface="Calibri"/>
                <a:sym typeface="Calibri"/>
              </a:rPr>
              <a:t>observan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otras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áreas</a:t>
            </a:r>
            <a:r>
              <a:rPr lang="en-US" sz="1200" b="0" i="0" u="none" strike="noStrike" cap="none" dirty="0">
                <a:solidFill>
                  <a:schemeClr val="dk1"/>
                </a:solidFill>
                <a:latin typeface="Calibri"/>
                <a:ea typeface="Calibri"/>
                <a:cs typeface="Calibri"/>
                <a:sym typeface="Calibri"/>
              </a:rPr>
              <a:t> de hipercaptación </a:t>
            </a:r>
            <a:r>
              <a:rPr lang="en-US" sz="1200" b="0" i="0" u="none" strike="noStrike" cap="none" dirty="0" err="1">
                <a:solidFill>
                  <a:schemeClr val="dk1"/>
                </a:solidFill>
                <a:latin typeface="Calibri"/>
                <a:ea typeface="Calibri"/>
                <a:cs typeface="Calibri"/>
                <a:sym typeface="Calibri"/>
              </a:rPr>
              <a:t>anormal</a:t>
            </a:r>
            <a:r>
              <a:rPr lang="en-US" sz="1200" b="0" i="0" u="none" strike="noStrike" cap="none" dirty="0">
                <a:solidFill>
                  <a:schemeClr val="dk1"/>
                </a:solidFill>
                <a:latin typeface="Calibri"/>
                <a:ea typeface="Calibri"/>
                <a:cs typeface="Calibri"/>
                <a:sym typeface="Calibri"/>
              </a:rPr>
              <a:t> del radiotrazador </a:t>
            </a:r>
            <a:r>
              <a:rPr lang="en-US" sz="1200" b="0" i="0" u="none" strike="noStrike" cap="none" dirty="0" err="1">
                <a:solidFill>
                  <a:schemeClr val="dk1"/>
                </a:solidFill>
                <a:latin typeface="Calibri"/>
                <a:ea typeface="Calibri"/>
                <a:cs typeface="Calibri"/>
                <a:sym typeface="Calibri"/>
              </a:rPr>
              <a:t>en</a:t>
            </a:r>
            <a:r>
              <a:rPr lang="en-US" sz="1200" b="0" i="0" u="none" strike="noStrike" cap="none" dirty="0">
                <a:solidFill>
                  <a:schemeClr val="dk1"/>
                </a:solidFill>
                <a:latin typeface="Calibri"/>
                <a:ea typeface="Calibri"/>
                <a:cs typeface="Calibri"/>
                <a:sym typeface="Calibri"/>
              </a:rPr>
              <a:t> el resto del </a:t>
            </a:r>
            <a:r>
              <a:rPr lang="en-US" sz="1200" b="0" i="0" u="none" strike="noStrike" cap="none" dirty="0" err="1">
                <a:solidFill>
                  <a:schemeClr val="dk1"/>
                </a:solidFill>
                <a:latin typeface="Calibri"/>
                <a:ea typeface="Calibri"/>
                <a:cs typeface="Calibri"/>
                <a:sym typeface="Calibri"/>
              </a:rPr>
              <a:t>esqueleto</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explorado</a:t>
            </a:r>
            <a:r>
              <a:rPr lang="en-US" sz="1200" b="0" i="0" u="none" strike="noStrike" cap="none" dirty="0">
                <a:solidFill>
                  <a:schemeClr val="dk1"/>
                </a:solidFill>
                <a:latin typeface="Calibri"/>
                <a:ea typeface="Calibri"/>
                <a:cs typeface="Calibri"/>
                <a:sym typeface="Calibri"/>
              </a:rPr>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Shape 74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46" name="Shape 74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1200" b="0" i="0" u="none" strike="noStrike" cap="none" dirty="0" err="1" smtClean="0">
                <a:solidFill>
                  <a:srgbClr val="000000"/>
                </a:solidFill>
                <a:latin typeface="Calibri"/>
                <a:ea typeface="Calibri"/>
                <a:cs typeface="Calibri"/>
                <a:sym typeface="Calibri"/>
              </a:rPr>
              <a:t>Imagenes</a:t>
            </a:r>
            <a:r>
              <a:rPr lang="en-US" sz="1200" b="0" i="0" u="none" strike="noStrike" cap="none" baseline="0" dirty="0" smtClean="0">
                <a:solidFill>
                  <a:srgbClr val="000000"/>
                </a:solidFill>
                <a:latin typeface="Calibri"/>
                <a:ea typeface="Calibri"/>
                <a:cs typeface="Calibri"/>
                <a:sym typeface="Calibri"/>
              </a:rPr>
              <a:t> de control al </a:t>
            </a:r>
            <a:r>
              <a:rPr lang="en-US" sz="1200" b="0" i="0" u="none" strike="noStrike" cap="none" baseline="0" dirty="0" err="1" smtClean="0">
                <a:solidFill>
                  <a:srgbClr val="000000"/>
                </a:solidFill>
                <a:latin typeface="Calibri"/>
                <a:ea typeface="Calibri"/>
                <a:cs typeface="Calibri"/>
                <a:sym typeface="Calibri"/>
              </a:rPr>
              <a:t>finalizar</a:t>
            </a:r>
            <a:r>
              <a:rPr lang="en-US" sz="1200" b="0" i="0" u="none" strike="noStrike" cap="none" baseline="0" dirty="0" smtClean="0">
                <a:solidFill>
                  <a:srgbClr val="000000"/>
                </a:solidFill>
                <a:latin typeface="Calibri"/>
                <a:ea typeface="Calibri"/>
                <a:cs typeface="Calibri"/>
                <a:sym typeface="Calibri"/>
              </a:rPr>
              <a:t> el </a:t>
            </a:r>
            <a:r>
              <a:rPr lang="en-US" sz="1200" b="0" i="0" u="none" strike="noStrike" cap="none" baseline="0" dirty="0" err="1" smtClean="0">
                <a:solidFill>
                  <a:srgbClr val="000000"/>
                </a:solidFill>
                <a:latin typeface="Calibri"/>
                <a:ea typeface="Calibri"/>
                <a:cs typeface="Calibri"/>
                <a:sym typeface="Calibri"/>
              </a:rPr>
              <a:t>tratamiento:</a:t>
            </a:r>
            <a:r>
              <a:rPr lang="en-US" sz="1200" b="0" i="0" u="none" strike="noStrike" cap="none" dirty="0" err="1" smtClean="0">
                <a:solidFill>
                  <a:srgbClr val="000000"/>
                </a:solidFill>
                <a:latin typeface="Calibri"/>
                <a:ea typeface="Calibri"/>
                <a:cs typeface="Calibri"/>
                <a:sym typeface="Calibri"/>
              </a:rPr>
              <a:t>osteotomia</a:t>
            </a:r>
            <a:r>
              <a:rPr lang="en-US" sz="1200" b="0" i="0" u="none" strike="noStrike" cap="none" dirty="0" smtClean="0">
                <a:solidFill>
                  <a:srgbClr val="000000"/>
                </a:solidFill>
                <a:latin typeface="Calibri"/>
                <a:ea typeface="Calibri"/>
                <a:cs typeface="Calibri"/>
                <a:sym typeface="Calibri"/>
              </a:rPr>
              <a:t> con </a:t>
            </a:r>
            <a:r>
              <a:rPr lang="en-US" sz="1200" b="0" i="0" u="none" strike="noStrike" cap="none" dirty="0" err="1" smtClean="0">
                <a:solidFill>
                  <a:srgbClr val="000000"/>
                </a:solidFill>
                <a:latin typeface="Calibri"/>
                <a:ea typeface="Calibri"/>
                <a:cs typeface="Calibri"/>
                <a:sym typeface="Calibri"/>
              </a:rPr>
              <a:t>reimplante</a:t>
            </a:r>
            <a:r>
              <a:rPr lang="en-US" sz="1200" b="0" i="0" u="none" strike="noStrike" cap="none" dirty="0" smtClean="0">
                <a:solidFill>
                  <a:srgbClr val="000000"/>
                </a:solidFill>
                <a:latin typeface="Calibri"/>
                <a:ea typeface="Calibri"/>
                <a:cs typeface="Calibri"/>
                <a:sym typeface="Calibri"/>
              </a:rPr>
              <a:t>  </a:t>
            </a:r>
            <a:r>
              <a:rPr lang="en-US" sz="1200" b="0" i="0" u="none" strike="noStrike" cap="none" dirty="0" err="1" smtClean="0">
                <a:solidFill>
                  <a:srgbClr val="000000"/>
                </a:solidFill>
                <a:latin typeface="Calibri"/>
                <a:ea typeface="Calibri"/>
                <a:cs typeface="Calibri"/>
                <a:sym typeface="Calibri"/>
              </a:rPr>
              <a:t>fijado</a:t>
            </a:r>
            <a:r>
              <a:rPr lang="en-US" sz="1200" b="0" i="0" u="none" strike="noStrike" cap="none" dirty="0" smtClean="0">
                <a:solidFill>
                  <a:srgbClr val="000000"/>
                </a:solidFill>
                <a:latin typeface="Calibri"/>
                <a:ea typeface="Calibri"/>
                <a:cs typeface="Calibri"/>
                <a:sym typeface="Calibri"/>
              </a:rPr>
              <a:t> con </a:t>
            </a:r>
            <a:r>
              <a:rPr lang="en-US" sz="1200" b="0" i="0" u="none" strike="noStrike" cap="none" dirty="0" err="1" smtClean="0">
                <a:solidFill>
                  <a:srgbClr val="000000"/>
                </a:solidFill>
                <a:latin typeface="Calibri"/>
                <a:ea typeface="Calibri"/>
                <a:cs typeface="Calibri"/>
                <a:sym typeface="Calibri"/>
              </a:rPr>
              <a:t>osteosíntesis</a:t>
            </a:r>
            <a:endParaRPr lang="en-US" sz="1200" b="0" i="0" u="none" strike="noStrike" cap="none" dirty="0" smtClean="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Calibri"/>
              <a:buNone/>
            </a:pPr>
            <a:r>
              <a:rPr lang="en-US" sz="1200" b="0" i="0" u="none" strike="noStrike" cap="none" dirty="0" err="1" smtClean="0">
                <a:solidFill>
                  <a:srgbClr val="000000"/>
                </a:solidFill>
                <a:latin typeface="Calibri"/>
                <a:ea typeface="Calibri"/>
                <a:cs typeface="Calibri"/>
                <a:sym typeface="Calibri"/>
              </a:rPr>
              <a:t>Ultima</a:t>
            </a:r>
            <a:r>
              <a:rPr lang="en-US" sz="1200" b="0" i="0" u="none" strike="noStrike" cap="none" dirty="0" smtClean="0">
                <a:solidFill>
                  <a:srgbClr val="000000"/>
                </a:solidFill>
                <a:latin typeface="Calibri"/>
                <a:ea typeface="Calibri"/>
                <a:cs typeface="Calibri"/>
                <a:sym typeface="Calibri"/>
              </a:rPr>
              <a:t> </a:t>
            </a:r>
            <a:r>
              <a:rPr lang="en-US" sz="1200" b="0" i="0" u="none" strike="noStrike" cap="none" dirty="0">
                <a:solidFill>
                  <a:srgbClr val="000000"/>
                </a:solidFill>
                <a:latin typeface="Calibri"/>
                <a:ea typeface="Calibri"/>
                <a:cs typeface="Calibri"/>
                <a:sym typeface="Calibri"/>
              </a:rPr>
              <a:t>QT 26-7-2016. (8 de 2016 es </a:t>
            </a:r>
            <a:r>
              <a:rPr lang="en-US" sz="1200" b="0" i="0" u="none" strike="noStrike" cap="none" dirty="0" err="1">
                <a:solidFill>
                  <a:srgbClr val="000000"/>
                </a:solidFill>
                <a:latin typeface="Calibri"/>
                <a:ea typeface="Calibri"/>
                <a:cs typeface="Calibri"/>
                <a:sym typeface="Calibri"/>
              </a:rPr>
              <a:t>coordina</a:t>
            </a:r>
            <a:r>
              <a:rPr lang="en-US" sz="1200" b="0" i="0" u="none" strike="noStrike" cap="none" dirty="0">
                <a:solidFill>
                  <a:srgbClr val="000000"/>
                </a:solidFill>
                <a:latin typeface="Calibri"/>
                <a:ea typeface="Calibri"/>
                <a:cs typeface="Calibri"/>
                <a:sym typeface="Calibri"/>
              </a:rPr>
              <a:t> la </a:t>
            </a:r>
            <a:r>
              <a:rPr lang="en-US" sz="1200" b="0" i="0" u="none" strike="noStrike" cap="none" dirty="0" err="1">
                <a:solidFill>
                  <a:srgbClr val="000000"/>
                </a:solidFill>
                <a:latin typeface="Calibri"/>
                <a:ea typeface="Calibri"/>
                <a:cs typeface="Calibri"/>
                <a:sym typeface="Calibri"/>
              </a:rPr>
              <a:t>intervención</a:t>
            </a:r>
            <a:r>
              <a:rPr lang="en-US" sz="1200" b="0" i="0" u="none" strike="noStrike" cap="none" dirty="0">
                <a:solidFill>
                  <a:srgbClr val="000000"/>
                </a:solidFill>
                <a:latin typeface="Calibri"/>
                <a:ea typeface="Calibri"/>
                <a:cs typeface="Calibri"/>
                <a:sym typeface="Calibri"/>
              </a:rPr>
              <a:t>  </a:t>
            </a:r>
            <a:r>
              <a:rPr lang="en-US" sz="1200" b="0" i="0" u="none" strike="noStrike" cap="none" dirty="0" err="1">
                <a:solidFill>
                  <a:srgbClr val="000000"/>
                </a:solidFill>
                <a:latin typeface="Calibri"/>
                <a:ea typeface="Calibri"/>
                <a:cs typeface="Calibri"/>
                <a:sym typeface="Calibri"/>
              </a:rPr>
              <a:t>Dr</a:t>
            </a:r>
            <a:r>
              <a:rPr lang="en-US" sz="1200" b="0" i="0" u="none" strike="noStrike" cap="none" dirty="0">
                <a:solidFill>
                  <a:srgbClr val="000000"/>
                </a:solidFill>
                <a:latin typeface="Calibri"/>
                <a:ea typeface="Calibri"/>
                <a:cs typeface="Calibri"/>
                <a:sym typeface="Calibri"/>
              </a:rPr>
              <a:t> </a:t>
            </a:r>
            <a:r>
              <a:rPr lang="en-US" sz="1200" b="0" i="0" u="none" strike="noStrike" cap="none" dirty="0" err="1">
                <a:solidFill>
                  <a:srgbClr val="000000"/>
                </a:solidFill>
                <a:latin typeface="Calibri"/>
                <a:ea typeface="Calibri"/>
                <a:cs typeface="Calibri"/>
                <a:sym typeface="Calibri"/>
              </a:rPr>
              <a:t>Silveri</a:t>
            </a:r>
            <a:r>
              <a:rPr lang="en-US" sz="1200" b="0" i="0" u="none" strike="noStrike" cap="none" dirty="0">
                <a:solidFill>
                  <a:srgbClr val="000000"/>
                </a:solidFill>
                <a:latin typeface="Calibri"/>
                <a:ea typeface="Calibri"/>
                <a:cs typeface="Calibri"/>
                <a:sym typeface="Calibri"/>
              </a:rPr>
              <a:t>.) ( </a:t>
            </a:r>
            <a:r>
              <a:rPr lang="en-US" sz="1200" b="0" i="0" u="none" strike="noStrike" cap="none" dirty="0" smtClean="0">
                <a:solidFill>
                  <a:srgbClr val="000000"/>
                </a:solidFill>
                <a:latin typeface="Calibri"/>
                <a:ea typeface="Calibri"/>
                <a:cs typeface="Calibri"/>
                <a:sym typeface="Calibri"/>
              </a:rPr>
              <a:t>CO </a:t>
            </a:r>
            <a:r>
              <a:rPr lang="en-US" sz="1200" b="0" i="0" u="none" strike="noStrike" cap="none" dirty="0">
                <a:solidFill>
                  <a:srgbClr val="000000"/>
                </a:solidFill>
                <a:latin typeface="Calibri"/>
                <a:ea typeface="Calibri"/>
                <a:cs typeface="Calibri"/>
                <a:sym typeface="Calibri"/>
              </a:rPr>
              <a:t>/ 9-3-2017</a:t>
            </a:r>
            <a:r>
              <a:rPr lang="en-US" sz="1200" b="0" i="0" u="none" strike="noStrike" cap="none" dirty="0" smtClean="0">
                <a:solidFill>
                  <a:srgbClr val="000000"/>
                </a:solidFill>
                <a:latin typeface="Calibri"/>
                <a:ea typeface="Calibri"/>
                <a:cs typeface="Calibri"/>
                <a:sym typeface="Calibri"/>
              </a:rPr>
              <a:t>:</a:t>
            </a:r>
            <a:endParaRPr sz="1200" b="0" i="0" u="none" strike="noStrike" cap="none" dirty="0" smtClean="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Calibri"/>
              <a:buNone/>
            </a:pPr>
            <a:endParaRPr lang="en-US"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Calibri"/>
              <a:buNone/>
            </a:pPr>
            <a:r>
              <a:rPr lang="en-US" sz="1200" b="1" i="0" u="none" strike="noStrike" cap="none" dirty="0" err="1">
                <a:solidFill>
                  <a:srgbClr val="000000"/>
                </a:solidFill>
                <a:latin typeface="Calibri"/>
                <a:ea typeface="Calibri"/>
                <a:cs typeface="Calibri"/>
                <a:sym typeface="Calibri"/>
              </a:rPr>
              <a:t>Cambio</a:t>
            </a:r>
            <a:r>
              <a:rPr lang="en-US" sz="1200" b="1" i="0" u="none" strike="noStrike" cap="none" dirty="0">
                <a:solidFill>
                  <a:srgbClr val="000000"/>
                </a:solidFill>
                <a:latin typeface="Calibri"/>
                <a:ea typeface="Calibri"/>
                <a:cs typeface="Calibri"/>
                <a:sym typeface="Calibri"/>
              </a:rPr>
              <a:t> </a:t>
            </a:r>
            <a:r>
              <a:rPr lang="en-US" sz="1200" b="1" i="0" u="none" strike="noStrike" cap="none" dirty="0" err="1">
                <a:solidFill>
                  <a:srgbClr val="000000"/>
                </a:solidFill>
                <a:latin typeface="Calibri"/>
                <a:ea typeface="Calibri"/>
                <a:cs typeface="Calibri"/>
                <a:sym typeface="Calibri"/>
              </a:rPr>
              <a:t>en</a:t>
            </a:r>
            <a:r>
              <a:rPr lang="en-US" sz="1200" b="1" i="0" u="none" strike="noStrike" cap="none" dirty="0">
                <a:solidFill>
                  <a:srgbClr val="000000"/>
                </a:solidFill>
                <a:latin typeface="Calibri"/>
                <a:ea typeface="Calibri"/>
                <a:cs typeface="Calibri"/>
                <a:sym typeface="Calibri"/>
              </a:rPr>
              <a:t> el </a:t>
            </a:r>
            <a:r>
              <a:rPr lang="en-US" sz="1200" b="1" i="0" u="none" strike="noStrike" cap="none" dirty="0" err="1">
                <a:solidFill>
                  <a:srgbClr val="000000"/>
                </a:solidFill>
                <a:latin typeface="Calibri"/>
                <a:ea typeface="Calibri"/>
                <a:cs typeface="Calibri"/>
                <a:sym typeface="Calibri"/>
              </a:rPr>
              <a:t>metabolismo</a:t>
            </a:r>
            <a:r>
              <a:rPr lang="en-US" sz="1200" b="1" i="0" u="none" strike="noStrike" cap="none" dirty="0">
                <a:solidFill>
                  <a:srgbClr val="000000"/>
                </a:solidFill>
                <a:latin typeface="Calibri"/>
                <a:ea typeface="Calibri"/>
                <a:cs typeface="Calibri"/>
                <a:sym typeface="Calibri"/>
              </a:rPr>
              <a:t> </a:t>
            </a:r>
            <a:r>
              <a:rPr lang="en-US" sz="1200" b="1" i="0" u="none" strike="noStrike" cap="none" dirty="0" err="1">
                <a:solidFill>
                  <a:srgbClr val="000000"/>
                </a:solidFill>
                <a:latin typeface="Calibri"/>
                <a:ea typeface="Calibri"/>
                <a:cs typeface="Calibri"/>
                <a:sym typeface="Calibri"/>
              </a:rPr>
              <a:t>oseo</a:t>
            </a:r>
            <a:r>
              <a:rPr lang="en-US" sz="1200" b="1" i="0" u="none" strike="noStrike" cap="none" dirty="0">
                <a:solidFill>
                  <a:srgbClr val="000000"/>
                </a:solidFill>
                <a:latin typeface="Calibri"/>
                <a:ea typeface="Calibri"/>
                <a:cs typeface="Calibri"/>
                <a:sym typeface="Calibri"/>
              </a:rPr>
              <a:t>  </a:t>
            </a:r>
            <a:r>
              <a:rPr lang="en-US" sz="1200" b="1" i="0" u="none" strike="noStrike" cap="none" dirty="0" err="1">
                <a:solidFill>
                  <a:srgbClr val="000000"/>
                </a:solidFill>
                <a:latin typeface="Calibri"/>
                <a:ea typeface="Calibri"/>
                <a:cs typeface="Calibri"/>
                <a:sym typeface="Calibri"/>
              </a:rPr>
              <a:t>hipocaptacion</a:t>
            </a:r>
            <a:r>
              <a:rPr lang="en-US" sz="1200" b="1" i="0" u="none" strike="noStrike" cap="none" dirty="0">
                <a:solidFill>
                  <a:srgbClr val="000000"/>
                </a:solidFill>
                <a:latin typeface="Calibri"/>
                <a:ea typeface="Calibri"/>
                <a:cs typeface="Calibri"/>
                <a:sym typeface="Calibri"/>
              </a:rPr>
              <a:t> </a:t>
            </a:r>
            <a:r>
              <a:rPr lang="en-US" sz="1200" b="1" i="0" u="none" strike="noStrike" cap="none" dirty="0" err="1">
                <a:solidFill>
                  <a:srgbClr val="000000"/>
                </a:solidFill>
                <a:latin typeface="Calibri"/>
                <a:ea typeface="Calibri"/>
                <a:cs typeface="Calibri"/>
                <a:sym typeface="Calibri"/>
              </a:rPr>
              <a:t>en</a:t>
            </a:r>
            <a:r>
              <a:rPr lang="en-US" sz="1200" b="1" i="0" u="none" strike="noStrike" cap="none" dirty="0">
                <a:solidFill>
                  <a:srgbClr val="000000"/>
                </a:solidFill>
                <a:latin typeface="Calibri"/>
                <a:ea typeface="Calibri"/>
                <a:cs typeface="Calibri"/>
                <a:sym typeface="Calibri"/>
              </a:rPr>
              <a:t> </a:t>
            </a:r>
            <a:r>
              <a:rPr lang="en-US" sz="1200" b="1" i="0" u="none" strike="noStrike" cap="none" dirty="0" err="1">
                <a:solidFill>
                  <a:srgbClr val="000000"/>
                </a:solidFill>
                <a:latin typeface="Calibri"/>
                <a:ea typeface="Calibri"/>
                <a:cs typeface="Calibri"/>
                <a:sym typeface="Calibri"/>
              </a:rPr>
              <a:t>relacion</a:t>
            </a:r>
            <a:r>
              <a:rPr lang="en-US" sz="1200" b="1" i="0" u="none" strike="noStrike" cap="none" dirty="0">
                <a:solidFill>
                  <a:srgbClr val="000000"/>
                </a:solidFill>
                <a:latin typeface="Calibri"/>
                <a:ea typeface="Calibri"/>
                <a:cs typeface="Calibri"/>
                <a:sym typeface="Calibri"/>
              </a:rPr>
              <a:t> a </a:t>
            </a:r>
            <a:r>
              <a:rPr lang="en-US" sz="1200" b="1" i="0" u="none" strike="noStrike" cap="none" dirty="0" err="1">
                <a:solidFill>
                  <a:srgbClr val="000000"/>
                </a:solidFill>
                <a:latin typeface="Calibri"/>
                <a:ea typeface="Calibri"/>
                <a:cs typeface="Calibri"/>
                <a:sym typeface="Calibri"/>
              </a:rPr>
              <a:t>procedimiento</a:t>
            </a:r>
            <a:r>
              <a:rPr lang="en-US" sz="1200" b="1" i="0" u="none" strike="noStrike" cap="none" dirty="0">
                <a:solidFill>
                  <a:srgbClr val="000000"/>
                </a:solidFill>
                <a:latin typeface="Calibri"/>
                <a:ea typeface="Calibri"/>
                <a:cs typeface="Calibri"/>
                <a:sym typeface="Calibri"/>
              </a:rPr>
              <a:t> </a:t>
            </a:r>
            <a:r>
              <a:rPr lang="en-US" sz="1200" b="1" i="0" u="none" strike="noStrike" cap="none" dirty="0" err="1">
                <a:solidFill>
                  <a:srgbClr val="000000"/>
                </a:solidFill>
                <a:latin typeface="Calibri"/>
                <a:ea typeface="Calibri"/>
                <a:cs typeface="Calibri"/>
                <a:sym typeface="Calibri"/>
              </a:rPr>
              <a:t>realizado</a:t>
            </a:r>
            <a:r>
              <a:rPr lang="en-US" sz="1200" b="1" i="0" u="none" strike="noStrike" cap="none" dirty="0">
                <a:solidFill>
                  <a:srgbClr val="000000"/>
                </a:solidFill>
                <a:latin typeface="Calibri"/>
                <a:ea typeface="Calibri"/>
                <a:cs typeface="Calibri"/>
                <a:sym typeface="Calibri"/>
              </a:rPr>
              <a:t>. Area de captacion focal </a:t>
            </a:r>
            <a:r>
              <a:rPr lang="en-US" sz="1200" b="1" i="0" u="none" strike="noStrike" cap="none" dirty="0" err="1">
                <a:solidFill>
                  <a:srgbClr val="000000"/>
                </a:solidFill>
                <a:latin typeface="Calibri"/>
                <a:ea typeface="Calibri"/>
                <a:cs typeface="Calibri"/>
                <a:sym typeface="Calibri"/>
              </a:rPr>
              <a:t>metafisaria</a:t>
            </a:r>
            <a:r>
              <a:rPr lang="en-US" sz="1200" b="1" i="0" u="none" strike="noStrike" cap="none" dirty="0">
                <a:solidFill>
                  <a:srgbClr val="000000"/>
                </a:solidFill>
                <a:latin typeface="Calibri"/>
                <a:ea typeface="Calibri"/>
                <a:cs typeface="Calibri"/>
                <a:sym typeface="Calibri"/>
              </a:rPr>
              <a:t> </a:t>
            </a:r>
            <a:r>
              <a:rPr lang="en-US" sz="1200" b="1" i="0" u="none" strike="noStrike" cap="none" dirty="0" err="1">
                <a:solidFill>
                  <a:srgbClr val="000000"/>
                </a:solidFill>
                <a:latin typeface="Calibri"/>
                <a:ea typeface="Calibri"/>
                <a:cs typeface="Calibri"/>
                <a:sym typeface="Calibri"/>
              </a:rPr>
              <a:t>derecha</a:t>
            </a:r>
            <a:r>
              <a:rPr lang="en-US" sz="1200" b="1" i="0" u="none" strike="noStrike" cap="none" dirty="0">
                <a:solidFill>
                  <a:srgbClr val="000000"/>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Shape 752"/>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53" name="Shape 75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Imagen </a:t>
            </a:r>
            <a:r>
              <a:rPr lang="en-US" sz="1200" b="0" i="0" u="none" strike="noStrike" cap="none" dirty="0" err="1">
                <a:solidFill>
                  <a:schemeClr val="dk1"/>
                </a:solidFill>
                <a:latin typeface="Calibri"/>
                <a:ea typeface="Calibri"/>
                <a:cs typeface="Calibri"/>
                <a:sym typeface="Calibri"/>
              </a:rPr>
              <a:t>hipocaptante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tercio</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inferiore</a:t>
            </a:r>
            <a:r>
              <a:rPr lang="en-US" sz="1200" b="0" i="0" u="none" strike="noStrike" cap="none" dirty="0">
                <a:solidFill>
                  <a:schemeClr val="dk1"/>
                </a:solidFill>
                <a:latin typeface="Calibri"/>
                <a:ea typeface="Calibri"/>
                <a:cs typeface="Calibri"/>
                <a:sym typeface="Calibri"/>
              </a:rPr>
              <a:t> de </a:t>
            </a:r>
            <a:r>
              <a:rPr lang="en-US" sz="1200" b="0" i="0" u="none" strike="noStrike" cap="none" dirty="0" err="1">
                <a:solidFill>
                  <a:schemeClr val="dk1"/>
                </a:solidFill>
                <a:latin typeface="Calibri"/>
                <a:ea typeface="Calibri"/>
                <a:cs typeface="Calibri"/>
                <a:sym typeface="Calibri"/>
              </a:rPr>
              <a:t>fémur</a:t>
            </a:r>
            <a:r>
              <a:rPr lang="en-US" sz="1200" b="0" i="0" u="none" strike="noStrike" cap="none" dirty="0">
                <a:solidFill>
                  <a:schemeClr val="dk1"/>
                </a:solidFill>
                <a:latin typeface="Calibri"/>
                <a:ea typeface="Calibri"/>
                <a:cs typeface="Calibri"/>
                <a:sym typeface="Calibri"/>
              </a:rPr>
              <a:t> derecho </a:t>
            </a:r>
            <a:r>
              <a:rPr lang="en-US" sz="1200" b="0" i="0" u="none" strike="noStrike" cap="none" dirty="0" err="1">
                <a:solidFill>
                  <a:schemeClr val="dk1"/>
                </a:solidFill>
                <a:latin typeface="Calibri"/>
                <a:ea typeface="Calibri"/>
                <a:cs typeface="Calibri"/>
                <a:sym typeface="Calibri"/>
              </a:rPr>
              <a: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relación</a:t>
            </a:r>
            <a:r>
              <a:rPr lang="en-US" sz="1200" b="0" i="0" u="none" strike="noStrike" cap="none" dirty="0">
                <a:solidFill>
                  <a:schemeClr val="dk1"/>
                </a:solidFill>
                <a:latin typeface="Calibri"/>
                <a:ea typeface="Calibri"/>
                <a:cs typeface="Calibri"/>
                <a:sym typeface="Calibri"/>
              </a:rPr>
              <a:t> a </a:t>
            </a:r>
            <a:r>
              <a:rPr lang="en-US" sz="1200" b="0" i="0" u="none" strike="noStrike" cap="none" dirty="0" err="1">
                <a:solidFill>
                  <a:schemeClr val="dk1"/>
                </a:solidFill>
                <a:latin typeface="Calibri"/>
                <a:ea typeface="Calibri"/>
                <a:cs typeface="Calibri"/>
                <a:sym typeface="Calibri"/>
              </a:rPr>
              <a:t>antecedente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quirurgico</a:t>
            </a:r>
            <a:r>
              <a:rPr lang="en-US" sz="1200" b="0" i="0" u="none" strike="noStrike" cap="none" dirty="0">
                <a:solidFill>
                  <a:schemeClr val="dk1"/>
                </a:solidFill>
                <a:latin typeface="Calibri"/>
                <a:ea typeface="Calibri"/>
                <a:cs typeface="Calibri"/>
                <a:sym typeface="Calibri"/>
              </a:rPr>
              <a:t> con </a:t>
            </a:r>
            <a:r>
              <a:rPr lang="en-US" sz="1200" b="0" i="0" u="none" strike="noStrike" cap="none" dirty="0" err="1">
                <a:solidFill>
                  <a:schemeClr val="dk1"/>
                </a:solidFill>
                <a:latin typeface="Calibri"/>
                <a:ea typeface="Calibri"/>
                <a:cs typeface="Calibri"/>
                <a:sym typeface="Calibri"/>
              </a:rPr>
              <a:t>pequeña</a:t>
            </a:r>
            <a:r>
              <a:rPr lang="en-US" sz="1200" b="0" i="0" u="none" strike="noStrike" cap="none" dirty="0">
                <a:solidFill>
                  <a:schemeClr val="dk1"/>
                </a:solidFill>
                <a:latin typeface="Calibri"/>
                <a:ea typeface="Calibri"/>
                <a:cs typeface="Calibri"/>
                <a:sym typeface="Calibri"/>
              </a:rPr>
              <a:t>  area de </a:t>
            </a:r>
            <a:r>
              <a:rPr lang="en-US" sz="1200" b="0" i="0" u="none" strike="noStrike" cap="none" dirty="0" err="1">
                <a:solidFill>
                  <a:schemeClr val="dk1"/>
                </a:solidFill>
                <a:latin typeface="Calibri"/>
                <a:ea typeface="Calibri"/>
                <a:cs typeface="Calibri"/>
                <a:sym typeface="Calibri"/>
              </a:rPr>
              <a:t>aumento</a:t>
            </a:r>
            <a:r>
              <a:rPr lang="en-US" sz="1200" b="0" i="0" u="none" strike="noStrike" cap="none" dirty="0">
                <a:solidFill>
                  <a:schemeClr val="dk1"/>
                </a:solidFill>
                <a:latin typeface="Calibri"/>
                <a:ea typeface="Calibri"/>
                <a:cs typeface="Calibri"/>
                <a:sym typeface="Calibri"/>
              </a:rPr>
              <a:t> de </a:t>
            </a:r>
            <a:r>
              <a:rPr lang="en-US" sz="1200" b="0" i="0" u="none" strike="noStrike" cap="none" dirty="0" err="1">
                <a:solidFill>
                  <a:schemeClr val="dk1"/>
                </a:solidFill>
                <a:latin typeface="Calibri"/>
                <a:ea typeface="Calibri"/>
                <a:cs typeface="Calibri"/>
                <a:sym typeface="Calibri"/>
              </a:rPr>
              <a:t>actividad</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osteoblastica</a:t>
            </a:r>
            <a:r>
              <a:rPr lang="en-US" sz="1200" b="0" i="0" u="none" strike="noStrike" cap="none" dirty="0">
                <a:solidFill>
                  <a:schemeClr val="dk1"/>
                </a:solidFill>
                <a:latin typeface="Calibri"/>
                <a:ea typeface="Calibri"/>
                <a:cs typeface="Calibri"/>
                <a:sym typeface="Calibri"/>
              </a:rPr>
              <a:t> distal.</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Shape 75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59" name="Shape 759"/>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Shape 76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65" name="Shape 76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La </a:t>
            </a:r>
            <a:r>
              <a:rPr lang="en-US" sz="1200" b="1" i="0" u="none" strike="noStrike" cap="none" dirty="0" err="1">
                <a:solidFill>
                  <a:schemeClr val="dk1"/>
                </a:solidFill>
                <a:latin typeface="Calibri"/>
                <a:ea typeface="Calibri"/>
                <a:cs typeface="Calibri"/>
                <a:sym typeface="Calibri"/>
              </a:rPr>
              <a:t>supervivencia</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aumentó</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significativamente</a:t>
            </a:r>
            <a:r>
              <a:rPr lang="en-US" sz="1200" b="1" i="0" u="none" strike="noStrike" cap="none" dirty="0">
                <a:solidFill>
                  <a:schemeClr val="dk1"/>
                </a:solidFill>
                <a:latin typeface="Calibri"/>
                <a:ea typeface="Calibri"/>
                <a:cs typeface="Calibri"/>
                <a:sym typeface="Calibri"/>
              </a:rPr>
              <a:t> </a:t>
            </a:r>
            <a:r>
              <a:rPr lang="en-US" sz="1200" b="1" i="0" u="none" strike="noStrike" cap="none" dirty="0" smtClean="0">
                <a:solidFill>
                  <a:schemeClr val="dk1"/>
                </a:solidFill>
                <a:latin typeface="Calibri"/>
                <a:ea typeface="Calibri"/>
                <a:cs typeface="Calibri"/>
                <a:sym typeface="Calibri"/>
              </a:rPr>
              <a:t>entre</a:t>
            </a:r>
            <a:r>
              <a:rPr lang="en-US" sz="1200" b="1" i="0" u="none" strike="noStrike" cap="none" baseline="0" dirty="0" smtClean="0">
                <a:solidFill>
                  <a:schemeClr val="dk1"/>
                </a:solidFill>
                <a:latin typeface="Calibri"/>
                <a:ea typeface="Calibri"/>
                <a:cs typeface="Calibri"/>
                <a:sym typeface="Calibri"/>
              </a:rPr>
              <a:t> el 70 y el 90 </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La </a:t>
            </a:r>
            <a:r>
              <a:rPr lang="en-US" sz="1200" b="0" i="0" u="none" strike="noStrike" cap="none" dirty="0" err="1">
                <a:solidFill>
                  <a:schemeClr val="dk1"/>
                </a:solidFill>
                <a:latin typeface="Calibri"/>
                <a:ea typeface="Calibri"/>
                <a:cs typeface="Calibri"/>
                <a:sym typeface="Calibri"/>
              </a:rPr>
              <a:t>supervivencia</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fue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ligeramente</a:t>
            </a:r>
            <a:r>
              <a:rPr lang="en-US" sz="1200" b="0" i="0" u="none" strike="noStrike" cap="none" dirty="0">
                <a:solidFill>
                  <a:schemeClr val="dk1"/>
                </a:solidFill>
                <a:latin typeface="Calibri"/>
                <a:ea typeface="Calibri"/>
                <a:cs typeface="Calibri"/>
                <a:sym typeface="Calibri"/>
              </a:rPr>
              <a:t> superior para las mujeres (65,8%) que para </a:t>
            </a:r>
            <a:r>
              <a:rPr lang="en-US" sz="1200" b="0" i="0" u="none" strike="noStrike" cap="none" dirty="0" err="1">
                <a:solidFill>
                  <a:schemeClr val="dk1"/>
                </a:solidFill>
                <a:latin typeface="Calibri"/>
                <a:ea typeface="Calibri"/>
                <a:cs typeface="Calibri"/>
                <a:sym typeface="Calibri"/>
              </a:rPr>
              <a:t>los</a:t>
            </a:r>
            <a:r>
              <a:rPr lang="en-US" sz="1200" b="0" i="0" u="none" strike="noStrike" cap="none" dirty="0">
                <a:solidFill>
                  <a:schemeClr val="dk1"/>
                </a:solidFill>
                <a:latin typeface="Calibri"/>
                <a:ea typeface="Calibri"/>
                <a:cs typeface="Calibri"/>
                <a:sym typeface="Calibri"/>
              </a:rPr>
              <a:t> hombres(58,4%) y para la </a:t>
            </a:r>
            <a:r>
              <a:rPr lang="en-US" sz="1200" b="0" i="0" u="none" strike="noStrike" cap="none" dirty="0" err="1">
                <a:solidFill>
                  <a:schemeClr val="dk1"/>
                </a:solidFill>
                <a:latin typeface="Calibri"/>
                <a:ea typeface="Calibri"/>
                <a:cs typeface="Calibri"/>
                <a:sym typeface="Calibri"/>
              </a:rPr>
              <a:t>categoría</a:t>
            </a:r>
            <a:r>
              <a:rPr lang="en-US" sz="1200" b="0" i="0" u="none" strike="noStrike" cap="none" dirty="0">
                <a:solidFill>
                  <a:schemeClr val="dk1"/>
                </a:solidFill>
                <a:latin typeface="Calibri"/>
                <a:ea typeface="Calibri"/>
                <a:cs typeface="Calibri"/>
                <a:sym typeface="Calibri"/>
              </a:rPr>
              <a:t> de '</a:t>
            </a:r>
            <a:r>
              <a:rPr lang="en-US" sz="1200" b="0" i="0" u="none" strike="noStrike" cap="none" dirty="0" err="1">
                <a:solidFill>
                  <a:schemeClr val="dk1"/>
                </a:solidFill>
                <a:latin typeface="Calibri"/>
                <a:ea typeface="Calibri"/>
                <a:cs typeface="Calibri"/>
                <a:sym typeface="Calibri"/>
              </a:rPr>
              <a:t>otras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raza</a:t>
            </a:r>
            <a:r>
              <a:rPr lang="en-US" sz="1200" b="0" i="0" u="none" strike="noStrike" cap="none" dirty="0">
                <a:solidFill>
                  <a:schemeClr val="dk1"/>
                </a:solidFill>
                <a:latin typeface="Calibri"/>
                <a:ea typeface="Calibri"/>
                <a:cs typeface="Calibri"/>
                <a:sym typeface="Calibri"/>
              </a:rPr>
              <a:t> (66%) </a:t>
            </a:r>
            <a:r>
              <a:rPr lang="en-US" sz="1200" b="0" i="0" u="none" strike="noStrike" cap="none" dirty="0" err="1">
                <a:solidFill>
                  <a:schemeClr val="dk1"/>
                </a:solidFill>
                <a:latin typeface="Calibri"/>
                <a:ea typeface="Calibri"/>
                <a:cs typeface="Calibri"/>
                <a:sym typeface="Calibri"/>
              </a:rPr>
              <a: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comparación</a:t>
            </a:r>
            <a:r>
              <a:rPr lang="en-US" sz="1200" b="0" i="0" u="none" strike="noStrike" cap="none" dirty="0">
                <a:solidFill>
                  <a:schemeClr val="dk1"/>
                </a:solidFill>
                <a:latin typeface="Calibri"/>
                <a:ea typeface="Calibri"/>
                <a:cs typeface="Calibri"/>
                <a:sym typeface="Calibri"/>
              </a:rPr>
              <a:t> con </a:t>
            </a:r>
            <a:r>
              <a:rPr lang="en-US" sz="1200" b="0" i="0" u="none" strike="noStrike" cap="none" dirty="0" err="1">
                <a:solidFill>
                  <a:schemeClr val="dk1"/>
                </a:solidFill>
                <a:latin typeface="Calibri"/>
                <a:ea typeface="Calibri"/>
                <a:cs typeface="Calibri"/>
                <a:sym typeface="Calibri"/>
              </a:rPr>
              <a:t>blancos</a:t>
            </a:r>
            <a:r>
              <a:rPr lang="en-US" sz="1200" b="0" i="0" u="none" strike="noStrike" cap="none" dirty="0">
                <a:solidFill>
                  <a:schemeClr val="dk1"/>
                </a:solidFill>
                <a:latin typeface="Calibri"/>
                <a:ea typeface="Calibri"/>
                <a:cs typeface="Calibri"/>
                <a:sym typeface="Calibri"/>
              </a:rPr>
              <a:t> (60,8%) y </a:t>
            </a:r>
            <a:r>
              <a:rPr lang="en-US" sz="1200" b="0" i="0" u="none" strike="noStrike" cap="none" dirty="0" err="1">
                <a:solidFill>
                  <a:schemeClr val="dk1"/>
                </a:solidFill>
                <a:latin typeface="Calibri"/>
                <a:ea typeface="Calibri"/>
                <a:cs typeface="Calibri"/>
                <a:sym typeface="Calibri"/>
              </a:rPr>
              <a:t>negros</a:t>
            </a:r>
            <a:r>
              <a:rPr lang="en-US" sz="1200" b="0" i="0" u="none" strike="noStrike" cap="none" dirty="0">
                <a:solidFill>
                  <a:schemeClr val="dk1"/>
                </a:solidFill>
                <a:latin typeface="Calibri"/>
                <a:ea typeface="Calibri"/>
                <a:cs typeface="Calibri"/>
                <a:sym typeface="Calibri"/>
              </a:rPr>
              <a:t> (61%). </a:t>
            </a:r>
            <a:r>
              <a:rPr lang="en-US" sz="1200" b="0" i="0" u="none" strike="noStrike" cap="none" dirty="0" err="1">
                <a:solidFill>
                  <a:schemeClr val="dk1"/>
                </a:solidFill>
                <a:latin typeface="Calibri"/>
                <a:ea typeface="Calibri"/>
                <a:cs typeface="Calibri"/>
                <a:sym typeface="Calibri"/>
              </a:rPr>
              <a:t>Basado</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casos</a:t>
            </a:r>
            <a:r>
              <a:rPr lang="en-US" sz="1200" b="0" i="0" u="none" strike="noStrike" cap="none" dirty="0">
                <a:solidFill>
                  <a:schemeClr val="dk1"/>
                </a:solidFill>
                <a:latin typeface="Calibri"/>
                <a:ea typeface="Calibri"/>
                <a:cs typeface="Calibri"/>
                <a:sym typeface="Calibri"/>
              </a:rPr>
              <a:t> entre 1992 y 2004, la </a:t>
            </a:r>
            <a:r>
              <a:rPr lang="en-US" sz="1200" b="0" i="0" u="none" strike="noStrike" cap="none" dirty="0" err="1">
                <a:solidFill>
                  <a:schemeClr val="dk1"/>
                </a:solidFill>
                <a:latin typeface="Calibri"/>
                <a:ea typeface="Calibri"/>
                <a:cs typeface="Calibri"/>
                <a:sym typeface="Calibri"/>
              </a:rPr>
              <a:t>tasa</a:t>
            </a:r>
            <a:r>
              <a:rPr lang="en-US" sz="1200" b="0" i="0" u="none" strike="noStrike" cap="none" dirty="0">
                <a:solidFill>
                  <a:schemeClr val="dk1"/>
                </a:solidFill>
                <a:latin typeface="Calibri"/>
                <a:ea typeface="Calibri"/>
                <a:cs typeface="Calibri"/>
                <a:sym typeface="Calibri"/>
              </a:rPr>
              <a:t> de </a:t>
            </a:r>
            <a:r>
              <a:rPr lang="en-US" sz="1200" b="0" i="0" u="none" strike="noStrike" cap="none" dirty="0" err="1">
                <a:solidFill>
                  <a:schemeClr val="dk1"/>
                </a:solidFill>
                <a:latin typeface="Calibri"/>
                <a:ea typeface="Calibri"/>
                <a:cs typeface="Calibri"/>
                <a:sym typeface="Calibri"/>
              </a:rPr>
              <a:t>supervivencia</a:t>
            </a:r>
            <a:r>
              <a:rPr lang="en-US" sz="1200" b="0" i="0" u="none" strike="noStrike" cap="none" dirty="0">
                <a:solidFill>
                  <a:schemeClr val="dk1"/>
                </a:solidFill>
                <a:latin typeface="Calibri"/>
                <a:ea typeface="Calibri"/>
                <a:cs typeface="Calibri"/>
                <a:sym typeface="Calibri"/>
              </a:rPr>
              <a:t> a 5 años </a:t>
            </a:r>
            <a:r>
              <a:rPr lang="en-US" sz="1200" b="0" i="0" u="none" strike="noStrike" cap="none" dirty="0" err="1">
                <a:solidFill>
                  <a:schemeClr val="dk1"/>
                </a:solidFill>
                <a:latin typeface="Calibri"/>
                <a:ea typeface="Calibri"/>
                <a:cs typeface="Calibri"/>
                <a:sym typeface="Calibri"/>
              </a:rPr>
              <a:t>fue</a:t>
            </a:r>
            <a:r>
              <a:rPr lang="en-US" sz="1200" b="0" i="0" u="none" strike="noStrike" cap="none" dirty="0">
                <a:solidFill>
                  <a:schemeClr val="dk1"/>
                </a:solidFill>
                <a:latin typeface="Calibri"/>
                <a:ea typeface="Calibri"/>
                <a:cs typeface="Calibri"/>
                <a:sym typeface="Calibri"/>
              </a:rPr>
              <a:t> la más </a:t>
            </a:r>
            <a:r>
              <a:rPr lang="en-US" sz="1200" b="0" i="0" u="none" strike="noStrike" cap="none" dirty="0" err="1">
                <a:solidFill>
                  <a:schemeClr val="dk1"/>
                </a:solidFill>
                <a:latin typeface="Calibri"/>
                <a:ea typeface="Calibri"/>
                <a:cs typeface="Calibri"/>
                <a:sym typeface="Calibri"/>
              </a:rPr>
              <a:t>alta</a:t>
            </a:r>
            <a:r>
              <a:rPr lang="en-US" sz="1200" b="0" i="0" u="none" strike="noStrike" cap="none" dirty="0">
                <a:solidFill>
                  <a:schemeClr val="dk1"/>
                </a:solidFill>
                <a:latin typeface="Calibri"/>
                <a:ea typeface="Calibri"/>
                <a:cs typeface="Calibri"/>
                <a:sym typeface="Calibri"/>
              </a:rPr>
              <a:t> entre </a:t>
            </a:r>
            <a:r>
              <a:rPr lang="en-US" sz="1200" b="0" i="0" u="none" strike="noStrike" cap="none" dirty="0" err="1">
                <a:solidFill>
                  <a:schemeClr val="dk1"/>
                </a:solidFill>
                <a:latin typeface="Calibri"/>
                <a:ea typeface="Calibri"/>
                <a:cs typeface="Calibri"/>
                <a:sym typeface="Calibri"/>
              </a:rPr>
              <a:t>los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asiáticos</a:t>
            </a:r>
            <a:r>
              <a:rPr lang="en-US" sz="1200" b="0" i="0" u="none" strike="noStrike" cap="none" dirty="0">
                <a:solidFill>
                  <a:schemeClr val="dk1"/>
                </a:solidFill>
                <a:latin typeface="Calibri"/>
                <a:ea typeface="Calibri"/>
                <a:cs typeface="Calibri"/>
                <a:sym typeface="Calibri"/>
              </a:rPr>
              <a:t> / </a:t>
            </a:r>
            <a:r>
              <a:rPr lang="en-US" sz="1200" b="0" i="0" u="none" strike="noStrike" cap="none" dirty="0" err="1">
                <a:solidFill>
                  <a:schemeClr val="dk1"/>
                </a:solidFill>
                <a:latin typeface="Calibri"/>
                <a:ea typeface="Calibri"/>
                <a:cs typeface="Calibri"/>
                <a:sym typeface="Calibri"/>
              </a:rPr>
              <a:t>isleños</a:t>
            </a:r>
            <a:r>
              <a:rPr lang="en-US" sz="1200" b="0" i="0" u="none" strike="noStrike" cap="none" dirty="0">
                <a:solidFill>
                  <a:schemeClr val="dk1"/>
                </a:solidFill>
                <a:latin typeface="Calibri"/>
                <a:ea typeface="Calibri"/>
                <a:cs typeface="Calibri"/>
                <a:sym typeface="Calibri"/>
              </a:rPr>
              <a:t> del </a:t>
            </a:r>
            <a:r>
              <a:rPr lang="en-US" sz="1200" b="0" i="0" u="none" strike="noStrike" cap="none" dirty="0" err="1">
                <a:solidFill>
                  <a:schemeClr val="dk1"/>
                </a:solidFill>
                <a:latin typeface="Calibri"/>
                <a:ea typeface="Calibri"/>
                <a:cs typeface="Calibri"/>
                <a:sym typeface="Calibri"/>
              </a:rPr>
              <a:t>Pacífico</a:t>
            </a:r>
            <a:r>
              <a:rPr lang="en-US" sz="1200" b="0" i="0" u="none" strike="noStrike" cap="none" dirty="0">
                <a:solidFill>
                  <a:schemeClr val="dk1"/>
                </a:solidFill>
                <a:latin typeface="Calibri"/>
                <a:ea typeface="Calibri"/>
                <a:cs typeface="Calibri"/>
                <a:sym typeface="Calibri"/>
              </a:rPr>
              <a:t> (72,2%) e inferior </a:t>
            </a:r>
            <a:r>
              <a:rPr lang="en-US" sz="1200" b="0" i="0" u="none" strike="noStrike" cap="none" dirty="0" err="1">
                <a:solidFill>
                  <a:schemeClr val="dk1"/>
                </a:solidFill>
                <a:latin typeface="Calibri"/>
                <a:ea typeface="Calibri"/>
                <a:cs typeface="Calibri"/>
                <a:sym typeface="Calibri"/>
              </a:rPr>
              <a:t>entreIndividuos</a:t>
            </a:r>
            <a:r>
              <a:rPr lang="en-US" sz="1200" b="0" i="0" u="none" strike="noStrike" cap="none" dirty="0">
                <a:solidFill>
                  <a:schemeClr val="dk1"/>
                </a:solidFill>
                <a:latin typeface="Calibri"/>
                <a:ea typeface="Calibri"/>
                <a:cs typeface="Calibri"/>
                <a:sym typeface="Calibri"/>
              </a:rPr>
              <a:t> de </a:t>
            </a:r>
            <a:r>
              <a:rPr lang="en-US" sz="1200" b="0" i="0" u="none" strike="noStrike" cap="none" dirty="0" err="1">
                <a:solidFill>
                  <a:schemeClr val="dk1"/>
                </a:solidFill>
                <a:latin typeface="Calibri"/>
                <a:ea typeface="Calibri"/>
                <a:cs typeface="Calibri"/>
                <a:sym typeface="Calibri"/>
              </a:rPr>
              <a:t>origen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hispano</a:t>
            </a:r>
            <a:r>
              <a:rPr lang="en-US" sz="1200" b="0" i="0" u="none" strike="noStrike" cap="none" dirty="0">
                <a:solidFill>
                  <a:schemeClr val="dk1"/>
                </a:solidFill>
                <a:latin typeface="Calibri"/>
                <a:ea typeface="Calibri"/>
                <a:cs typeface="Calibri"/>
                <a:sym typeface="Calibri"/>
              </a:rPr>
              <a:t> (58,1%), </a:t>
            </a:r>
            <a:r>
              <a:rPr lang="en-US" sz="1200" b="0" i="0" u="none" strike="noStrike" cap="none" dirty="0" err="1">
                <a:solidFill>
                  <a:schemeClr val="dk1"/>
                </a:solidFill>
                <a:latin typeface="Calibri"/>
                <a:ea typeface="Calibri"/>
                <a:cs typeface="Calibri"/>
                <a:sym typeface="Calibri"/>
              </a:rPr>
              <a:t>hispanos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blancos</a:t>
            </a:r>
            <a:r>
              <a:rPr lang="en-US" sz="1200" b="0" i="0" u="none" strike="noStrike" cap="none" dirty="0">
                <a:solidFill>
                  <a:schemeClr val="dk1"/>
                </a:solidFill>
                <a:latin typeface="Calibri"/>
                <a:ea typeface="Calibri"/>
                <a:cs typeface="Calibri"/>
                <a:sym typeface="Calibri"/>
              </a:rPr>
              <a:t>(57,8%), y </a:t>
            </a:r>
            <a:r>
              <a:rPr lang="en-US" sz="1200" b="0" i="0" u="none" strike="noStrike" cap="none" dirty="0" err="1">
                <a:solidFill>
                  <a:schemeClr val="dk1"/>
                </a:solidFill>
                <a:latin typeface="Calibri"/>
                <a:ea typeface="Calibri"/>
                <a:cs typeface="Calibri"/>
                <a:sym typeface="Calibri"/>
              </a:rPr>
              <a:t>los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indios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americanos</a:t>
            </a:r>
            <a:r>
              <a:rPr lang="en-US" sz="1200" b="0" i="0" u="none" strike="noStrike" cap="none" dirty="0">
                <a:solidFill>
                  <a:schemeClr val="dk1"/>
                </a:solidFill>
                <a:latin typeface="Calibri"/>
                <a:ea typeface="Calibri"/>
                <a:cs typeface="Calibri"/>
                <a:sym typeface="Calibri"/>
              </a:rPr>
              <a:t> / </a:t>
            </a:r>
            <a:r>
              <a:rPr lang="en-US" sz="1200" b="0" i="0" u="none" strike="noStrike" cap="none" dirty="0" err="1">
                <a:solidFill>
                  <a:schemeClr val="dk1"/>
                </a:solidFill>
                <a:latin typeface="Calibri"/>
                <a:ea typeface="Calibri"/>
                <a:cs typeface="Calibri"/>
                <a:sym typeface="Calibri"/>
              </a:rPr>
              <a:t>nativos</a:t>
            </a:r>
            <a:r>
              <a:rPr lang="en-US" sz="1200" b="0" i="0" u="none" strike="noStrike" cap="none" dirty="0">
                <a:solidFill>
                  <a:schemeClr val="dk1"/>
                </a:solidFill>
                <a:latin typeface="Calibri"/>
                <a:ea typeface="Calibri"/>
                <a:cs typeface="Calibri"/>
                <a:sym typeface="Calibri"/>
              </a:rPr>
              <a:t> de Alaska (56,0%).La </a:t>
            </a:r>
            <a:r>
              <a:rPr lang="en-US" sz="1200" b="0" i="0" u="none" strike="noStrike" cap="none" dirty="0" err="1">
                <a:solidFill>
                  <a:schemeClr val="dk1"/>
                </a:solidFill>
                <a:latin typeface="Calibri"/>
                <a:ea typeface="Calibri"/>
                <a:cs typeface="Calibri"/>
                <a:sym typeface="Calibri"/>
              </a:rPr>
              <a:t>supervivencia</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varió</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según</a:t>
            </a:r>
            <a:r>
              <a:rPr lang="en-US" sz="1200" b="0" i="0" u="none" strike="noStrike" cap="none" dirty="0">
                <a:solidFill>
                  <a:schemeClr val="dk1"/>
                </a:solidFill>
                <a:latin typeface="Calibri"/>
                <a:ea typeface="Calibri"/>
                <a:cs typeface="Calibri"/>
                <a:sym typeface="Calibri"/>
              </a:rPr>
              <a:t> el </a:t>
            </a:r>
            <a:r>
              <a:rPr lang="en-US" sz="1200" b="0" i="0" u="none" strike="noStrike" cap="none" dirty="0" err="1">
                <a:solidFill>
                  <a:schemeClr val="dk1"/>
                </a:solidFill>
                <a:latin typeface="Calibri"/>
                <a:ea typeface="Calibri"/>
                <a:cs typeface="Calibri"/>
                <a:sym typeface="Calibri"/>
              </a:rPr>
              <a:t>sitio</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anatómico</a:t>
            </a:r>
            <a:r>
              <a:rPr lang="en-US" sz="1200" b="0" i="0" u="none" strike="noStrike" cap="none" dirty="0">
                <a:solidFill>
                  <a:schemeClr val="dk1"/>
                </a:solidFill>
                <a:latin typeface="Calibri"/>
                <a:ea typeface="Calibri"/>
                <a:cs typeface="Calibri"/>
                <a:sym typeface="Calibri"/>
              </a:rPr>
              <a:t>, con la mayor </a:t>
            </a:r>
            <a:r>
              <a:rPr lang="en-US" sz="1200" b="0" i="0" u="none" strike="noStrike" cap="none" dirty="0" err="1">
                <a:solidFill>
                  <a:schemeClr val="dk1"/>
                </a:solidFill>
                <a:latin typeface="Calibri"/>
                <a:ea typeface="Calibri"/>
                <a:cs typeface="Calibri"/>
                <a:sym typeface="Calibri"/>
              </a:rPr>
              <a:t>supervivencia</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observadas</a:t>
            </a:r>
            <a:r>
              <a:rPr lang="en-US" sz="1200" b="0" i="0" u="none" strike="noStrike" cap="none" dirty="0">
                <a:solidFill>
                  <a:schemeClr val="dk1"/>
                </a:solidFill>
                <a:latin typeface="Calibri"/>
                <a:ea typeface="Calibri"/>
                <a:cs typeface="Calibri"/>
                <a:sym typeface="Calibri"/>
              </a:rPr>
              <a:t> entre </a:t>
            </a:r>
            <a:r>
              <a:rPr lang="en-US" sz="1200" b="0" i="0" u="none" strike="noStrike" cap="none" dirty="0" err="1">
                <a:solidFill>
                  <a:schemeClr val="dk1"/>
                </a:solidFill>
                <a:latin typeface="Calibri"/>
                <a:ea typeface="Calibri"/>
                <a:cs typeface="Calibri"/>
                <a:sym typeface="Calibri"/>
              </a:rPr>
              <a:t>los</a:t>
            </a:r>
            <a:r>
              <a:rPr lang="en-US" sz="1200" b="0" i="0" u="none" strike="noStrike" cap="none" dirty="0">
                <a:solidFill>
                  <a:schemeClr val="dk1"/>
                </a:solidFill>
                <a:latin typeface="Calibri"/>
                <a:ea typeface="Calibri"/>
                <a:cs typeface="Calibri"/>
                <a:sym typeface="Calibri"/>
              </a:rPr>
              <a:t> pacientes con osteosarcoma de </a:t>
            </a:r>
            <a:r>
              <a:rPr lang="en-US" sz="1200" b="0" i="0" u="none" strike="noStrike" cap="none" dirty="0" err="1">
                <a:solidFill>
                  <a:schemeClr val="dk1"/>
                </a:solidFill>
                <a:latin typeface="Calibri"/>
                <a:ea typeface="Calibri"/>
                <a:cs typeface="Calibri"/>
                <a:sym typeface="Calibri"/>
              </a:rPr>
              <a:t>huesos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cortos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superiores</a:t>
            </a:r>
            <a:r>
              <a:rPr lang="en-US" sz="1200" b="0" i="0" u="none" strike="noStrike" cap="none" dirty="0">
                <a:solidFill>
                  <a:schemeClr val="dk1"/>
                </a:solidFill>
                <a:latin typeface="Calibri"/>
                <a:ea typeface="Calibri"/>
                <a:cs typeface="Calibri"/>
                <a:sym typeface="Calibri"/>
              </a:rPr>
              <a:t> e </a:t>
            </a:r>
            <a:r>
              <a:rPr lang="en-US" sz="1200" b="0" i="0" u="none" strike="noStrike" cap="none" dirty="0" err="1">
                <a:solidFill>
                  <a:schemeClr val="dk1"/>
                </a:solidFill>
                <a:latin typeface="Calibri"/>
                <a:ea typeface="Calibri"/>
                <a:cs typeface="Calibri"/>
                <a:sym typeface="Calibri"/>
              </a:rPr>
              <a:t>inferiores</a:t>
            </a:r>
            <a:r>
              <a:rPr lang="en-US" sz="1200" b="0" i="0" u="none" strike="noStrike" cap="none" dirty="0">
                <a:solidFill>
                  <a:schemeClr val="dk1"/>
                </a:solidFill>
                <a:latin typeface="Calibri"/>
                <a:ea typeface="Calibri"/>
                <a:cs typeface="Calibri"/>
                <a:sym typeface="Calibri"/>
              </a:rPr>
              <a:t> y las </a:t>
            </a:r>
            <a:r>
              <a:rPr lang="en-US" sz="1200" b="0" i="0" u="none" strike="noStrike" cap="none" dirty="0" err="1">
                <a:solidFill>
                  <a:schemeClr val="dk1"/>
                </a:solidFill>
                <a:latin typeface="Calibri"/>
                <a:ea typeface="Calibri"/>
                <a:cs typeface="Calibri"/>
                <a:sym typeface="Calibri"/>
              </a:rPr>
              <a:t>tasas</a:t>
            </a:r>
            <a:r>
              <a:rPr lang="en-US" sz="1200" b="0" i="0" u="none" strike="noStrike" cap="none" dirty="0">
                <a:solidFill>
                  <a:schemeClr val="dk1"/>
                </a:solidFill>
                <a:latin typeface="Calibri"/>
                <a:ea typeface="Calibri"/>
                <a:cs typeface="Calibri"/>
                <a:sym typeface="Calibri"/>
              </a:rPr>
              <a:t> de </a:t>
            </a:r>
            <a:r>
              <a:rPr lang="en-US" sz="1200" b="0" i="0" u="none" strike="noStrike" cap="none" dirty="0" err="1">
                <a:solidFill>
                  <a:schemeClr val="dk1"/>
                </a:solidFill>
                <a:latin typeface="Calibri"/>
                <a:ea typeface="Calibri"/>
                <a:cs typeface="Calibri"/>
                <a:sym typeface="Calibri"/>
              </a:rPr>
              <a:t>supervivencia</a:t>
            </a:r>
            <a:r>
              <a:rPr lang="en-US" sz="1200" b="0" i="0" u="none" strike="noStrike" cap="none" dirty="0">
                <a:solidFill>
                  <a:schemeClr val="dk1"/>
                </a:solidFill>
                <a:latin typeface="Calibri"/>
                <a:ea typeface="Calibri"/>
                <a:cs typeface="Calibri"/>
                <a:sym typeface="Calibri"/>
              </a:rPr>
              <a:t> más </a:t>
            </a:r>
            <a:r>
              <a:rPr lang="en-US" sz="1200" b="0" i="0" u="none" strike="noStrike" cap="none" dirty="0" err="1">
                <a:solidFill>
                  <a:schemeClr val="dk1"/>
                </a:solidFill>
                <a:latin typeface="Calibri"/>
                <a:ea typeface="Calibri"/>
                <a:cs typeface="Calibri"/>
                <a:sym typeface="Calibri"/>
              </a:rPr>
              <a:t>pobres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bservado</a:t>
            </a:r>
            <a:r>
              <a:rPr lang="en-US" sz="1200" b="0" i="0" u="none" strike="noStrike" cap="none" dirty="0">
                <a:solidFill>
                  <a:schemeClr val="dk1"/>
                </a:solidFill>
                <a:latin typeface="Calibri"/>
                <a:ea typeface="Calibri"/>
                <a:cs typeface="Calibri"/>
                <a:sym typeface="Calibri"/>
              </a:rPr>
              <a:t> entre </a:t>
            </a:r>
            <a:r>
              <a:rPr lang="en-US" sz="1200" b="0" i="0" u="none" strike="noStrike" cap="none" dirty="0" err="1">
                <a:solidFill>
                  <a:schemeClr val="dk1"/>
                </a:solidFill>
                <a:latin typeface="Calibri"/>
                <a:ea typeface="Calibri"/>
                <a:cs typeface="Calibri"/>
                <a:sym typeface="Calibri"/>
              </a:rPr>
              <a:t>los</a:t>
            </a:r>
            <a:r>
              <a:rPr lang="en-US" sz="1200" b="0" i="0" u="none" strike="noStrike" cap="none" dirty="0">
                <a:solidFill>
                  <a:schemeClr val="dk1"/>
                </a:solidFill>
                <a:latin typeface="Calibri"/>
                <a:ea typeface="Calibri"/>
                <a:cs typeface="Calibri"/>
                <a:sym typeface="Calibri"/>
              </a:rPr>
              <a:t> pacientes con osteosarcoma de la pelvis</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Shape 77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71" name="Shape 771"/>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Shape 77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77" name="Shape 777"/>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Shape 78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85" name="Shape 78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Shape 79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94" name="Shape 794"/>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Shape 798"/>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99" name="Shape 79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99mTc-MDP  </a:t>
            </a:r>
            <a:r>
              <a:rPr lang="en-US" sz="1200" b="0" i="0" u="none" strike="noStrike" cap="none" dirty="0" smtClean="0">
                <a:solidFill>
                  <a:schemeClr val="dk1"/>
                </a:solidFill>
                <a:latin typeface="Calibri"/>
                <a:ea typeface="Calibri"/>
                <a:cs typeface="Calibri"/>
                <a:sym typeface="Calibri"/>
              </a:rPr>
              <a:t>Captacion  </a:t>
            </a:r>
            <a:r>
              <a:rPr lang="en-US" sz="1200" b="0" i="0" u="none" strike="noStrike" cap="none" dirty="0">
                <a:solidFill>
                  <a:schemeClr val="dk1"/>
                </a:solidFill>
                <a:latin typeface="Calibri"/>
                <a:ea typeface="Calibri"/>
                <a:cs typeface="Calibri"/>
                <a:sym typeface="Calibri"/>
              </a:rPr>
              <a:t>irregular, </a:t>
            </a:r>
            <a:r>
              <a:rPr lang="en-US" sz="1200" b="0" i="0" u="none" strike="noStrike" cap="none" dirty="0" err="1">
                <a:solidFill>
                  <a:schemeClr val="dk1"/>
                </a:solidFill>
                <a:latin typeface="Calibri"/>
                <a:ea typeface="Calibri"/>
                <a:cs typeface="Calibri"/>
                <a:sym typeface="Calibri"/>
              </a:rPr>
              <a:t>predominantemente</a:t>
            </a:r>
            <a:r>
              <a:rPr lang="en-US" sz="1200" b="0" i="0" u="none" strike="noStrike" cap="none" dirty="0">
                <a:solidFill>
                  <a:schemeClr val="dk1"/>
                </a:solidFill>
                <a:latin typeface="Calibri"/>
                <a:ea typeface="Calibri"/>
                <a:cs typeface="Calibri"/>
                <a:sym typeface="Calibri"/>
              </a:rPr>
              <a:t> cortical del </a:t>
            </a:r>
            <a:r>
              <a:rPr lang="en-US" sz="1200" b="0" i="0" u="none" strike="noStrike" cap="none" dirty="0" err="1">
                <a:solidFill>
                  <a:schemeClr val="dk1"/>
                </a:solidFill>
                <a:latin typeface="Calibri"/>
                <a:ea typeface="Calibri"/>
                <a:cs typeface="Calibri"/>
                <a:sym typeface="Calibri"/>
              </a:rPr>
              <a:t>raditrazador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diafisis</a:t>
            </a:r>
            <a:r>
              <a:rPr lang="en-US" sz="1200" b="0" i="0" u="none" strike="noStrike" cap="none" dirty="0">
                <a:solidFill>
                  <a:schemeClr val="dk1"/>
                </a:solidFill>
                <a:latin typeface="Calibri"/>
                <a:ea typeface="Calibri"/>
                <a:cs typeface="Calibri"/>
                <a:sym typeface="Calibri"/>
              </a:rPr>
              <a:t> femoral </a:t>
            </a:r>
            <a:r>
              <a:rPr lang="en-US" sz="1200" b="0" i="0" u="none" strike="noStrike" cap="none" dirty="0" err="1">
                <a:solidFill>
                  <a:schemeClr val="dk1"/>
                </a:solidFill>
                <a:latin typeface="Calibri"/>
                <a:ea typeface="Calibri"/>
                <a:cs typeface="Calibri"/>
                <a:sym typeface="Calibri"/>
              </a:rPr>
              <a:t>izquierda</a:t>
            </a:r>
            <a:r>
              <a:rPr lang="en-US" sz="1200" b="0" i="0" u="none" strike="noStrike" cap="none" dirty="0">
                <a:solidFill>
                  <a:schemeClr val="dk1"/>
                </a:solidFill>
                <a:latin typeface="Calibri"/>
                <a:ea typeface="Calibri"/>
                <a:cs typeface="Calibri"/>
                <a:sym typeface="Calibri"/>
              </a:rPr>
              <a:t> (arrow).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(B) Axial T1- MRI  </a:t>
            </a:r>
            <a:r>
              <a:rPr lang="en-US" sz="1200" b="0" i="0" u="none" strike="noStrike" cap="none" dirty="0" err="1" smtClean="0">
                <a:solidFill>
                  <a:schemeClr val="dk1"/>
                </a:solidFill>
                <a:latin typeface="Calibri"/>
                <a:ea typeface="Calibri"/>
                <a:cs typeface="Calibri"/>
                <a:sym typeface="Calibri"/>
              </a:rPr>
              <a:t>señal</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tumoral</a:t>
            </a:r>
            <a:r>
              <a:rPr lang="en-US" sz="1200" b="0" i="0" u="none" strike="noStrike" cap="none" dirty="0">
                <a:solidFill>
                  <a:schemeClr val="dk1"/>
                </a:solidFill>
                <a:latin typeface="Calibri"/>
                <a:ea typeface="Calibri"/>
                <a:cs typeface="Calibri"/>
                <a:sym typeface="Calibri"/>
              </a:rPr>
              <a:t> intermedia </a:t>
            </a:r>
            <a:r>
              <a:rPr lang="en-US" sz="1200" b="0" i="0" u="none" strike="noStrike" cap="none" dirty="0" err="1">
                <a:solidFill>
                  <a:schemeClr val="dk1"/>
                </a:solidFill>
                <a:latin typeface="Calibri"/>
                <a:ea typeface="Calibri"/>
                <a:cs typeface="Calibri"/>
                <a:sym typeface="Calibri"/>
              </a:rPr>
              <a: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medula</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osea</a:t>
            </a:r>
            <a:r>
              <a:rPr lang="en-US" sz="1200" b="0" i="0" u="none" strike="noStrike" cap="none" dirty="0">
                <a:solidFill>
                  <a:schemeClr val="dk1"/>
                </a:solidFill>
                <a:latin typeface="Calibri"/>
                <a:ea typeface="Calibri"/>
                <a:cs typeface="Calibri"/>
                <a:sym typeface="Calibri"/>
              </a:rPr>
              <a:t> y </a:t>
            </a:r>
            <a:r>
              <a:rPr lang="en-US" sz="1200" b="0" i="0" u="none" strike="noStrike" cap="none" dirty="0" err="1">
                <a:solidFill>
                  <a:schemeClr val="dk1"/>
                </a:solidFill>
                <a:latin typeface="Calibri"/>
                <a:ea typeface="Calibri"/>
                <a:cs typeface="Calibri"/>
                <a:sym typeface="Calibri"/>
              </a:rPr>
              <a:t>tejidos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blandos</a:t>
            </a:r>
            <a:r>
              <a:rPr lang="en-US" sz="1200" b="0" i="0" u="none" strike="noStrike" cap="none" dirty="0">
                <a:solidFill>
                  <a:schemeClr val="dk1"/>
                </a:solidFill>
                <a:latin typeface="Calibri"/>
                <a:ea typeface="Calibri"/>
                <a:cs typeface="Calibri"/>
                <a:sym typeface="Calibri"/>
              </a:rPr>
              <a:t> de  femur.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 STIR MRI high </a:t>
            </a:r>
            <a:r>
              <a:rPr lang="en-US" sz="1200" b="0" i="0" u="none" strike="noStrike" cap="none" dirty="0" err="1">
                <a:solidFill>
                  <a:schemeClr val="dk1"/>
                </a:solidFill>
                <a:latin typeface="Calibri"/>
                <a:ea typeface="Calibri"/>
                <a:cs typeface="Calibri"/>
                <a:sym typeface="Calibri"/>
              </a:rPr>
              <a:t>intensidad</a:t>
            </a:r>
            <a:r>
              <a:rPr lang="en-US" sz="1200" b="0" i="0" u="none" strike="noStrike" cap="none" dirty="0">
                <a:solidFill>
                  <a:schemeClr val="dk1"/>
                </a:solidFill>
                <a:latin typeface="Calibri"/>
                <a:ea typeface="Calibri"/>
                <a:cs typeface="Calibri"/>
                <a:sym typeface="Calibri"/>
              </a:rPr>
              <a:t> de </a:t>
            </a:r>
            <a:r>
              <a:rPr lang="en-US" sz="1200" b="0" i="0" u="none" strike="noStrike" cap="none" dirty="0" err="1">
                <a:solidFill>
                  <a:schemeClr val="dk1"/>
                </a:solidFill>
                <a:latin typeface="Calibri"/>
                <a:ea typeface="Calibri"/>
                <a:cs typeface="Calibri"/>
                <a:sym typeface="Calibri"/>
              </a:rPr>
              <a:t>señal</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medula</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osea</a:t>
            </a:r>
            <a:r>
              <a:rPr lang="en-US" sz="1200" b="0" i="0" u="none" strike="noStrike" cap="none" dirty="0">
                <a:solidFill>
                  <a:schemeClr val="dk1"/>
                </a:solidFill>
                <a:latin typeface="Calibri"/>
                <a:ea typeface="Calibri"/>
                <a:cs typeface="Calibri"/>
                <a:sym typeface="Calibri"/>
              </a:rPr>
              <a:t> y </a:t>
            </a:r>
            <a:r>
              <a:rPr lang="en-US" sz="1200" b="0" i="0" u="none" strike="noStrike" cap="none" dirty="0" err="1">
                <a:solidFill>
                  <a:schemeClr val="dk1"/>
                </a:solidFill>
                <a:latin typeface="Calibri"/>
                <a:ea typeface="Calibri"/>
                <a:cs typeface="Calibri"/>
                <a:sym typeface="Calibri"/>
              </a:rPr>
              <a: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coponente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extraoseo</a:t>
            </a:r>
            <a:r>
              <a:rPr lang="en-US" sz="1200" b="0" i="0" u="none" strike="noStrike" cap="none" dirty="0">
                <a:solidFill>
                  <a:schemeClr val="dk1"/>
                </a:solidFill>
                <a:latin typeface="Calibri"/>
                <a:ea typeface="Calibri"/>
                <a:cs typeface="Calibri"/>
                <a:sym typeface="Calibri"/>
              </a:rPr>
              <a:t> de </a:t>
            </a:r>
            <a:r>
              <a:rPr lang="en-US" sz="1200" b="0" i="0" u="none" strike="noStrike" cap="none" dirty="0" err="1">
                <a:solidFill>
                  <a:schemeClr val="dk1"/>
                </a:solidFill>
                <a:latin typeface="Calibri"/>
                <a:ea typeface="Calibri"/>
                <a:cs typeface="Calibri"/>
                <a:sym typeface="Calibri"/>
              </a:rPr>
              <a:t>partes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blandas</a:t>
            </a: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Shape 80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807" name="Shape 8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Shape 814"/>
          <p:cNvSpPr txBox="1">
            <a:spLocks noGrp="1"/>
          </p:cNvSpPr>
          <p:nvPr>
            <p:ph type="dt" idx="10"/>
          </p:nvPr>
        </p:nvSpPr>
        <p:spPr>
          <a:xfrm>
            <a:off x="3884612" y="0"/>
            <a:ext cx="2971799" cy="457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latin typeface="Calibri"/>
                <a:ea typeface="Calibri"/>
                <a:cs typeface="Calibri"/>
                <a:sym typeface="Calibri"/>
              </a:rPr>
              <a:t>10-02-18</a:t>
            </a:r>
          </a:p>
        </p:txBody>
      </p:sp>
      <p:sp>
        <p:nvSpPr>
          <p:cNvPr id="815" name="Shape 815"/>
          <p:cNvSpPr txBox="1">
            <a:spLocks noGrp="1"/>
          </p:cNvSpPr>
          <p:nvPr>
            <p:ph type="sldNum" idx="12"/>
          </p:nvPr>
        </p:nvSpPr>
        <p:spPr>
          <a:xfrm>
            <a:off x="3884612" y="8685213"/>
            <a:ext cx="2971799" cy="457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200">
                <a:solidFill>
                  <a:schemeClr val="dk1"/>
                </a:solidFill>
                <a:latin typeface="Arial"/>
                <a:ea typeface="Arial"/>
                <a:cs typeface="Arial"/>
                <a:sym typeface="Arial"/>
              </a:rPr>
              <a:pPr marL="0" marR="0" lvl="0" indent="0" algn="l" rtl="0">
                <a:spcBef>
                  <a:spcPts val="0"/>
                </a:spcBef>
                <a:buSzPct val="25000"/>
                <a:buNone/>
              </a:pPr>
              <a:t>56</a:t>
            </a:fld>
            <a:endParaRPr lang="en-US" sz="1200" dirty="0">
              <a:solidFill>
                <a:schemeClr val="dk1"/>
              </a:solidFill>
              <a:latin typeface="Arial"/>
              <a:ea typeface="Arial"/>
              <a:cs typeface="Arial"/>
              <a:sym typeface="Arial"/>
            </a:endParaRPr>
          </a:p>
        </p:txBody>
      </p:sp>
      <p:sp>
        <p:nvSpPr>
          <p:cNvPr id="816" name="Shape 816"/>
          <p:cNvSpPr txBox="1"/>
          <p:nvPr/>
        </p:nvSpPr>
        <p:spPr>
          <a:xfrm>
            <a:off x="1143000" y="685800"/>
            <a:ext cx="4572000" cy="34290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dirty="0">
              <a:solidFill>
                <a:schemeClr val="dk1"/>
              </a:solidFill>
              <a:latin typeface="Arial"/>
              <a:ea typeface="Arial"/>
              <a:cs typeface="Arial"/>
              <a:sym typeface="Arial"/>
            </a:endParaRPr>
          </a:p>
        </p:txBody>
      </p:sp>
      <p:sp>
        <p:nvSpPr>
          <p:cNvPr id="817" name="Shape 817"/>
          <p:cNvSpPr txBox="1">
            <a:spLocks noGrp="1"/>
          </p:cNvSpPr>
          <p:nvPr>
            <p:ph type="body" idx="1"/>
          </p:nvPr>
        </p:nvSpPr>
        <p:spPr>
          <a:xfrm>
            <a:off x="685800" y="4343400"/>
            <a:ext cx="5486399" cy="4208462"/>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 PET/CT is the latest addition to the armamentarium and is very effective as it assesses both bone and soft tissue for metastatic disease. It is also the</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most costly of the alternatives and has a </a:t>
            </a:r>
            <a:r>
              <a:rPr lang="en-US" sz="1200" b="0" i="0" u="none" strike="noStrike" cap="none" dirty="0" err="1">
                <a:solidFill>
                  <a:schemeClr val="dk1"/>
                </a:solidFill>
                <a:latin typeface="Calibri"/>
                <a:ea typeface="Calibri"/>
                <a:cs typeface="Calibri"/>
                <a:sym typeface="Calibri"/>
              </a:rPr>
              <a:t>signi</a:t>
            </a:r>
            <a:r>
              <a:rPr lang="en-US" sz="1200" b="0" i="0" u="none" strike="noStrike" cap="none">
                <a:solidFill>
                  <a:schemeClr val="dk1"/>
                </a:solidFill>
                <a:latin typeface="Calibri"/>
                <a:ea typeface="Calibri"/>
                <a:cs typeface="Calibri"/>
                <a:sym typeface="Calibri"/>
              </a:rPr>
              <a:t> fi cant radiation exposure (~22–23 mSv) compared to conventional bone scintigraphy (~6.3 mSv).</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Unfortunately, there is a paucity of data comparing FDG PET/CT with conventional bone imaging with SPECT/CT.</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A meta-analysis of the assessment of FDG PET (without CT) versus planar bone scintigraphy indicates equal sensitivity (81 % V 78 %) but a higher specificity for FDG</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PET (93 % V 79 %) (Shie et al. 2008  ) . A key finding has been that PET/CT is significantly better than conventional scintigraphy with SPECT for osteolytic metastases but less effective for</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osteoblastic disease (Cook et al. 1998  ) . There is currently no valid study that has assessed a headto-head comparison between PET/CT and SPECT/CT. The other major PET tracer with the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potential to be more accurate that either FDG or conventional scintigraphy is 18-F fluoride, with promising early indications but restricted utility due to cost and radiation exposure (Ben-Haim</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8" name="Shape 818"/>
          <p:cNvSpPr txBox="1"/>
          <p:nvPr/>
        </p:nvSpPr>
        <p:spPr>
          <a:xfrm>
            <a:off x="3884612" y="8685213"/>
            <a:ext cx="2971799" cy="457200"/>
          </a:xfrm>
          <a:prstGeom prst="rect">
            <a:avLst/>
          </a:prstGeom>
          <a:noFill/>
          <a:ln>
            <a:noFill/>
          </a:ln>
        </p:spPr>
        <p:txBody>
          <a:bodyPr lIns="90000" tIns="46800" rIns="90000" bIns="468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buSzPct val="25000"/>
                <a:buNone/>
              </a:pPr>
              <a:t>56</a:t>
            </a:fld>
            <a:endParaRPr lang="en-US" sz="1200">
              <a:solidFill>
                <a:srgbClr val="000000"/>
              </a:solidFill>
              <a:latin typeface="Calibri"/>
              <a:ea typeface="Calibri"/>
              <a:cs typeface="Calibri"/>
              <a:sym typeface="Calibri"/>
            </a:endParaRPr>
          </a:p>
        </p:txBody>
      </p:sp>
      <p:sp>
        <p:nvSpPr>
          <p:cNvPr id="819" name="Shape 8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Shape 82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27" name="Shape 827"/>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Shape 844"/>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45" name="Shape 84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285750" marR="0" lvl="0" indent="-285750" algn="l" rtl="0">
              <a:spcBef>
                <a:spcPts val="0"/>
              </a:spcBef>
              <a:spcAft>
                <a:spcPts val="0"/>
              </a:spcAft>
              <a:buClr>
                <a:schemeClr val="dk1"/>
              </a:buClr>
              <a:buSzPct val="100000"/>
              <a:buFont typeface="Arial"/>
              <a:buNone/>
            </a:pPr>
            <a:endParaRPr sz="2000" b="1" i="0" u="none" strike="noStrike" cap="none">
              <a:solidFill>
                <a:schemeClr val="dk1"/>
              </a:solidFill>
              <a:latin typeface="Calibri"/>
              <a:ea typeface="Calibri"/>
              <a:cs typeface="Calibri"/>
              <a:sym typeface="Calibri"/>
            </a:endParaRPr>
          </a:p>
          <a:p>
            <a:pPr marL="285750" marR="0" lvl="0" indent="-285750" algn="l" rtl="0">
              <a:spcBef>
                <a:spcPts val="600"/>
              </a:spcBef>
              <a:spcAft>
                <a:spcPts val="0"/>
              </a:spcAft>
              <a:buClr>
                <a:schemeClr val="dk1"/>
              </a:buClr>
              <a:buSzPct val="100000"/>
              <a:buFont typeface="Arial"/>
              <a:buChar char="•"/>
            </a:pPr>
            <a:r>
              <a:rPr lang="en-US" sz="2000" b="1" i="0" u="none" strike="noStrike" cap="none">
                <a:solidFill>
                  <a:schemeClr val="dk1"/>
                </a:solidFill>
                <a:latin typeface="Calibri"/>
                <a:ea typeface="Calibri"/>
                <a:cs typeface="Calibri"/>
                <a:sym typeface="Calibri"/>
              </a:rPr>
              <a:t>Cuantificación de la actividad: SUV = Standarized Uptake Value</a:t>
            </a:r>
          </a:p>
          <a:p>
            <a:pPr marL="742950" marR="0" lvl="1" indent="-285750" algn="l" rtl="0">
              <a:spcBef>
                <a:spcPts val="1800"/>
              </a:spcBef>
              <a:spcAft>
                <a:spcPts val="0"/>
              </a:spcAft>
              <a:buClr>
                <a:srgbClr val="000000"/>
              </a:buClr>
              <a:buSzPct val="100000"/>
              <a:buFont typeface="Arial"/>
              <a:buChar char="•"/>
            </a:pPr>
            <a:r>
              <a:rPr lang="en-US" sz="2000" b="0" i="0" u="none" strike="noStrike" cap="none">
                <a:solidFill>
                  <a:srgbClr val="000000"/>
                </a:solidFill>
                <a:latin typeface="Calibri"/>
                <a:ea typeface="Calibri"/>
                <a:cs typeface="Calibri"/>
                <a:sym typeface="Calibri"/>
              </a:rPr>
              <a:t>SUV: concentración de actividad en un volumen determinado, comparada con el promedio del paciente</a:t>
            </a:r>
          </a:p>
          <a:p>
            <a:pPr marL="742950" marR="0" lvl="1" indent="-285750" algn="l" rtl="0">
              <a:spcBef>
                <a:spcPts val="1200"/>
              </a:spcBef>
              <a:spcAft>
                <a:spcPts val="0"/>
              </a:spcAft>
              <a:buClr>
                <a:schemeClr val="dk1"/>
              </a:buClr>
              <a:buSzPct val="100000"/>
              <a:buFont typeface="Arial"/>
              <a:buNone/>
            </a:pPr>
            <a:endParaRPr sz="2000" b="0" i="0" u="none" strike="noStrike" cap="none">
              <a:solidFill>
                <a:srgbClr val="000000"/>
              </a:solidFill>
              <a:latin typeface="Calibri"/>
              <a:ea typeface="Calibri"/>
              <a:cs typeface="Calibri"/>
              <a:sym typeface="Calibri"/>
            </a:endParaRPr>
          </a:p>
          <a:p>
            <a:pPr marL="742950" marR="0" lvl="1" indent="-285750" algn="l" rtl="0">
              <a:spcBef>
                <a:spcPts val="1200"/>
              </a:spcBef>
              <a:spcAft>
                <a:spcPts val="0"/>
              </a:spcAft>
              <a:buClr>
                <a:srgbClr val="000000"/>
              </a:buClr>
              <a:buSzPct val="100000"/>
              <a:buFont typeface="Arial"/>
              <a:buChar char="•"/>
            </a:pPr>
            <a:r>
              <a:rPr lang="en-US" sz="2000" b="1" i="0" u="none" strike="noStrike" cap="none">
                <a:solidFill>
                  <a:srgbClr val="000000"/>
                </a:solidFill>
                <a:latin typeface="Calibri"/>
                <a:ea typeface="Calibri"/>
                <a:cs typeface="Calibri"/>
                <a:sym typeface="Calibri"/>
              </a:rPr>
              <a:t>Factores que influyen en el SUV:</a:t>
            </a:r>
          </a:p>
          <a:p>
            <a:pPr marL="1200150" marR="0" lvl="2" indent="-285750" algn="l" rtl="0">
              <a:spcBef>
                <a:spcPts val="1200"/>
              </a:spcBef>
              <a:spcAft>
                <a:spcPts val="0"/>
              </a:spcAft>
              <a:buClr>
                <a:srgbClr val="000000"/>
              </a:buClr>
              <a:buSzPct val="100000"/>
              <a:buFont typeface="Arial"/>
              <a:buChar char="•"/>
            </a:pPr>
            <a:r>
              <a:rPr lang="en-US" sz="2000" b="0" i="0" u="none" strike="noStrike" cap="none">
                <a:solidFill>
                  <a:srgbClr val="000000"/>
                </a:solidFill>
                <a:latin typeface="Calibri"/>
                <a:ea typeface="Calibri"/>
                <a:cs typeface="Calibri"/>
                <a:sym typeface="Calibri"/>
              </a:rPr>
              <a:t>Composición corporal (% grasa)</a:t>
            </a:r>
          </a:p>
          <a:p>
            <a:pPr marL="1200150" marR="0" lvl="2" indent="-285750" algn="l" rtl="0">
              <a:spcBef>
                <a:spcPts val="600"/>
              </a:spcBef>
              <a:spcAft>
                <a:spcPts val="0"/>
              </a:spcAft>
              <a:buClr>
                <a:srgbClr val="000000"/>
              </a:buClr>
              <a:buSzPct val="100000"/>
              <a:buFont typeface="Arial"/>
              <a:buChar char="•"/>
            </a:pPr>
            <a:r>
              <a:rPr lang="en-US" sz="2000" b="0" i="0" u="none" strike="noStrike" cap="none">
                <a:solidFill>
                  <a:srgbClr val="000000"/>
                </a:solidFill>
                <a:latin typeface="Calibri"/>
                <a:ea typeface="Calibri"/>
                <a:cs typeface="Calibri"/>
                <a:sym typeface="Calibri"/>
              </a:rPr>
              <a:t>Dosis real de FDG (extravasación)</a:t>
            </a:r>
          </a:p>
          <a:p>
            <a:pPr marL="1200150" marR="0" lvl="2" indent="-285750" algn="l" rtl="0">
              <a:spcBef>
                <a:spcPts val="600"/>
              </a:spcBef>
              <a:spcAft>
                <a:spcPts val="0"/>
              </a:spcAft>
              <a:buClr>
                <a:srgbClr val="000000"/>
              </a:buClr>
              <a:buSzPct val="100000"/>
              <a:buFont typeface="Arial"/>
              <a:buChar char="•"/>
            </a:pPr>
            <a:r>
              <a:rPr lang="en-US" sz="2000" b="0" i="0" u="none" strike="noStrike" cap="none">
                <a:solidFill>
                  <a:srgbClr val="000000"/>
                </a:solidFill>
                <a:latin typeface="Calibri"/>
                <a:ea typeface="Calibri"/>
                <a:cs typeface="Calibri"/>
                <a:sym typeface="Calibri"/>
              </a:rPr>
              <a:t>Parámetros de reconstrucción del PET (varían según el centro)</a:t>
            </a:r>
          </a:p>
          <a:p>
            <a:pPr marL="1200150" marR="0" lvl="2" indent="-285750" algn="l" rtl="0">
              <a:spcBef>
                <a:spcPts val="600"/>
              </a:spcBef>
              <a:spcAft>
                <a:spcPts val="0"/>
              </a:spcAft>
              <a:buClr>
                <a:srgbClr val="000000"/>
              </a:buClr>
              <a:buSzPct val="100000"/>
              <a:buFont typeface="Arial"/>
              <a:buChar char="•"/>
            </a:pPr>
            <a:r>
              <a:rPr lang="en-US" sz="2000" b="0" i="0" u="none" strike="noStrike" cap="none">
                <a:solidFill>
                  <a:srgbClr val="000000"/>
                </a:solidFill>
                <a:latin typeface="Calibri"/>
                <a:ea typeface="Calibri"/>
                <a:cs typeface="Calibri"/>
                <a:sym typeface="Calibri"/>
              </a:rPr>
              <a:t>Comparación de 2 estudios: debe haber mínima variación en el período de captación y en la dosis de FDG por kg de peso</a:t>
            </a:r>
          </a:p>
          <a:p>
            <a:pPr marL="742950" marR="0" lvl="1" indent="-285750" algn="l" rtl="0">
              <a:spcBef>
                <a:spcPts val="1200"/>
              </a:spcBef>
              <a:spcAft>
                <a:spcPts val="0"/>
              </a:spcAft>
              <a:buClr>
                <a:schemeClr val="dk1"/>
              </a:buClr>
              <a:buSzPct val="100000"/>
              <a:buFont typeface="Arial"/>
              <a:buNone/>
            </a:pPr>
            <a:endParaRPr sz="2000" b="0" i="0" u="none" strike="noStrike" cap="none">
              <a:solidFill>
                <a:srgbClr val="000000"/>
              </a:solidFill>
              <a:latin typeface="Calibri"/>
              <a:ea typeface="Calibri"/>
              <a:cs typeface="Calibri"/>
              <a:sym typeface="Calibri"/>
            </a:endParaRPr>
          </a:p>
          <a:p>
            <a:pPr marL="742950" marR="0" lvl="1" indent="-285750" algn="l" rtl="0">
              <a:spcBef>
                <a:spcPts val="1200"/>
              </a:spcBef>
              <a:spcAft>
                <a:spcPts val="0"/>
              </a:spcAft>
              <a:buClr>
                <a:schemeClr val="dk1"/>
              </a:buClr>
              <a:buSzPct val="100000"/>
              <a:buFont typeface="Arial"/>
              <a:buNone/>
            </a:pPr>
            <a:endParaRPr sz="2000" b="0" i="0" u="none" strike="noStrike" cap="none">
              <a:solidFill>
                <a:srgbClr val="000000"/>
              </a:solidFill>
              <a:latin typeface="Calibri"/>
              <a:ea typeface="Calibri"/>
              <a:cs typeface="Calibri"/>
              <a:sym typeface="Calibri"/>
            </a:endParaRPr>
          </a:p>
          <a:p>
            <a:pPr marL="742950" marR="0" lvl="1" indent="-285750" algn="l" rtl="0">
              <a:spcBef>
                <a:spcPts val="1200"/>
              </a:spcBef>
              <a:spcAft>
                <a:spcPts val="0"/>
              </a:spcAft>
              <a:buClr>
                <a:schemeClr val="dk1"/>
              </a:buClr>
              <a:buSzPct val="100000"/>
              <a:buFont typeface="Arial"/>
              <a:buNone/>
            </a:pPr>
            <a:endParaRPr sz="2000" b="0" i="0" u="none" strike="noStrike" cap="none">
              <a:solidFill>
                <a:srgbClr val="000000"/>
              </a:solidFill>
              <a:latin typeface="Calibri"/>
              <a:ea typeface="Calibri"/>
              <a:cs typeface="Calibri"/>
              <a:sym typeface="Calibri"/>
            </a:endParaRPr>
          </a:p>
          <a:p>
            <a:pPr marL="742950" marR="0" lvl="1" indent="-285750" algn="l" rtl="0">
              <a:spcBef>
                <a:spcPts val="1200"/>
              </a:spcBef>
              <a:spcAft>
                <a:spcPts val="0"/>
              </a:spcAft>
              <a:buClr>
                <a:schemeClr val="dk1"/>
              </a:buClr>
              <a:buSzPct val="100000"/>
              <a:buFont typeface="Arial"/>
              <a:buNone/>
            </a:pPr>
            <a:endParaRPr sz="2000" b="0" i="0" u="none" strike="noStrike" cap="none">
              <a:solidFill>
                <a:srgbClr val="000000"/>
              </a:solidFill>
              <a:latin typeface="Calibri"/>
              <a:ea typeface="Calibri"/>
              <a:cs typeface="Calibri"/>
              <a:sym typeface="Calibri"/>
            </a:endParaRPr>
          </a:p>
          <a:p>
            <a:pPr marL="285750" marR="0" lvl="0" indent="-285750" algn="l" rtl="0">
              <a:spcBef>
                <a:spcPts val="1200"/>
              </a:spcBef>
              <a:spcAft>
                <a:spcPts val="0"/>
              </a:spcAft>
              <a:buClr>
                <a:schemeClr val="dk1"/>
              </a:buClr>
              <a:buSzPct val="100000"/>
              <a:buFont typeface="Arial"/>
              <a:buNone/>
            </a:pPr>
            <a:endParaRPr sz="2000" b="1" i="0" u="none" strike="noStrike" cap="none">
              <a:solidFill>
                <a:schemeClr val="dk1"/>
              </a:solidFill>
              <a:latin typeface="Calibri"/>
              <a:ea typeface="Calibri"/>
              <a:cs typeface="Calibri"/>
              <a:sym typeface="Calibri"/>
            </a:endParaRPr>
          </a:p>
          <a:p>
            <a:pPr marL="285750" marR="0" lvl="0" indent="-285750" algn="l" rtl="0">
              <a:spcBef>
                <a:spcPts val="600"/>
              </a:spcBef>
              <a:spcAft>
                <a:spcPts val="0"/>
              </a:spcAft>
              <a:buClr>
                <a:schemeClr val="dk1"/>
              </a:buClr>
              <a:buSzPct val="100000"/>
              <a:buFont typeface="Arial"/>
              <a:buChar char="•"/>
            </a:pPr>
            <a:r>
              <a:rPr lang="en-US" sz="2000" b="1" i="0" u="none" strike="noStrike" cap="none">
                <a:solidFill>
                  <a:schemeClr val="dk1"/>
                </a:solidFill>
                <a:latin typeface="Calibri"/>
                <a:ea typeface="Calibri"/>
                <a:cs typeface="Calibri"/>
                <a:sym typeface="Calibri"/>
              </a:rPr>
              <a:t>Fluorodeoxiglucosa (FDG): </a:t>
            </a:r>
            <a:r>
              <a:rPr lang="en-US" sz="2000" b="0" i="0" u="none" strike="noStrike" cap="none">
                <a:solidFill>
                  <a:schemeClr val="dk1"/>
                </a:solidFill>
                <a:latin typeface="Calibri"/>
                <a:ea typeface="Calibri"/>
                <a:cs typeface="Calibri"/>
                <a:sym typeface="Calibri"/>
              </a:rPr>
              <a:t>análogo de glucosa</a:t>
            </a:r>
          </a:p>
          <a:p>
            <a:pPr marL="742950" marR="0" lvl="1" indent="-285750" algn="l" rtl="0">
              <a:spcBef>
                <a:spcPts val="120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FDG entra a la célula por transportadores GLUT</a:t>
            </a:r>
          </a:p>
          <a:p>
            <a:pPr marL="742950" marR="0" lvl="1" indent="-285750" algn="l" rtl="0">
              <a:spcBef>
                <a:spcPts val="120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En el intracelular es fosforilada por la hexoquinasa, la primera enzima de la glicólisis</a:t>
            </a:r>
          </a:p>
          <a:p>
            <a:pPr marL="742950" marR="0" lvl="1" indent="-285750" algn="l" rtl="0">
              <a:spcBef>
                <a:spcPts val="120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FDG fosforilada no puede seguir la vía de la glicólisis: “atrapamiento metabólico”</a:t>
            </a:r>
          </a:p>
          <a:p>
            <a:pPr marL="742950" marR="0" lvl="1" indent="-285750" algn="l" rtl="0">
              <a:spcBef>
                <a:spcPts val="120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Captación refleja </a:t>
            </a:r>
            <a:r>
              <a:rPr lang="en-US" sz="2000" b="1" i="0" u="none" strike="noStrike" cap="none">
                <a:solidFill>
                  <a:schemeClr val="dk1"/>
                </a:solidFill>
                <a:latin typeface="Calibri"/>
                <a:ea typeface="Calibri"/>
                <a:cs typeface="Calibri"/>
                <a:sym typeface="Calibri"/>
              </a:rPr>
              <a:t>consumo de glucosa</a:t>
            </a:r>
            <a:r>
              <a:rPr lang="en-US" sz="2000" b="0" i="0" u="none" strike="noStrike" cap="none">
                <a:solidFill>
                  <a:schemeClr val="dk1"/>
                </a:solidFill>
                <a:latin typeface="Calibri"/>
                <a:ea typeface="Calibri"/>
                <a:cs typeface="Calibri"/>
                <a:sym typeface="Calibri"/>
              </a:rPr>
              <a:t>, que está aumentado en tumores y procesos inflamatorios</a:t>
            </a:r>
          </a:p>
          <a:p>
            <a:pPr marL="285750" marR="0" lvl="0" indent="-285750" algn="l" rtl="0">
              <a:spcBef>
                <a:spcPts val="1200"/>
              </a:spcBef>
              <a:spcAft>
                <a:spcPts val="0"/>
              </a:spcAft>
              <a:buClr>
                <a:schemeClr val="dk1"/>
              </a:buClr>
              <a:buSzPct val="100000"/>
              <a:buFont typeface="Arial"/>
              <a:buNone/>
            </a:pPr>
            <a:endParaRPr sz="2000" b="1" i="0" u="none" strike="noStrike" cap="none">
              <a:solidFill>
                <a:schemeClr val="dk1"/>
              </a:solidFill>
              <a:latin typeface="Calibri"/>
              <a:ea typeface="Calibri"/>
              <a:cs typeface="Calibri"/>
              <a:sym typeface="Calibri"/>
            </a:endParaRPr>
          </a:p>
          <a:p>
            <a:pPr marL="285750" marR="0" lvl="0" indent="-285750" algn="l" rtl="0">
              <a:spcBef>
                <a:spcPts val="600"/>
              </a:spcBef>
              <a:spcAft>
                <a:spcPts val="0"/>
              </a:spcAft>
              <a:buClr>
                <a:schemeClr val="dk1"/>
              </a:buClr>
              <a:buSzPct val="100000"/>
              <a:buFont typeface="Arial"/>
              <a:buNone/>
            </a:pPr>
            <a:endParaRPr sz="2000" b="1" i="0" u="none" strike="noStrike" cap="none">
              <a:solidFill>
                <a:schemeClr val="dk1"/>
              </a:solidFill>
              <a:latin typeface="Calibri"/>
              <a:ea typeface="Calibri"/>
              <a:cs typeface="Calibri"/>
              <a:sym typeface="Calibri"/>
            </a:endParaRPr>
          </a:p>
          <a:p>
            <a:pPr marL="285750" marR="0" lvl="0" indent="-285750" algn="l" rtl="0">
              <a:spcBef>
                <a:spcPts val="600"/>
              </a:spcBef>
              <a:spcAft>
                <a:spcPts val="0"/>
              </a:spcAft>
              <a:buClr>
                <a:schemeClr val="dk1"/>
              </a:buClr>
              <a:buSzPct val="100000"/>
              <a:buFont typeface="Arial"/>
              <a:buNone/>
            </a:pPr>
            <a:endParaRPr sz="2000" b="1" i="0" u="none" strike="noStrike" cap="none">
              <a:solidFill>
                <a:schemeClr val="dk1"/>
              </a:solidFill>
              <a:latin typeface="Calibri"/>
              <a:ea typeface="Calibri"/>
              <a:cs typeface="Calibri"/>
              <a:sym typeface="Calibri"/>
            </a:endParaRPr>
          </a:p>
          <a:p>
            <a:pPr marL="285750" marR="0" lvl="0" indent="-285750" algn="l" rtl="0">
              <a:spcBef>
                <a:spcPts val="600"/>
              </a:spcBef>
              <a:spcAft>
                <a:spcPts val="0"/>
              </a:spcAft>
              <a:buClr>
                <a:schemeClr val="dk1"/>
              </a:buClr>
              <a:buSzPct val="100000"/>
              <a:buFont typeface="Arial"/>
              <a:buChar char="•"/>
            </a:pPr>
            <a:r>
              <a:rPr lang="en-US" sz="2000" b="1" i="0" u="none" strike="noStrike" cap="none">
                <a:solidFill>
                  <a:schemeClr val="dk1"/>
                </a:solidFill>
                <a:latin typeface="Calibri"/>
                <a:ea typeface="Calibri"/>
                <a:cs typeface="Calibri"/>
                <a:sym typeface="Calibri"/>
              </a:rPr>
              <a:t>Factores del tumor que aumentan la captación:</a:t>
            </a:r>
          </a:p>
          <a:p>
            <a:pPr marL="914400" marR="0" lvl="1" indent="-457200" algn="l" rtl="0">
              <a:spcBef>
                <a:spcPts val="600"/>
              </a:spcBef>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Alta concentración de células tumorales</a:t>
            </a:r>
          </a:p>
          <a:p>
            <a:pPr marL="914400" marR="0" lvl="1" indent="-457200" algn="l" rtl="0">
              <a:spcBef>
                <a:spcPts val="0"/>
              </a:spcBef>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Grado de proliferación (agresividad)</a:t>
            </a:r>
          </a:p>
          <a:p>
            <a:pPr marL="914400" marR="0" lvl="1" indent="-457200" algn="l" rtl="0">
              <a:spcBef>
                <a:spcPts val="0"/>
              </a:spcBef>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Hipoxia tumoral</a:t>
            </a:r>
          </a:p>
          <a:p>
            <a:pPr marL="914400" marR="0" lvl="1" indent="-457200" algn="l" rtl="0">
              <a:spcBef>
                <a:spcPts val="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Reacción inflamatoria asociada</a:t>
            </a:r>
          </a:p>
          <a:p>
            <a:pPr marL="285750" marR="0" lvl="0" indent="-285750" algn="l" rtl="0">
              <a:spcBef>
                <a:spcPts val="600"/>
              </a:spcBef>
              <a:spcAft>
                <a:spcPts val="0"/>
              </a:spcAft>
              <a:buClr>
                <a:schemeClr val="dk1"/>
              </a:buClr>
              <a:buSzPct val="100000"/>
              <a:buFont typeface="Arial"/>
              <a:buChar char="•"/>
            </a:pPr>
            <a:r>
              <a:rPr lang="en-US" sz="2000" b="1" i="0" u="none" strike="noStrike" cap="none">
                <a:solidFill>
                  <a:schemeClr val="dk1"/>
                </a:solidFill>
                <a:latin typeface="Calibri"/>
                <a:ea typeface="Calibri"/>
                <a:cs typeface="Calibri"/>
                <a:sym typeface="Calibri"/>
              </a:rPr>
              <a:t>Insulina: </a:t>
            </a:r>
            <a:r>
              <a:rPr lang="en-US" sz="2000" b="0" i="0" u="none" strike="noStrike" cap="none">
                <a:solidFill>
                  <a:schemeClr val="dk1"/>
                </a:solidFill>
                <a:latin typeface="Calibri"/>
                <a:ea typeface="Calibri"/>
                <a:cs typeface="Calibri"/>
                <a:sym typeface="Calibri"/>
              </a:rPr>
              <a:t>favorece incorporación de glucosa al músculo esquelético y miocardio</a:t>
            </a:r>
          </a:p>
          <a:p>
            <a:pPr marL="742950" marR="0" lvl="1" indent="-285750" algn="l" rtl="0">
              <a:spcBef>
                <a:spcPts val="120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F</a:t>
            </a:r>
            <a:r>
              <a:rPr lang="en-US" sz="2000" b="0" i="0" u="none" strike="noStrike" cap="none" baseline="30000">
                <a:solidFill>
                  <a:schemeClr val="dk1"/>
                </a:solidFill>
                <a:latin typeface="Calibri"/>
                <a:ea typeface="Calibri"/>
                <a:cs typeface="Calibri"/>
                <a:sym typeface="Calibri"/>
              </a:rPr>
              <a:t>18</a:t>
            </a:r>
            <a:r>
              <a:rPr lang="en-US" sz="2000" b="0" i="0" u="none" strike="noStrike" cap="none">
                <a:solidFill>
                  <a:schemeClr val="dk1"/>
                </a:solidFill>
                <a:latin typeface="Calibri"/>
                <a:ea typeface="Calibri"/>
                <a:cs typeface="Calibri"/>
                <a:sym typeface="Calibri"/>
              </a:rPr>
              <a:t>-FDG no debe inyectarse si la insulinemia está elevada</a:t>
            </a:r>
          </a:p>
          <a:p>
            <a:pPr marL="742950" marR="0" lvl="1" indent="-285750" algn="l" rtl="0">
              <a:spcBef>
                <a:spcPts val="120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Mínimo 4 horas sin aporte de carbohidratos por ninguna vía</a:t>
            </a:r>
          </a:p>
          <a:p>
            <a:pPr marL="742950" marR="0" lvl="1" indent="-285750" algn="l" rtl="0">
              <a:spcBef>
                <a:spcPts val="120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Usuarios de insulina: esperar a que baje la concentración plasmática</a:t>
            </a:r>
          </a:p>
          <a:p>
            <a:pPr marL="742950" marR="0" lvl="1" indent="-285750" algn="l" rtl="0">
              <a:spcBef>
                <a:spcPts val="1200"/>
              </a:spcBef>
              <a:spcAft>
                <a:spcPts val="0"/>
              </a:spcAft>
              <a:buClr>
                <a:schemeClr val="dk1"/>
              </a:buClr>
              <a:buSzPct val="100000"/>
              <a:buFont typeface="Arial"/>
              <a:buNone/>
            </a:pPr>
            <a:endParaRPr sz="2000" b="0" i="0" u="none" strike="noStrike" cap="none">
              <a:solidFill>
                <a:schemeClr val="dk1"/>
              </a:solidFill>
              <a:latin typeface="Calibri"/>
              <a:ea typeface="Calibri"/>
              <a:cs typeface="Calibri"/>
              <a:sym typeface="Calibri"/>
            </a:endParaRPr>
          </a:p>
          <a:p>
            <a:pPr marL="742950" marR="0" lvl="1" indent="-285750" algn="l" rtl="0">
              <a:spcBef>
                <a:spcPts val="1200"/>
              </a:spcBef>
              <a:spcAft>
                <a:spcPts val="0"/>
              </a:spcAft>
              <a:buClr>
                <a:schemeClr val="dk1"/>
              </a:buClr>
              <a:buSzPct val="100000"/>
              <a:buFont typeface="Arial"/>
              <a:buNone/>
            </a:pPr>
            <a:endParaRPr sz="2000" b="0" i="0" u="none" strike="noStrike" cap="none">
              <a:solidFill>
                <a:schemeClr val="dk1"/>
              </a:solidFill>
              <a:latin typeface="Calibri"/>
              <a:ea typeface="Calibri"/>
              <a:cs typeface="Calibri"/>
              <a:sym typeface="Calibri"/>
            </a:endParaRPr>
          </a:p>
          <a:p>
            <a:pPr marL="742950" marR="0" lvl="1" indent="-285750" algn="l" rtl="0">
              <a:spcBef>
                <a:spcPts val="1200"/>
              </a:spcBef>
              <a:spcAft>
                <a:spcPts val="0"/>
              </a:spcAft>
              <a:buClr>
                <a:schemeClr val="dk1"/>
              </a:buClr>
              <a:buSzPct val="100000"/>
              <a:buFont typeface="Arial"/>
              <a:buNone/>
            </a:pPr>
            <a:endParaRPr sz="2000" b="0" i="0" u="none" strike="noStrike" cap="none">
              <a:solidFill>
                <a:schemeClr val="dk1"/>
              </a:solidFill>
              <a:latin typeface="Calibri"/>
              <a:ea typeface="Calibri"/>
              <a:cs typeface="Calibri"/>
              <a:sym typeface="Calibri"/>
            </a:endParaRPr>
          </a:p>
          <a:p>
            <a:pPr marL="914400" marR="0" lvl="1" indent="-457200" algn="l" rtl="0">
              <a:spcBef>
                <a:spcPts val="600"/>
              </a:spcBef>
              <a:buClr>
                <a:schemeClr val="dk1"/>
              </a:buClr>
              <a:buSzPct val="100000"/>
              <a:buFont typeface="Arial"/>
              <a:buNone/>
            </a:pPr>
            <a:endParaRPr sz="20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Shape 91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17" name="Shape 917"/>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La </a:t>
            </a:r>
            <a:r>
              <a:rPr lang="en-US" sz="1200" b="0" i="0" u="none" strike="noStrike" cap="none" dirty="0" err="1">
                <a:solidFill>
                  <a:schemeClr val="dk1"/>
                </a:solidFill>
                <a:latin typeface="Calibri"/>
                <a:ea typeface="Calibri"/>
                <a:cs typeface="Calibri"/>
                <a:sym typeface="Calibri"/>
              </a:rPr>
              <a:t>supervivencia</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aumentó</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significativamenteEntre</a:t>
            </a:r>
            <a:r>
              <a:rPr lang="en-US" sz="1200" b="0" i="0" u="none" strike="noStrike" cap="none" dirty="0">
                <a:solidFill>
                  <a:schemeClr val="dk1"/>
                </a:solidFill>
                <a:latin typeface="Calibri"/>
                <a:ea typeface="Calibri"/>
                <a:cs typeface="Calibri"/>
                <a:sym typeface="Calibri"/>
              </a:rPr>
              <a:t> 1973 y 1983 y entre 1984 y 1993, </a:t>
            </a:r>
            <a:r>
              <a:rPr lang="en-US" sz="1200" b="0" i="0" u="none" strike="noStrike" cap="none" dirty="0" err="1">
                <a:solidFill>
                  <a:schemeClr val="dk1"/>
                </a:solidFill>
                <a:latin typeface="Calibri"/>
                <a:ea typeface="Calibri"/>
                <a:cs typeface="Calibri"/>
                <a:sym typeface="Calibri"/>
              </a:rPr>
              <a:t>peroHubo</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poco</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cambio</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posteriormente</a:t>
            </a:r>
            <a:r>
              <a:rPr lang="en-US" sz="1200" b="0" i="0" u="none" strike="noStrike" cap="none" dirty="0">
                <a:solidFill>
                  <a:schemeClr val="dk1"/>
                </a:solidFill>
                <a:latin typeface="Calibri"/>
                <a:ea typeface="Calibri"/>
                <a:cs typeface="Calibri"/>
                <a:sym typeface="Calibri"/>
              </a:rPr>
              <a:t> (Fig. 4A). Los 5 </a:t>
            </a:r>
            <a:r>
              <a:rPr lang="en-US" sz="1200" b="0" i="0" u="none" strike="noStrike" cap="none" dirty="0" smtClean="0">
                <a:solidFill>
                  <a:schemeClr val="dk1"/>
                </a:solidFill>
                <a:latin typeface="Calibri"/>
                <a:ea typeface="Calibri"/>
                <a:cs typeface="Calibri"/>
                <a:sym typeface="Calibri"/>
              </a:rPr>
              <a:t>años Osteosarcoma </a:t>
            </a:r>
            <a:r>
              <a:rPr lang="en-US" sz="1200" b="0" i="0" u="none" strike="noStrike" cap="none" dirty="0">
                <a:solidFill>
                  <a:schemeClr val="dk1"/>
                </a:solidFill>
                <a:latin typeface="Calibri"/>
                <a:ea typeface="Calibri"/>
                <a:cs typeface="Calibri"/>
                <a:sym typeface="Calibri"/>
              </a:rPr>
              <a:t>entre </a:t>
            </a:r>
            <a:r>
              <a:rPr lang="en-US" sz="1200" b="0" i="0" u="none" strike="noStrike" cap="none" dirty="0" err="1">
                <a:solidFill>
                  <a:schemeClr val="dk1"/>
                </a:solidFill>
                <a:latin typeface="Calibri"/>
                <a:ea typeface="Calibri"/>
                <a:cs typeface="Calibri"/>
                <a:sym typeface="Calibri"/>
              </a:rPr>
              <a:t>los</a:t>
            </a:r>
            <a:r>
              <a:rPr lang="en-US" sz="1200" b="0" i="0" u="none" strike="noStrike" cap="none" dirty="0">
                <a:solidFill>
                  <a:schemeClr val="dk1"/>
                </a:solidFill>
                <a:latin typeface="Calibri"/>
                <a:ea typeface="Calibri"/>
                <a:cs typeface="Calibri"/>
                <a:sym typeface="Calibri"/>
              </a:rPr>
              <a:t> 9 </a:t>
            </a:r>
            <a:r>
              <a:rPr lang="en-US" sz="1200" b="0" i="0" u="none" strike="noStrike" cap="none" dirty="0" err="1">
                <a:solidFill>
                  <a:schemeClr val="dk1"/>
                </a:solidFill>
                <a:latin typeface="Calibri"/>
                <a:ea typeface="Calibri"/>
                <a:cs typeface="Calibri"/>
                <a:sym typeface="Calibri"/>
              </a:rPr>
              <a:t>registros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variabaDentro</a:t>
            </a:r>
            <a:r>
              <a:rPr lang="en-US" sz="1200" b="0" i="0" u="none" strike="noStrike" cap="none" dirty="0">
                <a:solidFill>
                  <a:schemeClr val="dk1"/>
                </a:solidFill>
                <a:latin typeface="Calibri"/>
                <a:ea typeface="Calibri"/>
                <a:cs typeface="Calibri"/>
                <a:sym typeface="Calibri"/>
              </a:rPr>
              <a:t> de ± 15% de la media (</a:t>
            </a:r>
            <a:r>
              <a:rPr lang="en-US" sz="1200" b="0" i="0" u="none" strike="noStrike" cap="none" dirty="0" err="1">
                <a:solidFill>
                  <a:schemeClr val="dk1"/>
                </a:solidFill>
                <a:latin typeface="Calibri"/>
                <a:ea typeface="Calibri"/>
                <a:cs typeface="Calibri"/>
                <a:sym typeface="Calibri"/>
              </a:rPr>
              <a:t>datos</a:t>
            </a:r>
            <a:r>
              <a:rPr lang="en-US" sz="1200" b="0" i="0" u="none" strike="noStrike" cap="none" dirty="0">
                <a:solidFill>
                  <a:schemeClr val="dk1"/>
                </a:solidFill>
                <a:latin typeface="Calibri"/>
                <a:ea typeface="Calibri"/>
                <a:cs typeface="Calibri"/>
                <a:sym typeface="Calibri"/>
              </a:rPr>
              <a:t> no </a:t>
            </a:r>
            <a:r>
              <a:rPr lang="en-US" sz="1200" b="0" i="0" u="none" strike="noStrike" cap="none" dirty="0" err="1">
                <a:solidFill>
                  <a:schemeClr val="dk1"/>
                </a:solidFill>
                <a:latin typeface="Calibri"/>
                <a:ea typeface="Calibri"/>
                <a:cs typeface="Calibri"/>
                <a:sym typeface="Calibri"/>
              </a:rPr>
              <a:t>mostrados</a:t>
            </a:r>
            <a:r>
              <a:rPr lang="en-US" sz="1200" b="0" i="0" u="none" strike="noStrike" cap="none" dirty="0">
                <a:solidFill>
                  <a:schemeClr val="dk1"/>
                </a:solidFill>
                <a:latin typeface="Calibri"/>
                <a:ea typeface="Calibri"/>
                <a:cs typeface="Calibri"/>
                <a:sym typeface="Calibri"/>
              </a:rPr>
              <a:t>). La </a:t>
            </a:r>
            <a:r>
              <a:rPr lang="en-US" sz="1200" b="0" i="0" u="none" strike="noStrike" cap="none" dirty="0" err="1">
                <a:solidFill>
                  <a:schemeClr val="dk1"/>
                </a:solidFill>
                <a:latin typeface="Calibri"/>
                <a:ea typeface="Calibri"/>
                <a:cs typeface="Calibri"/>
                <a:sym typeface="Calibri"/>
              </a:rPr>
              <a:t>supervivencia</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fueLigeramente</a:t>
            </a:r>
            <a:r>
              <a:rPr lang="en-US" sz="1200" b="0" i="0" u="none" strike="noStrike" cap="none" dirty="0">
                <a:solidFill>
                  <a:schemeClr val="dk1"/>
                </a:solidFill>
                <a:latin typeface="Calibri"/>
                <a:ea typeface="Calibri"/>
                <a:cs typeface="Calibri"/>
                <a:sym typeface="Calibri"/>
              </a:rPr>
              <a:t> superior para las mujeres (65,8%) que para </a:t>
            </a:r>
            <a:r>
              <a:rPr lang="en-US" sz="1200" b="0" i="0" u="none" strike="noStrike" cap="none" dirty="0" err="1">
                <a:solidFill>
                  <a:schemeClr val="dk1"/>
                </a:solidFill>
                <a:latin typeface="Calibri"/>
                <a:ea typeface="Calibri"/>
                <a:cs typeface="Calibri"/>
                <a:sym typeface="Calibri"/>
              </a:rPr>
              <a:t>los</a:t>
            </a:r>
            <a:r>
              <a:rPr lang="en-US" sz="1200" b="0" i="0" u="none" strike="noStrike" cap="none" dirty="0">
                <a:solidFill>
                  <a:schemeClr val="dk1"/>
                </a:solidFill>
                <a:latin typeface="Calibri"/>
                <a:ea typeface="Calibri"/>
                <a:cs typeface="Calibri"/>
                <a:sym typeface="Calibri"/>
              </a:rPr>
              <a:t> hombres(58,4%) y para la </a:t>
            </a:r>
            <a:r>
              <a:rPr lang="en-US" sz="1200" b="0" i="0" u="none" strike="noStrike" cap="none" dirty="0" err="1">
                <a:solidFill>
                  <a:schemeClr val="dk1"/>
                </a:solidFill>
                <a:latin typeface="Calibri"/>
                <a:ea typeface="Calibri"/>
                <a:cs typeface="Calibri"/>
                <a:sym typeface="Calibri"/>
              </a:rPr>
              <a:t>categoría</a:t>
            </a:r>
            <a:r>
              <a:rPr lang="en-US" sz="1200" b="0" i="0" u="none" strike="noStrike" cap="none" dirty="0">
                <a:solidFill>
                  <a:schemeClr val="dk1"/>
                </a:solidFill>
                <a:latin typeface="Calibri"/>
                <a:ea typeface="Calibri"/>
                <a:cs typeface="Calibri"/>
                <a:sym typeface="Calibri"/>
              </a:rPr>
              <a:t> de '</a:t>
            </a:r>
            <a:r>
              <a:rPr lang="en-US" sz="1200" b="0" i="0" u="none" strike="noStrike" cap="none" dirty="0" err="1">
                <a:solidFill>
                  <a:schemeClr val="dk1"/>
                </a:solidFill>
                <a:latin typeface="Calibri"/>
                <a:ea typeface="Calibri"/>
                <a:cs typeface="Calibri"/>
                <a:sym typeface="Calibri"/>
              </a:rPr>
              <a:t>otras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raza</a:t>
            </a:r>
            <a:r>
              <a:rPr lang="en-US" sz="1200" b="0" i="0" u="none" strike="noStrike" cap="none" dirty="0">
                <a:solidFill>
                  <a:schemeClr val="dk1"/>
                </a:solidFill>
                <a:latin typeface="Calibri"/>
                <a:ea typeface="Calibri"/>
                <a:cs typeface="Calibri"/>
                <a:sym typeface="Calibri"/>
              </a:rPr>
              <a:t> (66%) </a:t>
            </a:r>
            <a:r>
              <a:rPr lang="en-US" sz="1200" b="0" i="0" u="none" strike="noStrike" cap="none" dirty="0" err="1">
                <a:solidFill>
                  <a:schemeClr val="dk1"/>
                </a:solidFill>
                <a:latin typeface="Calibri"/>
                <a:ea typeface="Calibri"/>
                <a:cs typeface="Calibri"/>
                <a:sym typeface="Calibri"/>
              </a:rPr>
              <a: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comparaciónCon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blancos</a:t>
            </a:r>
            <a:r>
              <a:rPr lang="en-US" sz="1200" b="0" i="0" u="none" strike="noStrike" cap="none" dirty="0">
                <a:solidFill>
                  <a:schemeClr val="dk1"/>
                </a:solidFill>
                <a:latin typeface="Calibri"/>
                <a:ea typeface="Calibri"/>
                <a:cs typeface="Calibri"/>
                <a:sym typeface="Calibri"/>
              </a:rPr>
              <a:t> (60,8%) y </a:t>
            </a:r>
            <a:r>
              <a:rPr lang="en-US" sz="1200" b="0" i="0" u="none" strike="noStrike" cap="none" dirty="0" err="1">
                <a:solidFill>
                  <a:schemeClr val="dk1"/>
                </a:solidFill>
                <a:latin typeface="Calibri"/>
                <a:ea typeface="Calibri"/>
                <a:cs typeface="Calibri"/>
                <a:sym typeface="Calibri"/>
              </a:rPr>
              <a:t>negros</a:t>
            </a:r>
            <a:r>
              <a:rPr lang="en-US" sz="1200" b="0" i="0" u="none" strike="noStrike" cap="none" dirty="0">
                <a:solidFill>
                  <a:schemeClr val="dk1"/>
                </a:solidFill>
                <a:latin typeface="Calibri"/>
                <a:ea typeface="Calibri"/>
                <a:cs typeface="Calibri"/>
                <a:sym typeface="Calibri"/>
              </a:rPr>
              <a:t> (61%). </a:t>
            </a:r>
            <a:r>
              <a:rPr lang="en-US" sz="1200" b="0" i="0" u="none" strike="noStrike" cap="none" dirty="0" err="1">
                <a:solidFill>
                  <a:schemeClr val="dk1"/>
                </a:solidFill>
                <a:latin typeface="Calibri"/>
                <a:ea typeface="Calibri"/>
                <a:cs typeface="Calibri"/>
                <a:sym typeface="Calibri"/>
              </a:rPr>
              <a:t>Basado</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casos</a:t>
            </a:r>
            <a:r>
              <a:rPr lang="en-US" sz="1200" b="0" i="0" u="none" strike="noStrike" cap="none" baseline="0" dirty="0" smtClean="0">
                <a:solidFill>
                  <a:schemeClr val="dk1"/>
                </a:solidFill>
                <a:latin typeface="Calibri"/>
                <a:ea typeface="Calibri"/>
                <a:cs typeface="Calibri"/>
                <a:sym typeface="Calibri"/>
              </a:rPr>
              <a:t> e</a:t>
            </a:r>
            <a:r>
              <a:rPr lang="en-US" sz="1200" b="0" i="0" u="none" strike="noStrike" cap="none" dirty="0" smtClean="0">
                <a:solidFill>
                  <a:schemeClr val="dk1"/>
                </a:solidFill>
                <a:latin typeface="Calibri"/>
                <a:ea typeface="Calibri"/>
                <a:cs typeface="Calibri"/>
                <a:sym typeface="Calibri"/>
              </a:rPr>
              <a:t>ntre </a:t>
            </a:r>
            <a:r>
              <a:rPr lang="en-US" sz="1200" b="0" i="0" u="none" strike="noStrike" cap="none" dirty="0">
                <a:solidFill>
                  <a:schemeClr val="dk1"/>
                </a:solidFill>
                <a:latin typeface="Calibri"/>
                <a:ea typeface="Calibri"/>
                <a:cs typeface="Calibri"/>
                <a:sym typeface="Calibri"/>
              </a:rPr>
              <a:t>1992 y 2004, la </a:t>
            </a:r>
            <a:r>
              <a:rPr lang="en-US" sz="1200" b="0" i="0" u="none" strike="noStrike" cap="none" dirty="0" err="1">
                <a:solidFill>
                  <a:schemeClr val="dk1"/>
                </a:solidFill>
                <a:latin typeface="Calibri"/>
                <a:ea typeface="Calibri"/>
                <a:cs typeface="Calibri"/>
                <a:sym typeface="Calibri"/>
              </a:rPr>
              <a:t>tasa</a:t>
            </a:r>
            <a:r>
              <a:rPr lang="en-US" sz="1200" b="0" i="0" u="none" strike="noStrike" cap="none" dirty="0">
                <a:solidFill>
                  <a:schemeClr val="dk1"/>
                </a:solidFill>
                <a:latin typeface="Calibri"/>
                <a:ea typeface="Calibri"/>
                <a:cs typeface="Calibri"/>
                <a:sym typeface="Calibri"/>
              </a:rPr>
              <a:t> de </a:t>
            </a:r>
            <a:r>
              <a:rPr lang="en-US" sz="1200" b="0" i="0" u="none" strike="noStrike" cap="none" dirty="0" err="1">
                <a:solidFill>
                  <a:schemeClr val="dk1"/>
                </a:solidFill>
                <a:latin typeface="Calibri"/>
                <a:ea typeface="Calibri"/>
                <a:cs typeface="Calibri"/>
                <a:sym typeface="Calibri"/>
              </a:rPr>
              <a:t>supervivencia</a:t>
            </a:r>
            <a:r>
              <a:rPr lang="en-US" sz="1200" b="0" i="0" u="none" strike="noStrike" cap="none" dirty="0">
                <a:solidFill>
                  <a:schemeClr val="dk1"/>
                </a:solidFill>
                <a:latin typeface="Calibri"/>
                <a:ea typeface="Calibri"/>
                <a:cs typeface="Calibri"/>
                <a:sym typeface="Calibri"/>
              </a:rPr>
              <a:t> a 5 años </a:t>
            </a:r>
            <a:r>
              <a:rPr lang="en-US" sz="1200" b="0" i="0" u="none" strike="noStrike" cap="none" dirty="0" err="1">
                <a:solidFill>
                  <a:schemeClr val="dk1"/>
                </a:solidFill>
                <a:latin typeface="Calibri"/>
                <a:ea typeface="Calibri"/>
                <a:cs typeface="Calibri"/>
                <a:sym typeface="Calibri"/>
              </a:rPr>
              <a:t>fue</a:t>
            </a:r>
            <a:r>
              <a:rPr lang="en-US" sz="1200" b="0" i="0" u="none" strike="noStrike" cap="none" dirty="0">
                <a:solidFill>
                  <a:schemeClr val="dk1"/>
                </a:solidFill>
                <a:latin typeface="Calibri"/>
                <a:ea typeface="Calibri"/>
                <a:cs typeface="Calibri"/>
                <a:sym typeface="Calibri"/>
              </a:rPr>
              <a:t> la más </a:t>
            </a:r>
            <a:r>
              <a:rPr lang="en-US" sz="1200" b="0" i="0" u="none" strike="noStrike" cap="none" dirty="0" err="1" smtClean="0">
                <a:solidFill>
                  <a:schemeClr val="dk1"/>
                </a:solidFill>
                <a:latin typeface="Calibri"/>
                <a:ea typeface="Calibri"/>
                <a:cs typeface="Calibri"/>
                <a:sym typeface="Calibri"/>
              </a:rPr>
              <a:t>alta</a:t>
            </a:r>
            <a:r>
              <a:rPr lang="en-US" sz="1200" b="0" i="0" u="none" strike="noStrike" cap="none" dirty="0" smtClean="0">
                <a:solidFill>
                  <a:schemeClr val="dk1"/>
                </a:solidFill>
                <a:latin typeface="Calibri"/>
                <a:ea typeface="Calibri"/>
                <a:cs typeface="Calibri"/>
                <a:sym typeface="Calibri"/>
              </a:rPr>
              <a:t> .Entre </a:t>
            </a:r>
            <a:r>
              <a:rPr lang="en-US" sz="1200" b="0" i="0" u="none" strike="noStrike" cap="none" dirty="0" err="1">
                <a:solidFill>
                  <a:schemeClr val="dk1"/>
                </a:solidFill>
                <a:latin typeface="Calibri"/>
                <a:ea typeface="Calibri"/>
                <a:cs typeface="Calibri"/>
                <a:sym typeface="Calibri"/>
              </a:rPr>
              <a:t>los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asiáticos</a:t>
            </a:r>
            <a:r>
              <a:rPr lang="en-US" sz="1200" b="0" i="0" u="none" strike="noStrike" cap="none" dirty="0">
                <a:solidFill>
                  <a:schemeClr val="dk1"/>
                </a:solidFill>
                <a:latin typeface="Calibri"/>
                <a:ea typeface="Calibri"/>
                <a:cs typeface="Calibri"/>
                <a:sym typeface="Calibri"/>
              </a:rPr>
              <a:t> / </a:t>
            </a:r>
            <a:r>
              <a:rPr lang="en-US" sz="1200" b="0" i="0" u="none" strike="noStrike" cap="none" dirty="0" err="1">
                <a:solidFill>
                  <a:schemeClr val="dk1"/>
                </a:solidFill>
                <a:latin typeface="Calibri"/>
                <a:ea typeface="Calibri"/>
                <a:cs typeface="Calibri"/>
                <a:sym typeface="Calibri"/>
              </a:rPr>
              <a:t>isleños</a:t>
            </a:r>
            <a:r>
              <a:rPr lang="en-US" sz="1200" b="0" i="0" u="none" strike="noStrike" cap="none" dirty="0">
                <a:solidFill>
                  <a:schemeClr val="dk1"/>
                </a:solidFill>
                <a:latin typeface="Calibri"/>
                <a:ea typeface="Calibri"/>
                <a:cs typeface="Calibri"/>
                <a:sym typeface="Calibri"/>
              </a:rPr>
              <a:t> del </a:t>
            </a:r>
            <a:r>
              <a:rPr lang="en-US" sz="1200" b="0" i="0" u="none" strike="noStrike" cap="none" dirty="0" err="1">
                <a:solidFill>
                  <a:schemeClr val="dk1"/>
                </a:solidFill>
                <a:latin typeface="Calibri"/>
                <a:ea typeface="Calibri"/>
                <a:cs typeface="Calibri"/>
                <a:sym typeface="Calibri"/>
              </a:rPr>
              <a:t>Pacífico</a:t>
            </a:r>
            <a:r>
              <a:rPr lang="en-US" sz="1200" b="0" i="0" u="none" strike="noStrike" cap="none" dirty="0">
                <a:solidFill>
                  <a:schemeClr val="dk1"/>
                </a:solidFill>
                <a:latin typeface="Calibri"/>
                <a:ea typeface="Calibri"/>
                <a:cs typeface="Calibri"/>
                <a:sym typeface="Calibri"/>
              </a:rPr>
              <a:t> (72,2%) e inferior </a:t>
            </a:r>
            <a:r>
              <a:rPr lang="en-US" sz="1200" b="0" i="0" u="none" strike="noStrike" cap="none" dirty="0" err="1">
                <a:solidFill>
                  <a:schemeClr val="dk1"/>
                </a:solidFill>
                <a:latin typeface="Calibri"/>
                <a:ea typeface="Calibri"/>
                <a:cs typeface="Calibri"/>
                <a:sym typeface="Calibri"/>
              </a:rPr>
              <a:t>entreIndividuos</a:t>
            </a:r>
            <a:r>
              <a:rPr lang="en-US" sz="1200" b="0" i="0" u="none" strike="noStrike" cap="none" dirty="0">
                <a:solidFill>
                  <a:schemeClr val="dk1"/>
                </a:solidFill>
                <a:latin typeface="Calibri"/>
                <a:ea typeface="Calibri"/>
                <a:cs typeface="Calibri"/>
                <a:sym typeface="Calibri"/>
              </a:rPr>
              <a:t> de </a:t>
            </a:r>
            <a:r>
              <a:rPr lang="en-US" sz="1200" b="0" i="0" u="none" strike="noStrike" cap="none" dirty="0" err="1">
                <a:solidFill>
                  <a:schemeClr val="dk1"/>
                </a:solidFill>
                <a:latin typeface="Calibri"/>
                <a:ea typeface="Calibri"/>
                <a:cs typeface="Calibri"/>
                <a:sym typeface="Calibri"/>
              </a:rPr>
              <a:t>origen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hispano</a:t>
            </a:r>
            <a:r>
              <a:rPr lang="en-US" sz="1200" b="0" i="0" u="none" strike="noStrike" cap="none" dirty="0">
                <a:solidFill>
                  <a:schemeClr val="dk1"/>
                </a:solidFill>
                <a:latin typeface="Calibri"/>
                <a:ea typeface="Calibri"/>
                <a:cs typeface="Calibri"/>
                <a:sym typeface="Calibri"/>
              </a:rPr>
              <a:t> (58,1%), </a:t>
            </a:r>
            <a:r>
              <a:rPr lang="en-US" sz="1200" b="0" i="0" u="none" strike="noStrike" cap="none" dirty="0" err="1">
                <a:solidFill>
                  <a:schemeClr val="dk1"/>
                </a:solidFill>
                <a:latin typeface="Calibri"/>
                <a:ea typeface="Calibri"/>
                <a:cs typeface="Calibri"/>
                <a:sym typeface="Calibri"/>
              </a:rPr>
              <a:t>hispanos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blancos</a:t>
            </a:r>
            <a:r>
              <a:rPr lang="en-US" sz="1200" b="0" i="0" u="none" strike="noStrike" cap="none" dirty="0">
                <a:solidFill>
                  <a:schemeClr val="dk1"/>
                </a:solidFill>
                <a:latin typeface="Calibri"/>
                <a:ea typeface="Calibri"/>
                <a:cs typeface="Calibri"/>
                <a:sym typeface="Calibri"/>
              </a:rPr>
              <a:t>(57,8%), y </a:t>
            </a:r>
            <a:r>
              <a:rPr lang="en-US" sz="1200" b="0" i="0" u="none" strike="noStrike" cap="none" dirty="0" err="1">
                <a:solidFill>
                  <a:schemeClr val="dk1"/>
                </a:solidFill>
                <a:latin typeface="Calibri"/>
                <a:ea typeface="Calibri"/>
                <a:cs typeface="Calibri"/>
                <a:sym typeface="Calibri"/>
              </a:rPr>
              <a:t>los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indios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americanos</a:t>
            </a:r>
            <a:r>
              <a:rPr lang="en-US" sz="1200" b="0" i="0" u="none" strike="noStrike" cap="none" dirty="0">
                <a:solidFill>
                  <a:schemeClr val="dk1"/>
                </a:solidFill>
                <a:latin typeface="Calibri"/>
                <a:ea typeface="Calibri"/>
                <a:cs typeface="Calibri"/>
                <a:sym typeface="Calibri"/>
              </a:rPr>
              <a:t> / </a:t>
            </a:r>
            <a:r>
              <a:rPr lang="en-US" sz="1200" b="0" i="0" u="none" strike="noStrike" cap="none" dirty="0" err="1">
                <a:solidFill>
                  <a:schemeClr val="dk1"/>
                </a:solidFill>
                <a:latin typeface="Calibri"/>
                <a:ea typeface="Calibri"/>
                <a:cs typeface="Calibri"/>
                <a:sym typeface="Calibri"/>
              </a:rPr>
              <a:t>nativos</a:t>
            </a:r>
            <a:r>
              <a:rPr lang="en-US" sz="1200" b="0" i="0" u="none" strike="noStrike" cap="none" dirty="0">
                <a:solidFill>
                  <a:schemeClr val="dk1"/>
                </a:solidFill>
                <a:latin typeface="Calibri"/>
                <a:ea typeface="Calibri"/>
                <a:cs typeface="Calibri"/>
                <a:sym typeface="Calibri"/>
              </a:rPr>
              <a:t> de Alaska (56,0%).La </a:t>
            </a:r>
            <a:r>
              <a:rPr lang="en-US" sz="1200" b="0" i="0" u="none" strike="noStrike" cap="none" dirty="0" err="1">
                <a:solidFill>
                  <a:schemeClr val="dk1"/>
                </a:solidFill>
                <a:latin typeface="Calibri"/>
                <a:ea typeface="Calibri"/>
                <a:cs typeface="Calibri"/>
                <a:sym typeface="Calibri"/>
              </a:rPr>
              <a:t>supervivencia</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varió</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según</a:t>
            </a:r>
            <a:r>
              <a:rPr lang="en-US" sz="1200" b="0" i="0" u="none" strike="noStrike" cap="none" dirty="0">
                <a:solidFill>
                  <a:schemeClr val="dk1"/>
                </a:solidFill>
                <a:latin typeface="Calibri"/>
                <a:ea typeface="Calibri"/>
                <a:cs typeface="Calibri"/>
                <a:sym typeface="Calibri"/>
              </a:rPr>
              <a:t> el </a:t>
            </a:r>
            <a:r>
              <a:rPr lang="en-US" sz="1200" b="0" i="0" u="none" strike="noStrike" cap="none" dirty="0" err="1">
                <a:solidFill>
                  <a:schemeClr val="dk1"/>
                </a:solidFill>
                <a:latin typeface="Calibri"/>
                <a:ea typeface="Calibri"/>
                <a:cs typeface="Calibri"/>
                <a:sym typeface="Calibri"/>
              </a:rPr>
              <a:t>sitio</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anatómico</a:t>
            </a:r>
            <a:r>
              <a:rPr lang="en-US" sz="1200" b="0" i="0" u="none" strike="noStrike" cap="none" dirty="0">
                <a:solidFill>
                  <a:schemeClr val="dk1"/>
                </a:solidFill>
                <a:latin typeface="Calibri"/>
                <a:ea typeface="Calibri"/>
                <a:cs typeface="Calibri"/>
                <a:sym typeface="Calibri"/>
              </a:rPr>
              <a:t>, con la mayor </a:t>
            </a:r>
            <a:r>
              <a:rPr lang="en-US" sz="1200" b="0" i="0" u="none" strike="noStrike" cap="none" dirty="0" err="1">
                <a:solidFill>
                  <a:schemeClr val="dk1"/>
                </a:solidFill>
                <a:latin typeface="Calibri"/>
                <a:ea typeface="Calibri"/>
                <a:cs typeface="Calibri"/>
                <a:sym typeface="Calibri"/>
              </a:rPr>
              <a:t>supervivenciaObservadas</a:t>
            </a:r>
            <a:r>
              <a:rPr lang="en-US" sz="1200" b="0" i="0" u="none" strike="noStrike" cap="none" dirty="0">
                <a:solidFill>
                  <a:schemeClr val="dk1"/>
                </a:solidFill>
                <a:latin typeface="Calibri"/>
                <a:ea typeface="Calibri"/>
                <a:cs typeface="Calibri"/>
                <a:sym typeface="Calibri"/>
              </a:rPr>
              <a:t> entre </a:t>
            </a:r>
            <a:r>
              <a:rPr lang="en-US" sz="1200" b="0" i="0" u="none" strike="noStrike" cap="none" dirty="0" err="1">
                <a:solidFill>
                  <a:schemeClr val="dk1"/>
                </a:solidFill>
                <a:latin typeface="Calibri"/>
                <a:ea typeface="Calibri"/>
                <a:cs typeface="Calibri"/>
                <a:sym typeface="Calibri"/>
              </a:rPr>
              <a:t>los</a:t>
            </a:r>
            <a:r>
              <a:rPr lang="en-US" sz="1200" b="0" i="0" u="none" strike="noStrike" cap="none" dirty="0">
                <a:solidFill>
                  <a:schemeClr val="dk1"/>
                </a:solidFill>
                <a:latin typeface="Calibri"/>
                <a:ea typeface="Calibri"/>
                <a:cs typeface="Calibri"/>
                <a:sym typeface="Calibri"/>
              </a:rPr>
              <a:t> pacientes con osteosarcoma </a:t>
            </a:r>
            <a:r>
              <a:rPr lang="en-US" sz="1200" b="0" i="0" u="none" strike="noStrike" cap="none" dirty="0" err="1">
                <a:solidFill>
                  <a:schemeClr val="dk1"/>
                </a:solidFill>
                <a:latin typeface="Calibri"/>
                <a:ea typeface="Calibri"/>
                <a:cs typeface="Calibri"/>
                <a:sym typeface="Calibri"/>
              </a:rPr>
              <a:t>deLos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huesos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cortos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superiores</a:t>
            </a:r>
            <a:r>
              <a:rPr lang="en-US" sz="1200" b="0" i="0" u="none" strike="noStrike" cap="none" dirty="0">
                <a:solidFill>
                  <a:schemeClr val="dk1"/>
                </a:solidFill>
                <a:latin typeface="Calibri"/>
                <a:ea typeface="Calibri"/>
                <a:cs typeface="Calibri"/>
                <a:sym typeface="Calibri"/>
              </a:rPr>
              <a:t> e </a:t>
            </a:r>
            <a:r>
              <a:rPr lang="en-US" sz="1200" b="0" i="0" u="none" strike="noStrike" cap="none" dirty="0" err="1">
                <a:solidFill>
                  <a:schemeClr val="dk1"/>
                </a:solidFill>
                <a:latin typeface="Calibri"/>
                <a:ea typeface="Calibri"/>
                <a:cs typeface="Calibri"/>
                <a:sym typeface="Calibri"/>
              </a:rPr>
              <a:t>inferiores</a:t>
            </a:r>
            <a:r>
              <a:rPr lang="en-US" sz="1200" b="0" i="0" u="none" strike="noStrike" cap="none" dirty="0">
                <a:solidFill>
                  <a:schemeClr val="dk1"/>
                </a:solidFill>
                <a:latin typeface="Calibri"/>
                <a:ea typeface="Calibri"/>
                <a:cs typeface="Calibri"/>
                <a:sym typeface="Calibri"/>
              </a:rPr>
              <a:t> y las </a:t>
            </a:r>
            <a:r>
              <a:rPr lang="en-US" sz="1200" b="0" i="0" u="none" strike="noStrike" cap="none" dirty="0" err="1">
                <a:solidFill>
                  <a:schemeClr val="dk1"/>
                </a:solidFill>
                <a:latin typeface="Calibri"/>
                <a:ea typeface="Calibri"/>
                <a:cs typeface="Calibri"/>
                <a:sym typeface="Calibri"/>
              </a:rPr>
              <a:t>tasas</a:t>
            </a:r>
            <a:r>
              <a:rPr lang="en-US" sz="1200" b="0" i="0" u="none" strike="noStrike" cap="none" dirty="0">
                <a:solidFill>
                  <a:schemeClr val="dk1"/>
                </a:solidFill>
                <a:latin typeface="Calibri"/>
                <a:ea typeface="Calibri"/>
                <a:cs typeface="Calibri"/>
                <a:sym typeface="Calibri"/>
              </a:rPr>
              <a:t> de </a:t>
            </a:r>
            <a:r>
              <a:rPr lang="en-US" sz="1200" b="0" i="0" u="none" strike="noStrike" cap="none" dirty="0" err="1">
                <a:solidFill>
                  <a:schemeClr val="dk1"/>
                </a:solidFill>
                <a:latin typeface="Calibri"/>
                <a:ea typeface="Calibri"/>
                <a:cs typeface="Calibri"/>
                <a:sym typeface="Calibri"/>
              </a:rPr>
              <a:t>supervivencia</a:t>
            </a:r>
            <a:r>
              <a:rPr lang="en-US" sz="1200" b="0" i="0" u="none" strike="noStrike" cap="none" dirty="0">
                <a:solidFill>
                  <a:schemeClr val="dk1"/>
                </a:solidFill>
                <a:latin typeface="Calibri"/>
                <a:ea typeface="Calibri"/>
                <a:cs typeface="Calibri"/>
                <a:sym typeface="Calibri"/>
              </a:rPr>
              <a:t> más </a:t>
            </a:r>
            <a:r>
              <a:rPr lang="en-US" sz="1200" b="0" i="0" u="none" strike="noStrike" cap="none" dirty="0" err="1">
                <a:solidFill>
                  <a:schemeClr val="dk1"/>
                </a:solidFill>
                <a:latin typeface="Calibri"/>
                <a:ea typeface="Calibri"/>
                <a:cs typeface="Calibri"/>
                <a:sym typeface="Calibri"/>
              </a:rPr>
              <a:t>pobresObservado</a:t>
            </a:r>
            <a:r>
              <a:rPr lang="en-US" sz="1200" b="0" i="0" u="none" strike="noStrike" cap="none" dirty="0">
                <a:solidFill>
                  <a:schemeClr val="dk1"/>
                </a:solidFill>
                <a:latin typeface="Calibri"/>
                <a:ea typeface="Calibri"/>
                <a:cs typeface="Calibri"/>
                <a:sym typeface="Calibri"/>
              </a:rPr>
              <a:t> entre </a:t>
            </a:r>
            <a:r>
              <a:rPr lang="en-US" sz="1200" b="0" i="0" u="none" strike="noStrike" cap="none" dirty="0" err="1">
                <a:solidFill>
                  <a:schemeClr val="dk1"/>
                </a:solidFill>
                <a:latin typeface="Calibri"/>
                <a:ea typeface="Calibri"/>
                <a:cs typeface="Calibri"/>
                <a:sym typeface="Calibri"/>
              </a:rPr>
              <a:t>los</a:t>
            </a:r>
            <a:r>
              <a:rPr lang="en-US" sz="1200" b="0" i="0" u="none" strike="noStrike" cap="none" dirty="0">
                <a:solidFill>
                  <a:schemeClr val="dk1"/>
                </a:solidFill>
                <a:latin typeface="Calibri"/>
                <a:ea typeface="Calibri"/>
                <a:cs typeface="Calibri"/>
                <a:sym typeface="Calibri"/>
              </a:rPr>
              <a:t> pacientes con osteosarcoma de la pelvis</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Shape 9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31" name="Shape 93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err="1" smtClean="0">
                <a:solidFill>
                  <a:schemeClr val="dk1"/>
                </a:solidFill>
                <a:latin typeface="Calibri"/>
                <a:ea typeface="Calibri"/>
                <a:cs typeface="Calibri"/>
                <a:sym typeface="Calibri"/>
              </a:rPr>
              <a:t>Estudio</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realizado</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en</a:t>
            </a:r>
            <a:r>
              <a:rPr lang="en-US" sz="1200" b="0" i="0" u="none" strike="noStrike" cap="none" dirty="0" smtClean="0">
                <a:solidFill>
                  <a:schemeClr val="dk1"/>
                </a:solidFill>
                <a:latin typeface="Calibri"/>
                <a:ea typeface="Calibri"/>
                <a:cs typeface="Calibri"/>
                <a:sym typeface="Calibri"/>
              </a:rPr>
              <a:t> 800 </a:t>
            </a:r>
            <a:r>
              <a:rPr lang="en-US" sz="1200" b="0" i="0" u="none" strike="noStrike" cap="none" dirty="0" err="1" smtClean="0">
                <a:solidFill>
                  <a:schemeClr val="dk1"/>
                </a:solidFill>
                <a:latin typeface="Calibri"/>
                <a:ea typeface="Calibri"/>
                <a:cs typeface="Calibri"/>
                <a:sym typeface="Calibri"/>
              </a:rPr>
              <a:t>pacientes</a:t>
            </a:r>
            <a:r>
              <a:rPr lang="en-US" sz="1200" b="0" i="0" u="none" strike="noStrike" cap="none" dirty="0" smtClean="0">
                <a:solidFill>
                  <a:schemeClr val="dk1"/>
                </a:solidFill>
                <a:latin typeface="Calibri"/>
                <a:ea typeface="Calibri"/>
                <a:cs typeface="Calibri"/>
                <a:sym typeface="Calibri"/>
              </a:rPr>
              <a:t>.</a:t>
            </a:r>
            <a:r>
              <a:rPr lang="en-US" sz="1200" b="0" i="0" u="none" strike="noStrike" cap="none" baseline="0" dirty="0" smtClean="0">
                <a:solidFill>
                  <a:schemeClr val="dk1"/>
                </a:solidFill>
                <a:latin typeface="Calibri"/>
                <a:ea typeface="Calibri"/>
                <a:cs typeface="Calibri"/>
                <a:sym typeface="Calibri"/>
              </a:rPr>
              <a:t> </a:t>
            </a:r>
            <a:endParaRPr lang="en-US"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err="1" smtClean="0">
                <a:solidFill>
                  <a:schemeClr val="dk1"/>
                </a:solidFill>
                <a:latin typeface="Calibri"/>
                <a:ea typeface="Calibri"/>
                <a:cs typeface="Calibri"/>
                <a:sym typeface="Calibri"/>
              </a:rPr>
              <a:t>En</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este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grupo</a:t>
            </a:r>
            <a:r>
              <a:rPr lang="en-US" sz="1200" b="0" i="0" u="none" strike="noStrike" cap="none" dirty="0">
                <a:solidFill>
                  <a:schemeClr val="dk1"/>
                </a:solidFill>
                <a:latin typeface="Calibri"/>
                <a:ea typeface="Calibri"/>
                <a:cs typeface="Calibri"/>
                <a:sym typeface="Calibri"/>
              </a:rPr>
              <a:t> de </a:t>
            </a:r>
            <a:r>
              <a:rPr lang="en-US" sz="1200" b="0" i="0" u="none" strike="noStrike" cap="none" dirty="0" err="1">
                <a:solidFill>
                  <a:schemeClr val="dk1"/>
                </a:solidFill>
                <a:latin typeface="Calibri"/>
                <a:ea typeface="Calibri"/>
                <a:cs typeface="Calibri"/>
                <a:sym typeface="Calibri"/>
              </a:rPr>
              <a:t>lesiones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confirmadas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histologicamente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como</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metastasicas</a:t>
            </a:r>
            <a:r>
              <a:rPr lang="en-US" sz="1200" b="0" i="0" u="none" strike="noStrike" cap="none" dirty="0">
                <a:solidFill>
                  <a:schemeClr val="dk1"/>
                </a:solidFill>
                <a:latin typeface="Calibri"/>
                <a:ea typeface="Calibri"/>
                <a:cs typeface="Calibri"/>
                <a:sym typeface="Calibri"/>
              </a:rPr>
              <a:t> FDG  Pet CT  </a:t>
            </a:r>
            <a:r>
              <a:rPr lang="en-US" sz="1200" b="0" i="0" u="none" strike="noStrike" cap="none" dirty="0" err="1">
                <a:solidFill>
                  <a:schemeClr val="dk1"/>
                </a:solidFill>
                <a:latin typeface="Calibri"/>
                <a:ea typeface="Calibri"/>
                <a:cs typeface="Calibri"/>
                <a:sym typeface="Calibri"/>
              </a:rPr>
              <a:t>mejoro</a:t>
            </a:r>
            <a:r>
              <a:rPr lang="en-US" sz="1200" b="0" i="0" u="none" strike="noStrike" cap="none" dirty="0">
                <a:solidFill>
                  <a:schemeClr val="dk1"/>
                </a:solidFill>
                <a:latin typeface="Calibri"/>
                <a:ea typeface="Calibri"/>
                <a:cs typeface="Calibri"/>
                <a:sym typeface="Calibri"/>
              </a:rPr>
              <a:t> la </a:t>
            </a:r>
            <a:r>
              <a:rPr lang="en-US" sz="1200" b="0" i="0" u="none" strike="noStrike" cap="none" dirty="0" err="1">
                <a:solidFill>
                  <a:schemeClr val="dk1"/>
                </a:solidFill>
                <a:latin typeface="Calibri"/>
                <a:ea typeface="Calibri"/>
                <a:cs typeface="Calibri"/>
                <a:sym typeface="Calibri"/>
              </a:rPr>
              <a:t>sensibilidad</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comparacion</a:t>
            </a:r>
            <a:r>
              <a:rPr lang="en-US" sz="1200" b="0" i="0" u="none" strike="noStrike" cap="none" dirty="0">
                <a:solidFill>
                  <a:schemeClr val="dk1"/>
                </a:solidFill>
                <a:latin typeface="Calibri"/>
                <a:ea typeface="Calibri"/>
                <a:cs typeface="Calibri"/>
                <a:sym typeface="Calibri"/>
              </a:rPr>
              <a:t> con el CO. 92 vs 74.</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err="1">
                <a:solidFill>
                  <a:schemeClr val="dk1"/>
                </a:solidFill>
                <a:latin typeface="Calibri"/>
                <a:ea typeface="Calibri"/>
                <a:cs typeface="Calibri"/>
                <a:sym typeface="Calibri"/>
              </a:rPr>
              <a:t>Esta</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mejoria</a:t>
            </a:r>
            <a:r>
              <a:rPr lang="en-US" sz="1200" b="0" i="0" u="none" strike="noStrike" cap="none" dirty="0">
                <a:solidFill>
                  <a:schemeClr val="dk1"/>
                </a:solidFill>
                <a:latin typeface="Calibri"/>
                <a:ea typeface="Calibri"/>
                <a:cs typeface="Calibri"/>
                <a:sym typeface="Calibri"/>
              </a:rPr>
              <a:t> se </a:t>
            </a:r>
            <a:r>
              <a:rPr lang="en-US" sz="1200" b="0" i="0" u="none" strike="noStrike" cap="none" dirty="0" err="1">
                <a:solidFill>
                  <a:schemeClr val="dk1"/>
                </a:solidFill>
                <a:latin typeface="Calibri"/>
                <a:ea typeface="Calibri"/>
                <a:cs typeface="Calibri"/>
                <a:sym typeface="Calibri"/>
              </a:rPr>
              <a:t>debe</a:t>
            </a:r>
            <a:r>
              <a:rPr lang="en-US" sz="1200" b="0" i="0" u="none" strike="noStrike" cap="none" dirty="0">
                <a:solidFill>
                  <a:schemeClr val="dk1"/>
                </a:solidFill>
                <a:latin typeface="Calibri"/>
                <a:ea typeface="Calibri"/>
                <a:cs typeface="Calibri"/>
                <a:sym typeface="Calibri"/>
              </a:rPr>
              <a:t> a la </a:t>
            </a:r>
            <a:r>
              <a:rPr lang="en-US" sz="1200" b="0" i="0" u="none" strike="noStrike" cap="none" dirty="0" err="1">
                <a:solidFill>
                  <a:schemeClr val="dk1"/>
                </a:solidFill>
                <a:latin typeface="Calibri"/>
                <a:ea typeface="Calibri"/>
                <a:cs typeface="Calibri"/>
                <a:sym typeface="Calibri"/>
              </a:rPr>
              <a:t>deteccion</a:t>
            </a:r>
            <a:r>
              <a:rPr lang="en-US" sz="1200" b="0" i="0" u="none" strike="noStrike" cap="none" dirty="0">
                <a:solidFill>
                  <a:schemeClr val="dk1"/>
                </a:solidFill>
                <a:latin typeface="Calibri"/>
                <a:ea typeface="Calibri"/>
                <a:cs typeface="Calibri"/>
                <a:sym typeface="Calibri"/>
              </a:rPr>
              <a:t> de metastasis  </a:t>
            </a:r>
            <a:r>
              <a:rPr lang="en-US" sz="1200" b="0" i="0" u="none" strike="noStrike" cap="none" dirty="0" err="1">
                <a:solidFill>
                  <a:schemeClr val="dk1"/>
                </a:solidFill>
                <a:latin typeface="Calibri"/>
                <a:ea typeface="Calibri"/>
                <a:cs typeface="Calibri"/>
                <a:sym typeface="Calibri"/>
              </a:rPr>
              <a:t>proximas</a:t>
            </a:r>
            <a:r>
              <a:rPr lang="en-US" sz="1200" b="0" i="0" u="none" strike="noStrike" cap="none" dirty="0">
                <a:solidFill>
                  <a:schemeClr val="dk1"/>
                </a:solidFill>
                <a:latin typeface="Calibri"/>
                <a:ea typeface="Calibri"/>
                <a:cs typeface="Calibri"/>
                <a:sym typeface="Calibri"/>
              </a:rPr>
              <a:t> al </a:t>
            </a:r>
            <a:r>
              <a:rPr lang="en-US" sz="1200" b="0" i="0" u="none" strike="noStrike" cap="none" dirty="0" err="1">
                <a:solidFill>
                  <a:schemeClr val="dk1"/>
                </a:solidFill>
                <a:latin typeface="Calibri"/>
                <a:ea typeface="Calibri"/>
                <a:cs typeface="Calibri"/>
                <a:sym typeface="Calibri"/>
              </a:rPr>
              <a:t>cartilago</a:t>
            </a:r>
            <a:r>
              <a:rPr lang="en-US" sz="1200" b="0" i="0" u="none" strike="noStrike" cap="none" dirty="0">
                <a:solidFill>
                  <a:schemeClr val="dk1"/>
                </a:solidFill>
                <a:latin typeface="Calibri"/>
                <a:ea typeface="Calibri"/>
                <a:cs typeface="Calibri"/>
                <a:sym typeface="Calibri"/>
              </a:rPr>
              <a:t> de </a:t>
            </a:r>
            <a:r>
              <a:rPr lang="en-US" sz="1200" b="0" i="0" u="none" strike="noStrike" cap="none" dirty="0" err="1">
                <a:solidFill>
                  <a:schemeClr val="dk1"/>
                </a:solidFill>
                <a:latin typeface="Calibri"/>
                <a:ea typeface="Calibri"/>
                <a:cs typeface="Calibri"/>
                <a:sym typeface="Calibri"/>
              </a:rPr>
              <a:t>crecimiento</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donde</a:t>
            </a:r>
            <a:r>
              <a:rPr lang="en-US" sz="1200" b="0" i="0" u="none" strike="noStrike" cap="none" dirty="0">
                <a:solidFill>
                  <a:schemeClr val="dk1"/>
                </a:solidFill>
                <a:latin typeface="Calibri"/>
                <a:ea typeface="Calibri"/>
                <a:cs typeface="Calibri"/>
                <a:sym typeface="Calibri"/>
              </a:rPr>
              <a:t> el CO no </a:t>
            </a:r>
            <a:r>
              <a:rPr lang="en-US" sz="1200" b="0" i="0" u="none" strike="noStrike" cap="none" dirty="0" err="1">
                <a:solidFill>
                  <a:schemeClr val="dk1"/>
                </a:solidFill>
                <a:latin typeface="Calibri"/>
                <a:ea typeface="Calibri"/>
                <a:cs typeface="Calibri"/>
                <a:sym typeface="Calibri"/>
              </a:rPr>
              <a:t>tiene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tanta</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visibilidad</a:t>
            </a: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Shape 943"/>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44" name="Shape 94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Estudio retrospectivo . Realizado en ST Jude.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CO se realizo entre 7- 14 días antes del PET antes de la QT .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39 pacientes con CO y PET/CT en la Estadificacion inicial  o en la primer recurrencia.</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105 lesiones: 40 tumor primario y 65 lesiones a distancia.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Evaluación de todos los sitios: tumor primario + metástasis.  PET Sen 93,  Esp  89%  ED 91%.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Si se tienen en cuenta solo las 65 lesiones encontradas como metastasicas PET 79% sensibilidad vs, 31% del CO. (13 falsos negativos para el CO. De ellos (9) 69% fueron en torno al platillo fisario de crecimiento osbcurecido por la actividad fisiologica de captacion. (3 en costilla 1 en tibia distal).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Falsos negativos para el PET fueron en pelvis y columna lumbar y se vieron en la segunda revisión del estudio.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La sensibilidad  PET + CO fue mayor   que le CO.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N o hubo una diferencia estadisticamente significativa entre la sensibilidad determinada por el PET  solo vs la determinaa por el PET’ y el CO juntos.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En la especificidad  entre el CO y ( CO + PET) fue borderline en relacion a lo estadisticamente significativo. Pero fue similar para el PET -CT solo.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Entandar de referencia Biopsia o seguimiento clínico.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El FDG demostró una sensibilidad superior que e CO para detectar metástasis óseas . Estadificacion inicial  o en la primer recurrencia.</a:t>
            </a:r>
          </a:p>
          <a:p>
            <a:pPr marL="0" marR="0" lvl="0" indent="0" algn="l" rtl="0">
              <a:spcBef>
                <a:spcPts val="0"/>
              </a:spcBef>
              <a:buSzPct val="25000"/>
              <a:buNone/>
            </a:pPr>
            <a:endParaRPr sz="1200" b="1"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Esto argumenta a favor al uso del FDG PET/CT en la Estadificacion inicial del osteosarcoma</a:t>
            </a:r>
            <a:r>
              <a:rPr lang="en-US" sz="1200" b="1" i="0" u="none" strike="noStrike" cap="none">
                <a:solidFill>
                  <a:schemeClr val="dk1"/>
                </a:solidFill>
                <a:latin typeface="Calibri"/>
                <a:ea typeface="Calibri"/>
                <a:cs typeface="Calibri"/>
                <a:sym typeface="Calibri"/>
              </a:rPr>
              <a:t>. P significativa  0,035 en sensibilidad PET superior al CO.</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 menor a 0,05 la hipótesis tiene significancia estadística. Mayor no tiene significancia estadística.</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Shape 97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76" name="Shape 976"/>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Shape 984"/>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5" name="Shape 98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Fig. 6 (99 m)Tc-MDP bone scintigraphy misdiagnosed a metastatic lesion in a 9-year-old female patient with osteosarcoma of the right femur. a, b Maximal intensity projection and fused transaxial images of (18)FFDG PET/CT showed a hypermetabolic mass lesion with a SUVmax of 8.1 in the right femur, suggesting primary bone malignancy. Another focal hypermetabolic lesion suggesting bone metastasis was noted in the left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Shape 99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92" name="Shape 99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18FDG-PET-CT  </a:t>
            </a:r>
            <a:r>
              <a:rPr lang="en-US" sz="1200" b="0" i="0" u="none" strike="noStrike" cap="none" dirty="0" smtClean="0">
                <a:solidFill>
                  <a:schemeClr val="dk1"/>
                </a:solidFill>
                <a:latin typeface="Calibri"/>
                <a:ea typeface="Calibri"/>
                <a:cs typeface="Calibri"/>
                <a:sym typeface="Calibri"/>
              </a:rPr>
              <a:t>Nina a </a:t>
            </a:r>
            <a:r>
              <a:rPr lang="en-US" sz="1200" b="0" i="0" u="none" strike="noStrike" cap="none" dirty="0">
                <a:solidFill>
                  <a:schemeClr val="dk1"/>
                </a:solidFill>
                <a:latin typeface="Calibri"/>
                <a:ea typeface="Calibri"/>
                <a:cs typeface="Calibri"/>
                <a:sym typeface="Calibri"/>
              </a:rPr>
              <a:t>de 9 años osteosarcoma  de femur distal </a:t>
            </a:r>
            <a:r>
              <a:rPr lang="en-US" sz="1200" b="0" i="0" u="none" strike="noStrike" cap="none" dirty="0" smtClean="0">
                <a:solidFill>
                  <a:schemeClr val="dk1"/>
                </a:solidFill>
                <a:latin typeface="Calibri"/>
                <a:ea typeface="Calibri"/>
                <a:cs typeface="Calibri"/>
                <a:sym typeface="Calibri"/>
              </a:rPr>
              <a:t>derecho  </a:t>
            </a:r>
            <a:r>
              <a:rPr lang="en-US" sz="1200" b="0" i="0" u="none" strike="noStrike" cap="none" dirty="0">
                <a:solidFill>
                  <a:schemeClr val="dk1"/>
                </a:solidFill>
                <a:latin typeface="Calibri"/>
                <a:ea typeface="Calibri"/>
                <a:cs typeface="Calibri"/>
                <a:sym typeface="Calibri"/>
              </a:rPr>
              <a:t>(curved arrow). </a:t>
            </a:r>
            <a:r>
              <a:rPr lang="en-US" sz="1200" b="0" i="0" u="none" strike="noStrike" cap="none" dirty="0" smtClean="0">
                <a:solidFill>
                  <a:schemeClr val="dk1"/>
                </a:solidFill>
                <a:latin typeface="Calibri"/>
                <a:ea typeface="Calibri"/>
                <a:cs typeface="Calibri"/>
                <a:sym typeface="Calibri"/>
              </a:rPr>
              <a:t> Lesion </a:t>
            </a:r>
            <a:r>
              <a:rPr lang="en-US" sz="1200" b="0" i="0" u="none" strike="noStrike" cap="none" dirty="0" err="1" smtClean="0">
                <a:solidFill>
                  <a:schemeClr val="dk1"/>
                </a:solidFill>
                <a:latin typeface="Calibri"/>
                <a:ea typeface="Calibri"/>
                <a:cs typeface="Calibri"/>
                <a:sym typeface="Calibri"/>
              </a:rPr>
              <a:t>metastasica</a:t>
            </a:r>
            <a:r>
              <a:rPr lang="en-US" sz="1200" b="0" i="0" u="none" strike="noStrike" cap="none" dirty="0" smtClean="0">
                <a:solidFill>
                  <a:schemeClr val="dk1"/>
                </a:solidFill>
                <a:latin typeface="Calibri"/>
                <a:ea typeface="Calibri"/>
                <a:cs typeface="Calibri"/>
                <a:sym typeface="Calibri"/>
              </a:rPr>
              <a:t> de tibia proximal a </a:t>
            </a:r>
            <a:r>
              <a:rPr lang="en-US" sz="1200" b="0" i="0" u="none" strike="noStrike" cap="none" dirty="0" err="1" smtClean="0">
                <a:solidFill>
                  <a:schemeClr val="dk1"/>
                </a:solidFill>
                <a:latin typeface="Calibri"/>
                <a:ea typeface="Calibri"/>
                <a:cs typeface="Calibri"/>
                <a:sym typeface="Calibri"/>
              </a:rPr>
              <a:t>en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platillo</a:t>
            </a:r>
            <a:r>
              <a:rPr lang="en-US" sz="1200" b="0" i="0" u="none" strike="noStrike" cap="none" baseline="0" dirty="0" smtClean="0">
                <a:solidFill>
                  <a:schemeClr val="dk1"/>
                </a:solidFill>
                <a:latin typeface="Calibri"/>
                <a:ea typeface="Calibri"/>
                <a:cs typeface="Calibri"/>
                <a:sym typeface="Calibri"/>
              </a:rPr>
              <a:t> de </a:t>
            </a:r>
            <a:r>
              <a:rPr lang="en-US" sz="1200" b="0" i="0" u="none" strike="noStrike" cap="none" baseline="0" dirty="0" err="1" smtClean="0">
                <a:solidFill>
                  <a:schemeClr val="dk1"/>
                </a:solidFill>
                <a:latin typeface="Calibri"/>
                <a:ea typeface="Calibri"/>
                <a:cs typeface="Calibri"/>
                <a:sym typeface="Calibri"/>
              </a:rPr>
              <a:t>crecimiento</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oseo</a:t>
            </a:r>
            <a:r>
              <a:rPr lang="en-US" sz="1200" b="0" i="0" u="none" strike="noStrike" cap="none" dirty="0" smtClean="0">
                <a:solidFill>
                  <a:schemeClr val="dk1"/>
                </a:solidFill>
                <a:latin typeface="Calibri"/>
                <a:ea typeface="Calibri"/>
                <a:cs typeface="Calibri"/>
                <a:sym typeface="Calibri"/>
              </a:rPr>
              <a:t>.</a:t>
            </a:r>
            <a:r>
              <a:rPr lang="en-US" sz="1200" b="0" i="0" u="none" strike="noStrike" cap="none" baseline="0" dirty="0" smtClean="0">
                <a:solidFill>
                  <a:schemeClr val="dk1"/>
                </a:solidFill>
                <a:latin typeface="Calibri"/>
                <a:ea typeface="Calibri"/>
                <a:cs typeface="Calibri"/>
                <a:sym typeface="Calibri"/>
              </a:rPr>
              <a:t> </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a:t>
            </a:r>
            <a:r>
              <a:rPr lang="en-US" sz="1200" b="0" i="0" u="none" strike="noStrike" cap="none" dirty="0">
                <a:solidFill>
                  <a:schemeClr val="dk1"/>
                </a:solidFill>
                <a:latin typeface="Calibri"/>
                <a:ea typeface="Calibri"/>
                <a:cs typeface="Calibri"/>
                <a:sym typeface="Calibri"/>
              </a:rPr>
              <a:t>B) </a:t>
            </a:r>
            <a:r>
              <a:rPr lang="en-US" sz="1200" b="0" i="0" u="none" strike="noStrike" cap="none" dirty="0" err="1" smtClean="0">
                <a:solidFill>
                  <a:schemeClr val="dk1"/>
                </a:solidFill>
                <a:latin typeface="Calibri"/>
                <a:ea typeface="Calibri"/>
                <a:cs typeface="Calibri"/>
                <a:sym typeface="Calibri"/>
              </a:rPr>
              <a:t>Enmascarada</a:t>
            </a:r>
            <a:r>
              <a:rPr lang="en-US" sz="1200" b="0" i="0" u="none" strike="noStrike" cap="none" baseline="0" dirty="0" smtClean="0">
                <a:solidFill>
                  <a:schemeClr val="dk1"/>
                </a:solidFill>
                <a:latin typeface="Calibri"/>
                <a:ea typeface="Calibri"/>
                <a:cs typeface="Calibri"/>
                <a:sym typeface="Calibri"/>
              </a:rPr>
              <a:t> por la </a:t>
            </a:r>
            <a:r>
              <a:rPr lang="en-US" sz="1200" b="0" i="0" u="none" strike="noStrike" cap="none" baseline="0" dirty="0" err="1" smtClean="0">
                <a:solidFill>
                  <a:schemeClr val="dk1"/>
                </a:solidFill>
                <a:latin typeface="Calibri"/>
                <a:ea typeface="Calibri"/>
                <a:cs typeface="Calibri"/>
                <a:sym typeface="Calibri"/>
              </a:rPr>
              <a:t>placa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fisaria</a:t>
            </a:r>
            <a:r>
              <a:rPr lang="en-US" sz="1200" b="0" i="0" u="none" strike="noStrike" cap="none" baseline="0" dirty="0" smtClean="0">
                <a:solidFill>
                  <a:schemeClr val="dk1"/>
                </a:solidFill>
                <a:latin typeface="Calibri"/>
                <a:ea typeface="Calibri"/>
                <a:cs typeface="Calibri"/>
                <a:sym typeface="Calibri"/>
              </a:rPr>
              <a:t>. </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(C) The metastatic lesion (arrow) is confirmed by</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T1-weighted magnetic resonance imaging.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Fig. 2. (A</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Mujer</a:t>
            </a:r>
            <a:r>
              <a:rPr lang="en-US" sz="1200" b="0" i="0" u="none" strike="noStrike" cap="none" dirty="0" smtClean="0">
                <a:solidFill>
                  <a:schemeClr val="dk1"/>
                </a:solidFill>
                <a:latin typeface="Calibri"/>
                <a:ea typeface="Calibri"/>
                <a:cs typeface="Calibri"/>
                <a:sym typeface="Calibri"/>
              </a:rPr>
              <a:t> de 18 años  </a:t>
            </a:r>
            <a:r>
              <a:rPr lang="en-US" sz="1200" b="0" i="0" u="none" strike="noStrike" cap="none" dirty="0">
                <a:solidFill>
                  <a:schemeClr val="dk1"/>
                </a:solidFill>
                <a:latin typeface="Calibri"/>
                <a:ea typeface="Calibri"/>
                <a:cs typeface="Calibri"/>
                <a:sym typeface="Calibri"/>
              </a:rPr>
              <a:t>18FDG-PET-CT of </a:t>
            </a:r>
            <a:r>
              <a:rPr lang="en-US" sz="1200" b="0" i="0" u="none" strike="noStrike" cap="none" dirty="0" smtClean="0">
                <a:solidFill>
                  <a:schemeClr val="dk1"/>
                </a:solidFill>
                <a:latin typeface="Calibri"/>
                <a:ea typeface="Calibri"/>
                <a:cs typeface="Calibri"/>
                <a:sym typeface="Calibri"/>
              </a:rPr>
              <a:t> osteosarcoma  de femur derecho con </a:t>
            </a:r>
            <a:r>
              <a:rPr lang="en-US" sz="1200" b="0" i="0" u="none" strike="noStrike" cap="none" dirty="0" err="1" smtClean="0">
                <a:solidFill>
                  <a:schemeClr val="dk1"/>
                </a:solidFill>
                <a:latin typeface="Calibri"/>
                <a:ea typeface="Calibri"/>
                <a:cs typeface="Calibri"/>
                <a:sym typeface="Calibri"/>
              </a:rPr>
              <a:t>enferemedad</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recurrente</a:t>
            </a:r>
            <a:r>
              <a:rPr lang="en-US" sz="1200" b="0" i="0" u="none" strike="noStrike" cap="none" dirty="0" smtClean="0">
                <a:solidFill>
                  <a:schemeClr val="dk1"/>
                </a:solidFill>
                <a:latin typeface="Calibri"/>
                <a:ea typeface="Calibri"/>
                <a:cs typeface="Calibri"/>
                <a:sym typeface="Calibri"/>
              </a:rPr>
              <a:t>. Se </a:t>
            </a:r>
            <a:r>
              <a:rPr lang="en-US" sz="1200" b="0" i="0" u="none" strike="noStrike" cap="none" dirty="0" err="1" smtClean="0">
                <a:solidFill>
                  <a:schemeClr val="dk1"/>
                </a:solidFill>
                <a:latin typeface="Calibri"/>
                <a:ea typeface="Calibri"/>
                <a:cs typeface="Calibri"/>
                <a:sym typeface="Calibri"/>
              </a:rPr>
              <a:t>observa</a:t>
            </a:r>
            <a:r>
              <a:rPr lang="en-US" sz="1200" b="0" i="0" u="none" strike="noStrike" cap="none" dirty="0" smtClean="0">
                <a:solidFill>
                  <a:schemeClr val="dk1"/>
                </a:solidFill>
                <a:latin typeface="Calibri"/>
                <a:ea typeface="Calibri"/>
                <a:cs typeface="Calibri"/>
                <a:sym typeface="Calibri"/>
              </a:rPr>
              <a:t> las dos </a:t>
            </a:r>
            <a:r>
              <a:rPr lang="en-US" sz="1200" b="0" i="0" u="none" strike="noStrike" cap="none" dirty="0" err="1" smtClean="0">
                <a:solidFill>
                  <a:schemeClr val="dk1"/>
                </a:solidFill>
                <a:latin typeface="Calibri"/>
                <a:ea typeface="Calibri"/>
                <a:cs typeface="Calibri"/>
                <a:sym typeface="Calibri"/>
              </a:rPr>
              <a:t>lesiones</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recurrencia</a:t>
            </a:r>
            <a:r>
              <a:rPr lang="en-US" sz="1200" b="0" i="0" u="none" strike="noStrike" cap="none" baseline="0" dirty="0" smtClean="0">
                <a:solidFill>
                  <a:schemeClr val="dk1"/>
                </a:solidFill>
                <a:latin typeface="Calibri"/>
                <a:ea typeface="Calibri"/>
                <a:cs typeface="Calibri"/>
                <a:sym typeface="Calibri"/>
              </a:rPr>
              <a:t> local y la lesion </a:t>
            </a:r>
            <a:r>
              <a:rPr lang="en-US" sz="1200" b="0" i="0" u="none" strike="noStrike" cap="none" baseline="0" dirty="0" err="1" smtClean="0">
                <a:solidFill>
                  <a:schemeClr val="dk1"/>
                </a:solidFill>
                <a:latin typeface="Calibri"/>
                <a:ea typeface="Calibri"/>
                <a:cs typeface="Calibri"/>
                <a:sym typeface="Calibri"/>
              </a:rPr>
              <a:t>metastasica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en</a:t>
            </a:r>
            <a:r>
              <a:rPr lang="en-US" sz="1200" b="0" i="0" u="none" strike="noStrike" cap="none" baseline="0" dirty="0" smtClean="0">
                <a:solidFill>
                  <a:schemeClr val="dk1"/>
                </a:solidFill>
                <a:latin typeface="Calibri"/>
                <a:ea typeface="Calibri"/>
                <a:cs typeface="Calibri"/>
                <a:sym typeface="Calibri"/>
              </a:rPr>
              <a:t> tibia </a:t>
            </a:r>
            <a:r>
              <a:rPr lang="en-US" sz="1200" b="0" i="0" u="none" strike="noStrike" cap="none" baseline="0" dirty="0" err="1" smtClean="0">
                <a:solidFill>
                  <a:schemeClr val="dk1"/>
                </a:solidFill>
                <a:latin typeface="Calibri"/>
                <a:ea typeface="Calibri"/>
                <a:cs typeface="Calibri"/>
                <a:sym typeface="Calibri"/>
              </a:rPr>
              <a:t>izquierda</a:t>
            </a:r>
            <a:r>
              <a:rPr lang="en-US" sz="1200" b="0" i="0" u="none" strike="noStrike" cap="none" baseline="0" dirty="0" smtClean="0">
                <a:solidFill>
                  <a:schemeClr val="dk1"/>
                </a:solidFill>
                <a:latin typeface="Calibri"/>
                <a:ea typeface="Calibri"/>
                <a:cs typeface="Calibri"/>
                <a:sym typeface="Calibri"/>
              </a:rPr>
              <a:t>.</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a:t>
            </a:r>
            <a:r>
              <a:rPr lang="en-US" sz="1200" b="0" i="0" u="none" strike="noStrike" cap="none" dirty="0">
                <a:solidFill>
                  <a:schemeClr val="dk1"/>
                </a:solidFill>
                <a:latin typeface="Calibri"/>
                <a:ea typeface="Calibri"/>
                <a:cs typeface="Calibri"/>
                <a:sym typeface="Calibri"/>
              </a:rPr>
              <a:t>B) Bone scintigraphy of the same patient at the time of disease </a:t>
            </a:r>
            <a:r>
              <a:rPr lang="en-US" sz="1200" b="0" i="0" u="none" strike="noStrike" cap="none" dirty="0" smtClean="0">
                <a:solidFill>
                  <a:schemeClr val="dk1"/>
                </a:solidFill>
                <a:latin typeface="Calibri"/>
                <a:ea typeface="Calibri"/>
                <a:cs typeface="Calibri"/>
                <a:sym typeface="Calibri"/>
              </a:rPr>
              <a:t>recurrence. No la </a:t>
            </a:r>
            <a:r>
              <a:rPr lang="en-US" sz="1200" b="0" i="0" u="none" strike="noStrike" cap="none" dirty="0" err="1" smtClean="0">
                <a:solidFill>
                  <a:schemeClr val="dk1"/>
                </a:solidFill>
                <a:latin typeface="Calibri"/>
                <a:ea typeface="Calibri"/>
                <a:cs typeface="Calibri"/>
                <a:sym typeface="Calibri"/>
              </a:rPr>
              <a:t>ve</a:t>
            </a:r>
            <a:r>
              <a:rPr lang="en-US" sz="1200" b="0" i="0" u="none" strike="noStrike" cap="none" dirty="0" smtClean="0">
                <a:solidFill>
                  <a:schemeClr val="dk1"/>
                </a:solidFill>
                <a:latin typeface="Calibri"/>
                <a:ea typeface="Calibri"/>
                <a:cs typeface="Calibri"/>
                <a:sym typeface="Calibri"/>
              </a:rPr>
              <a:t>.</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Shape 999"/>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0" name="Shape 100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Hipercaptación </a:t>
            </a:r>
            <a:r>
              <a:rPr lang="en-US" sz="1200" b="0" i="0" u="none" strike="noStrike" cap="none" dirty="0" err="1">
                <a:solidFill>
                  <a:schemeClr val="dk1"/>
                </a:solidFill>
                <a:latin typeface="Calibri"/>
                <a:ea typeface="Calibri"/>
                <a:cs typeface="Calibri"/>
                <a:sym typeface="Calibri"/>
              </a:rPr>
              <a:t>anormal</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intensa</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borde</a:t>
            </a:r>
            <a:r>
              <a:rPr lang="en-US" sz="1200" b="0" i="0" u="none" strike="noStrike" cap="none" dirty="0">
                <a:solidFill>
                  <a:schemeClr val="dk1"/>
                </a:solidFill>
                <a:latin typeface="Calibri"/>
                <a:ea typeface="Calibri"/>
                <a:cs typeface="Calibri"/>
                <a:sym typeface="Calibri"/>
              </a:rPr>
              <a:t> anterior de </a:t>
            </a:r>
            <a:r>
              <a:rPr lang="en-US" sz="1200" b="0" i="0" u="none" strike="noStrike" cap="none" dirty="0" err="1">
                <a:solidFill>
                  <a:schemeClr val="dk1"/>
                </a:solidFill>
                <a:latin typeface="Calibri"/>
                <a:ea typeface="Calibri"/>
                <a:cs typeface="Calibri"/>
                <a:sym typeface="Calibri"/>
              </a:rPr>
              <a:t>tercio</a:t>
            </a:r>
            <a:r>
              <a:rPr lang="en-US" sz="1200" b="0" i="0" u="none" strike="noStrike" cap="none" dirty="0">
                <a:solidFill>
                  <a:schemeClr val="dk1"/>
                </a:solidFill>
                <a:latin typeface="Calibri"/>
                <a:ea typeface="Calibri"/>
                <a:cs typeface="Calibri"/>
                <a:sym typeface="Calibri"/>
              </a:rPr>
              <a:t> superior de </a:t>
            </a:r>
            <a:r>
              <a:rPr lang="en-US" sz="1200" b="0" i="0" u="none" strike="noStrike" cap="none" dirty="0" err="1">
                <a:solidFill>
                  <a:schemeClr val="dk1"/>
                </a:solidFill>
                <a:latin typeface="Calibri"/>
                <a:ea typeface="Calibri"/>
                <a:cs typeface="Calibri"/>
                <a:sym typeface="Calibri"/>
              </a:rPr>
              <a:t>diáfisis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tibial</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izquierda</a:t>
            </a:r>
            <a:r>
              <a:rPr lang="en-US" sz="1200" b="0" i="0" u="none" strike="noStrike" cap="none" dirty="0">
                <a:solidFill>
                  <a:schemeClr val="dk1"/>
                </a:solidFill>
                <a:latin typeface="Calibri"/>
                <a:ea typeface="Calibri"/>
                <a:cs typeface="Calibri"/>
                <a:sym typeface="Calibri"/>
              </a:rPr>
              <a:t>, (SUV = 9.6). La captacion </a:t>
            </a:r>
            <a:r>
              <a:rPr lang="en-US" sz="1200" b="0" i="0" u="none" strike="noStrike" cap="none" dirty="0" err="1">
                <a:solidFill>
                  <a:schemeClr val="dk1"/>
                </a:solidFill>
                <a:latin typeface="Calibri"/>
                <a:ea typeface="Calibri"/>
                <a:cs typeface="Calibri"/>
                <a:sym typeface="Calibri"/>
              </a:rPr>
              <a:t>anormal</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predomina</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en</a:t>
            </a:r>
            <a:r>
              <a:rPr lang="en-US" sz="1200" b="0" i="0" u="none" strike="noStrike" cap="none" dirty="0">
                <a:solidFill>
                  <a:schemeClr val="dk1"/>
                </a:solidFill>
                <a:latin typeface="Calibri"/>
                <a:ea typeface="Calibri"/>
                <a:cs typeface="Calibri"/>
                <a:sym typeface="Calibri"/>
              </a:rPr>
              <a:t> la </a:t>
            </a:r>
            <a:r>
              <a:rPr lang="en-US" sz="1200" b="1" i="0" u="none" strike="noStrike" cap="none" dirty="0">
                <a:solidFill>
                  <a:schemeClr val="dk1"/>
                </a:solidFill>
                <a:latin typeface="Calibri"/>
                <a:ea typeface="Calibri"/>
                <a:cs typeface="Calibri"/>
                <a:sym typeface="Calibri"/>
              </a:rPr>
              <a:t>zona de </a:t>
            </a:r>
            <a:r>
              <a:rPr lang="en-US" sz="1200" b="1" i="0" u="none" strike="noStrike" cap="none" dirty="0" err="1">
                <a:solidFill>
                  <a:schemeClr val="dk1"/>
                </a:solidFill>
                <a:latin typeface="Calibri"/>
                <a:ea typeface="Calibri"/>
                <a:cs typeface="Calibri"/>
                <a:sym typeface="Calibri"/>
              </a:rPr>
              <a:t>reacción</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periostica</a:t>
            </a:r>
            <a:r>
              <a:rPr lang="en-US" sz="1200" b="1" i="0" u="none" strike="noStrike" cap="none" dirty="0">
                <a:solidFill>
                  <a:schemeClr val="dk1"/>
                </a:solidFill>
                <a:latin typeface="Calibri"/>
                <a:ea typeface="Calibri"/>
                <a:cs typeface="Calibri"/>
                <a:sym typeface="Calibri"/>
              </a:rPr>
              <a:t> y </a:t>
            </a:r>
            <a:r>
              <a:rPr lang="en-US" sz="1200" b="1" i="0" u="none" strike="noStrike" cap="none" dirty="0" err="1">
                <a:solidFill>
                  <a:schemeClr val="dk1"/>
                </a:solidFill>
                <a:latin typeface="Calibri"/>
                <a:ea typeface="Calibri"/>
                <a:cs typeface="Calibri"/>
                <a:sym typeface="Calibri"/>
              </a:rPr>
              <a:t>matriz</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osteoide</a:t>
            </a:r>
            <a:r>
              <a:rPr lang="en-US" sz="1200" b="0" i="0" u="none" strike="noStrike" cap="none" dirty="0">
                <a:solidFill>
                  <a:schemeClr val="dk1"/>
                </a:solidFill>
                <a:latin typeface="Calibri"/>
                <a:ea typeface="Calibri"/>
                <a:cs typeface="Calibri"/>
                <a:sym typeface="Calibri"/>
              </a:rPr>
              <a:t>, </a:t>
            </a:r>
            <a:r>
              <a:rPr lang="en-US" sz="1200" b="1" i="0" u="none" strike="noStrike" cap="none" dirty="0">
                <a:solidFill>
                  <a:schemeClr val="dk1"/>
                </a:solidFill>
                <a:latin typeface="Calibri"/>
                <a:ea typeface="Calibri"/>
                <a:cs typeface="Calibri"/>
                <a:sym typeface="Calibri"/>
              </a:rPr>
              <a:t>por </a:t>
            </a:r>
            <a:r>
              <a:rPr lang="en-US" sz="1200" b="1" i="0" u="none" strike="noStrike" cap="none" dirty="0" err="1">
                <a:solidFill>
                  <a:schemeClr val="dk1"/>
                </a:solidFill>
                <a:latin typeface="Calibri"/>
                <a:ea typeface="Calibri"/>
                <a:cs typeface="Calibri"/>
                <a:sym typeface="Calibri"/>
              </a:rPr>
              <a:t>delante</a:t>
            </a:r>
            <a:r>
              <a:rPr lang="en-US" sz="1200" b="1" i="0" u="none" strike="noStrike" cap="none" dirty="0">
                <a:solidFill>
                  <a:schemeClr val="dk1"/>
                </a:solidFill>
                <a:latin typeface="Calibri"/>
                <a:ea typeface="Calibri"/>
                <a:cs typeface="Calibri"/>
                <a:sym typeface="Calibri"/>
              </a:rPr>
              <a:t> de la cortical </a:t>
            </a:r>
            <a:r>
              <a:rPr lang="en-US" sz="1200" b="1" i="0" u="none" strike="noStrike" cap="none" dirty="0" err="1">
                <a:solidFill>
                  <a:schemeClr val="dk1"/>
                </a:solidFill>
                <a:latin typeface="Calibri"/>
                <a:ea typeface="Calibri"/>
                <a:cs typeface="Calibri"/>
                <a:sym typeface="Calibri"/>
              </a:rPr>
              <a:t>tibial</a:t>
            </a:r>
            <a:r>
              <a:rPr lang="en-US" sz="1200" b="1" i="0" u="none" strike="noStrike" cap="none" dirty="0">
                <a:solidFill>
                  <a:schemeClr val="dk1"/>
                </a:solidFill>
                <a:latin typeface="Calibri"/>
                <a:ea typeface="Calibri"/>
                <a:cs typeface="Calibri"/>
                <a:sym typeface="Calibri"/>
              </a:rPr>
              <a:t>. No se </a:t>
            </a:r>
            <a:r>
              <a:rPr lang="en-US" sz="1200" b="1" i="0" u="none" strike="noStrike" cap="none" dirty="0" err="1">
                <a:solidFill>
                  <a:schemeClr val="dk1"/>
                </a:solidFill>
                <a:latin typeface="Calibri"/>
                <a:ea typeface="Calibri"/>
                <a:cs typeface="Calibri"/>
                <a:sym typeface="Calibri"/>
              </a:rPr>
              <a:t>observa</a:t>
            </a:r>
            <a:r>
              <a:rPr lang="en-US" sz="1200" b="1" i="0" u="none" strike="noStrike" cap="none" dirty="0">
                <a:solidFill>
                  <a:schemeClr val="dk1"/>
                </a:solidFill>
                <a:latin typeface="Calibri"/>
                <a:ea typeface="Calibri"/>
                <a:cs typeface="Calibri"/>
                <a:sym typeface="Calibri"/>
              </a:rPr>
              <a:t> captacion </a:t>
            </a:r>
            <a:r>
              <a:rPr lang="en-US" sz="1200" b="1" i="0" u="none" strike="noStrike" cap="none" dirty="0" err="1">
                <a:solidFill>
                  <a:schemeClr val="dk1"/>
                </a:solidFill>
                <a:latin typeface="Calibri"/>
                <a:ea typeface="Calibri"/>
                <a:cs typeface="Calibri"/>
                <a:sym typeface="Calibri"/>
              </a:rPr>
              <a:t>medular</a:t>
            </a:r>
            <a:r>
              <a:rPr lang="en-US" sz="1200" b="1" i="0" u="none" strike="noStrike" cap="none" dirty="0">
                <a:solidFill>
                  <a:schemeClr val="dk1"/>
                </a:solidFill>
                <a:latin typeface="Calibri"/>
                <a:ea typeface="Calibri"/>
                <a:cs typeface="Calibri"/>
                <a:sym typeface="Calibri"/>
              </a:rPr>
              <a:t>, sin </a:t>
            </a:r>
            <a:r>
              <a:rPr lang="en-US" sz="1200" b="1" i="0" u="none" strike="noStrike" cap="none" dirty="0" err="1">
                <a:solidFill>
                  <a:schemeClr val="dk1"/>
                </a:solidFill>
                <a:latin typeface="Calibri"/>
                <a:ea typeface="Calibri"/>
                <a:cs typeface="Calibri"/>
                <a:sym typeface="Calibri"/>
              </a:rPr>
              <a:t>evidencia</a:t>
            </a:r>
            <a:r>
              <a:rPr lang="en-US" sz="1200" b="1" i="0" u="none" strike="noStrike" cap="none" dirty="0">
                <a:solidFill>
                  <a:schemeClr val="dk1"/>
                </a:solidFill>
                <a:latin typeface="Calibri"/>
                <a:ea typeface="Calibri"/>
                <a:cs typeface="Calibri"/>
                <a:sym typeface="Calibri"/>
              </a:rPr>
              <a:t> de </a:t>
            </a:r>
            <a:r>
              <a:rPr lang="en-US" sz="1200" b="1" i="0" u="none" strike="noStrike" cap="none" dirty="0" err="1">
                <a:solidFill>
                  <a:schemeClr val="dk1"/>
                </a:solidFill>
                <a:latin typeface="Calibri"/>
                <a:ea typeface="Calibri"/>
                <a:cs typeface="Calibri"/>
                <a:sym typeface="Calibri"/>
              </a:rPr>
              <a:t>diseminación</a:t>
            </a:r>
            <a:r>
              <a:rPr lang="en-US" sz="1200" b="1" i="0" u="none" strike="noStrike" cap="none" dirty="0">
                <a:solidFill>
                  <a:schemeClr val="dk1"/>
                </a:solidFill>
                <a:latin typeface="Calibri"/>
                <a:ea typeface="Calibri"/>
                <a:cs typeface="Calibri"/>
                <a:sym typeface="Calibri"/>
              </a:rPr>
              <a:t> a </a:t>
            </a:r>
            <a:r>
              <a:rPr lang="en-US" sz="1200" b="1" i="0" u="none" strike="noStrike" cap="none" dirty="0" err="1">
                <a:solidFill>
                  <a:schemeClr val="dk1"/>
                </a:solidFill>
                <a:latin typeface="Calibri"/>
                <a:ea typeface="Calibri"/>
                <a:cs typeface="Calibri"/>
                <a:sym typeface="Calibri"/>
              </a:rPr>
              <a:t>distancia</a:t>
            </a:r>
            <a:r>
              <a:rPr lang="en-US" sz="1200" b="1" i="0" u="none" strike="noStrike" cap="none" dirty="0">
                <a:solidFill>
                  <a:schemeClr val="dk1"/>
                </a:solidFill>
                <a:latin typeface="Calibri"/>
                <a:ea typeface="Calibri"/>
                <a:cs typeface="Calibri"/>
                <a:sym typeface="Calibri"/>
              </a:rPr>
              <a:t>.</a:t>
            </a:r>
            <a:br>
              <a:rPr lang="en-US" sz="1200" b="1" i="0" u="none" strike="noStrike" cap="none" dirty="0">
                <a:solidFill>
                  <a:schemeClr val="dk1"/>
                </a:solidFill>
                <a:latin typeface="Calibri"/>
                <a:ea typeface="Calibri"/>
                <a:cs typeface="Calibri"/>
                <a:sym typeface="Calibri"/>
              </a:rPr>
            </a:br>
            <a:endParaRPr lang="en-US" sz="1200" b="1"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001" name="Shape 1001"/>
          <p:cNvSpPr txBox="1">
            <a:spLocks noGrp="1"/>
          </p:cNvSpPr>
          <p:nvPr>
            <p:ph type="sldNum" idx="12"/>
          </p:nvPr>
        </p:nvSpPr>
        <p:spPr>
          <a:xfrm>
            <a:off x="3884612" y="8685213"/>
            <a:ext cx="2971799" cy="457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buSzPct val="25000"/>
                <a:buNone/>
              </a:pPr>
              <a:t>66</a:t>
            </a:fld>
            <a:endParaRPr lang="en-US" sz="1800">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Shape 10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7" name="Shape 100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Rosen et al . introduced the concept of chemotherapy</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administration before definitive surgery.[</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This approach</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offered the opportunity to develop a custom endoprosthesis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for limb salvage procedures and offered the theoretical</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advantage of early treatment of micrometastases while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facilitating the surgical procedure.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It also provided the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opportunity to examine the histologic response of the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tumor to preoperative therapy and assess its effectiveness.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 strong correlation between the degree of necrosis (Huvos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grade) and subsequent DFS was observed,[48]  which has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been confirmed in a number of subsequent clinical trials.[48]</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A theoretical concern with this approach is that the delay</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in removal of the bulk tumor could lead to the emergence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of chemotherapy resistance.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Shape 1024"/>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25" name="Shape 102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La respuesta histológica a QT neo adyuvante es un importante factor pronostico en pacientes con OS y Sarcoma de Ewing.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Objetivo: analizar la captacion de FDG PET en tumores primarios con PET CT y valores de séricos fosfatasa alcalina y lactato deshidrogenasa para establecer si estos factores se correlacionan con la necrosis del tumor y el pronostico.  Osteosarcoma localizado PET/CT basal en 32 OS. Pediatricos o adultos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Hombres y mujeres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Respuesta histológica positiva se logro en 41 % de los OS.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La supervivencia a los tres años libre de enfermedad OS 48%. </a:t>
            </a:r>
          </a:p>
          <a:p>
            <a:pPr marL="0" marR="0" lvl="0" indent="0" algn="l" rtl="0">
              <a:spcBef>
                <a:spcPts val="0"/>
              </a:spcBef>
              <a:buSzPct val="25000"/>
              <a:buNone/>
            </a:pPr>
            <a:r>
              <a:rPr lang="en-US" sz="1200" b="1" i="0" u="none" strike="noStrike" cap="none">
                <a:solidFill>
                  <a:srgbClr val="FF0000"/>
                </a:solidFill>
                <a:latin typeface="Calibri"/>
                <a:ea typeface="Calibri"/>
                <a:cs typeface="Calibri"/>
                <a:sym typeface="Calibri"/>
              </a:rPr>
              <a:t>El FDG PET/CT es un a herramienta útil y no invasiva para identificar pacientes que van a tener una mayor probabilidad de  no responder a la QT debe ser confirmado en mayor cantidad de casos.  SUV inicial y intratratamiento pueden ser una herramienta para estratificar pacientes EWIN localizado que se pueden benifeciar  de QT adaptada al riego.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Materiales y metodos: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32 os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Media de edad 17 anos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EFS se calculo desde el primer dia de la QT a la recurencia local o a distancia.</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SUV máx. 1</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SUVmax 2 después de la inducción con QT</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3.7 mbk/Kg  fdg 60 minutos cuerpo entero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TC corccion de atenuacion: 120kv 80 mA 0.8 rotacion tubo, 3.7 mm de corte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Reporte histologico del mapa tumoral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Respuesta metabólica ( porcentaje de reducción de captacion de glucosa). </a:t>
            </a: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Tras la QT fue calculado Suv2/SUV1x100. </a:t>
            </a: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Respuesta a la QT buenos R o pobres respondedores.</a:t>
            </a: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 SUV 1 y SUV 2 en correlación con la histología.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EFS libre de enfermedad a los 3 años  en alto alto SUV1 35%.</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SUV 1 bajo a los 3 EFS  72%.</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Mediana SUV 6.7 (0-24).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La respuesta del tumor a la NA tienen implicancias importantes en el manejo del paciente a futuro y algunas pruebas clinicas indicaron qu el tratamiento pos operatorio se debe basar en la respuesta histologico sin embargo el análisis patológico del a respuesta del tumor solo se puede hacer después de la resección entonces un mecanismo no invasivo predictivo marcador de respuesta es importante para diseñar un tratamiento personalizado en los pacientes con sarcoma óseo localizado. Particularmente relevante en Ewin no de extremidades en tratamiento con radio y por eso no hay información en la respuesta histológica.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El FDGG PET en predecir respuesta a QT en sarcoma de tejido blando fue analizada en muchos estudios con resultados contradictorios. Interpretación dificultosa.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Beneficio de adaptar  la QT a los valores de SUV 1 ( basal seria poder realizar el ajuste personalizados desde el comienzo del tratamiento.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identificar pacientes que se puedan beneficiar de una linea de QT mas agresiva. Discutido.</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Mediana de pacientes en los que la QT indujo necrosis fue el 93 %  ( 40 y 100).</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El mejor SUV 1 para predecir l arespuesta fue 6  . SUV 1&gt; o igual a 6 los buenos respondedores 29%</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69% buenos respondedores con SUV menor a 6. con una P significativa.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Calibri"/>
              <a:buAutoNum type="arabicPlain" startAt="32"/>
            </a:pPr>
            <a:r>
              <a:rPr lang="en-US" sz="1200" b="0" i="0" u="none" strike="noStrike" cap="none">
                <a:solidFill>
                  <a:schemeClr val="dk1"/>
                </a:solidFill>
                <a:latin typeface="Calibri"/>
                <a:ea typeface="Calibri"/>
                <a:cs typeface="Calibri"/>
                <a:sym typeface="Calibri"/>
              </a:rPr>
              <a:t>IQ despus de NA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Buenos respondedores :necrosis &gt; o igual al 90%</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Relacion  SUV 1 con la histologia.</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El mejor SUV 1 para predecir respuesta fue 6. SUV1&gt; o igual a 6.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Mediana de SUV1  7.85 ( 0-24)</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Buenos respondedores  Histologicos fueron 13 pacientes ( 41%). Respueta histologica completa en 3 pacientes. (9%).</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SUV 1 &gt;6  solo  20% fueron buenos respondedores.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SUV1 &lt; 6  el 64%  fueron buenos respondedores.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Respuesta metabolica en el PET 2  SUV 2  No demostró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Shape 101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5" name="Shape 101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Detrmianr el valor pronsotico del FDG para detrminar la rspuesta al tratamientoneoadyuvante en apcientes con osteosarcoma.</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Según los criterios de interpretacion de widely area bajo la curva se mide de 0-1.</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Valoe 0.5- no es buena</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0.6-0.69: pobre.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0.7-0.79 Aceptable.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0.8-0.89 Exelente clasificador.</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0.1-1 sobresaliente.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2" name="Shape 57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For children without</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significant metallic material at the primary tumor site, more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advanced imaging by either CT or MRI should be performed 3–</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4 months after local control to allowpost-treatment reactive changes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to decrease or resolve.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The choice of CTor MRI is related to personal preference. Both</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techniques provide highly detailed images. MRI is extremely</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sensitive to soft tissue abnormalities, but may overestimate the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presence of soft tissue disease. Soft tissue detail may be lacking on</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CT, but it better shows the presence of sclerotic bone formation. The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presence of metallic materials, though it may cause significant</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artifact, is not an absolute contraindication to the performance of</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advanced imaging.</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Pediatr Blood Cancer DOI 10.1002/pbc</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TABLE III.</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4" name="Shape 19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Petriatic Sarcoma St, Jude.</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Shape 125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57" name="Shape 125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El pronóstico paraEstos pacientes dependen de la edad del paciente, grado del tumor, estadio del tumor,El subtipo histológico y el margen quirúrgico [8-10, 13, 14].Dado el alto riesgo de recurrencia en esta población de pacientes, laLa detección precoz y precisa de la recurrencia local o metastásicaLas lesiones, ya que el tratamiento temprano puede prolongar laAunque las modalidades de imagen anatómicamente basadasComo la tomografía computarizada (TC) y la resonancia magnética(RM) siguen siendo las principales modalidades diagnósticasLa evaluación de los sarcomas, la tomografía por emisión de positrones (PET)Con el análogo de glucosa 18F-fluorodesoxiglucosa (18F-FDG)Se utiliza cada vez más para proporcionar informaciónDiagnóstico de sarcoma y planificación del tratamiento [15]. Imagen funcionalUtilizando 18F-FDG-PET / CT puede diferenciar entre benignosY lesiones malignas basadas en la actividad metabólica. EnAdemás, la adquisición de datos de PET no se ve afectada por el metalImplantes, que frecuentemente están presentes cuando los pacientes hanResección de los huesos y reconstrucción ósea protésica.PETalso permite una evaluación rápida y precisa de todo el cuerpoQue potencialmente puede agregar información de diagnóstico relevantePara contrastar CT mejorado (ce-CT) o estudios de resonancia magnética [16].Además, existen pocos estudios específicamenteEvaluar el papel de 18F-FDG-PET / CT exclusivamente en pacientesCon osteosarcoma primario. Así, el objetivo del presente estudioFue evaluar la precisión diagnóstica de 18F-FDG-PET / CTPara detectar recurrencias en una población de pacientes con osteosarcomaDespués de un tratamiento quirúrgico adecuado.materiales y métodosCaracterísticas de la población</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In case of negative 18F-FDG</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PET/CT, the results was validated by clinical follow-up and/</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or correlative imaging (including ce-CT, MR) and/or biopsy.</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pPr>
              <a:lnSpc>
                <a:spcPts val="5800"/>
              </a:lnSpc>
            </a:pPr>
            <a:endParaRPr lang="es-ES_tradnl" sz="1200" dirty="0" smtClean="0"/>
          </a:p>
          <a:p>
            <a:pPr marL="0" marR="0" lvl="1" indent="0" algn="l" defTabSz="914400" rtl="0" eaLnBrk="1" fontAlgn="auto" latinLnBrk="0" hangingPunct="1">
              <a:lnSpc>
                <a:spcPts val="5800"/>
              </a:lnSpc>
              <a:spcBef>
                <a:spcPts val="0"/>
              </a:spcBef>
              <a:spcAft>
                <a:spcPts val="0"/>
              </a:spcAft>
              <a:buClrTx/>
              <a:buSzTx/>
              <a:buFontTx/>
              <a:buNone/>
              <a:tabLst/>
              <a:defRPr/>
            </a:pPr>
            <a:r>
              <a:rPr lang="es-ES_tradnl" sz="1800" kern="1200" dirty="0" smtClean="0">
                <a:solidFill>
                  <a:schemeClr val="tx1"/>
                </a:solidFill>
                <a:latin typeface="+mn-lt"/>
                <a:ea typeface="+mn-ea"/>
                <a:cs typeface="+mn-cs"/>
              </a:rPr>
              <a:t>Bajos valores de SUV2 y Delta SUV se correlacionan con el grado de respuesta histológica ( Grado de Necrosis</a:t>
            </a:r>
            <a:r>
              <a:rPr lang="es-ES_tradnl" sz="1800" b="1" dirty="0" smtClean="0"/>
              <a:t> &gt;90%.)</a:t>
            </a:r>
            <a:r>
              <a:rPr lang="es-ES_tradnl" sz="1800" kern="1200" dirty="0" smtClean="0">
                <a:solidFill>
                  <a:schemeClr val="tx1"/>
                </a:solidFill>
                <a:latin typeface="+mn-lt"/>
                <a:ea typeface="+mn-ea"/>
                <a:cs typeface="+mn-cs"/>
              </a:rPr>
              <a:t> a la Neoadyuvancia. </a:t>
            </a:r>
          </a:p>
          <a:p>
            <a:pPr>
              <a:lnSpc>
                <a:spcPts val="5800"/>
              </a:lnSpc>
            </a:pPr>
            <a:endParaRPr lang="es-ES_tradnl" sz="1200" dirty="0" smtClean="0"/>
          </a:p>
          <a:p>
            <a:pPr>
              <a:lnSpc>
                <a:spcPts val="5800"/>
              </a:lnSpc>
            </a:pPr>
            <a:endParaRPr lang="es-ES_tradnl" sz="1200" dirty="0" smtClean="0"/>
          </a:p>
          <a:p>
            <a:pPr>
              <a:lnSpc>
                <a:spcPts val="5800"/>
              </a:lnSpc>
            </a:pPr>
            <a:endParaRPr lang="es-ES_tradnl" sz="1200" dirty="0" smtClean="0"/>
          </a:p>
          <a:p>
            <a:pPr>
              <a:lnSpc>
                <a:spcPts val="5800"/>
              </a:lnSpc>
            </a:pPr>
            <a:endParaRPr lang="es-ES_tradnl" sz="1200" dirty="0" smtClean="0"/>
          </a:p>
          <a:p>
            <a:pPr>
              <a:lnSpc>
                <a:spcPts val="5800"/>
              </a:lnSpc>
            </a:pPr>
            <a:r>
              <a:rPr lang="es-ES_tradnl" sz="1200" dirty="0" smtClean="0"/>
              <a:t>Evaluar: tumor primario, ganglios linfáticos, metástasis pulmonares y óseas.</a:t>
            </a:r>
          </a:p>
          <a:p>
            <a:pPr>
              <a:lnSpc>
                <a:spcPts val="5800"/>
              </a:lnSpc>
            </a:pPr>
            <a:r>
              <a:rPr lang="es-ES_tradnl" sz="1200" dirty="0" smtClean="0"/>
              <a:t>Otros sitios raros de metástasis: cerebro e hígado.</a:t>
            </a:r>
          </a:p>
          <a:p>
            <a:r>
              <a:rPr lang="es-ES_tradnl" sz="1200" kern="1200" dirty="0" err="1" smtClean="0">
                <a:solidFill>
                  <a:schemeClr val="tx1"/>
                </a:solidFill>
                <a:effectLst/>
                <a:latin typeface="+mn-lt"/>
                <a:ea typeface="+mn-ea"/>
                <a:cs typeface="+mn-cs"/>
              </a:rPr>
              <a:t>primary</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lesion</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but</a:t>
            </a:r>
            <a:r>
              <a:rPr lang="es-ES_tradnl" sz="1200" kern="1200" dirty="0" smtClean="0">
                <a:solidFill>
                  <a:schemeClr val="tx1"/>
                </a:solidFill>
                <a:effectLst/>
                <a:latin typeface="+mn-lt"/>
                <a:ea typeface="+mn-ea"/>
                <a:cs typeface="+mn-cs"/>
              </a:rPr>
              <a:t> can be </a:t>
            </a:r>
            <a:r>
              <a:rPr lang="es-ES_tradnl" sz="1200" kern="1200" dirty="0" err="1" smtClean="0">
                <a:solidFill>
                  <a:schemeClr val="tx1"/>
                </a:solidFill>
                <a:effectLst/>
                <a:latin typeface="+mn-lt"/>
                <a:ea typeface="+mn-ea"/>
                <a:cs typeface="+mn-cs"/>
              </a:rPr>
              <a:t>used</a:t>
            </a:r>
            <a:r>
              <a:rPr lang="es-ES_tradnl" sz="1200" kern="1200" dirty="0" smtClean="0">
                <a:solidFill>
                  <a:schemeClr val="tx1"/>
                </a:solidFill>
                <a:effectLst/>
                <a:latin typeface="+mn-lt"/>
                <a:ea typeface="+mn-ea"/>
                <a:cs typeface="+mn-cs"/>
              </a:rPr>
              <a:t> to </a:t>
            </a:r>
            <a:r>
              <a:rPr lang="es-ES_tradnl" sz="1200" kern="1200" dirty="0" err="1" smtClean="0">
                <a:solidFill>
                  <a:schemeClr val="tx1"/>
                </a:solidFill>
                <a:effectLst/>
                <a:latin typeface="+mn-lt"/>
                <a:ea typeface="+mn-ea"/>
                <a:cs typeface="+mn-cs"/>
              </a:rPr>
              <a:t>direct</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biopsy</a:t>
            </a:r>
            <a:r>
              <a:rPr lang="es-ES_tradnl" sz="1200" kern="1200" dirty="0" smtClean="0">
                <a:solidFill>
                  <a:schemeClr val="tx1"/>
                </a:solidFill>
                <a:effectLst/>
                <a:latin typeface="+mn-lt"/>
                <a:ea typeface="+mn-ea"/>
                <a:cs typeface="+mn-cs"/>
              </a:rPr>
              <a:t> to the </a:t>
            </a:r>
            <a:r>
              <a:rPr lang="es-ES_tradnl" sz="1200" kern="1200" dirty="0" err="1" smtClean="0">
                <a:solidFill>
                  <a:schemeClr val="tx1"/>
                </a:solidFill>
                <a:effectLst/>
                <a:latin typeface="+mn-lt"/>
                <a:ea typeface="+mn-ea"/>
                <a:cs typeface="+mn-cs"/>
              </a:rPr>
              <a:t>area</a:t>
            </a:r>
            <a:r>
              <a:rPr lang="es-ES_tradnl" sz="1200" kern="1200" dirty="0" smtClean="0">
                <a:solidFill>
                  <a:schemeClr val="tx1"/>
                </a:solidFill>
                <a:effectLst/>
                <a:latin typeface="+mn-lt"/>
                <a:ea typeface="+mn-ea"/>
                <a:cs typeface="+mn-cs"/>
              </a:rPr>
              <a:t> that is </a:t>
            </a:r>
            <a:r>
              <a:rPr lang="es-ES_tradnl" sz="1200" kern="1200" dirty="0" err="1" smtClean="0">
                <a:solidFill>
                  <a:schemeClr val="tx1"/>
                </a:solidFill>
                <a:effectLst/>
                <a:latin typeface="+mn-lt"/>
                <a:ea typeface="+mn-ea"/>
                <a:cs typeface="+mn-cs"/>
              </a:rPr>
              <a:t>most</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likely</a:t>
            </a:r>
            <a:r>
              <a:rPr lang="es-ES_tradnl" sz="1200" kern="1200" dirty="0" smtClean="0">
                <a:solidFill>
                  <a:schemeClr val="tx1"/>
                </a:solidFill>
                <a:effectLst/>
                <a:latin typeface="+mn-lt"/>
                <a:ea typeface="+mn-ea"/>
                <a:cs typeface="+mn-cs"/>
              </a:rPr>
              <a:t> to </a:t>
            </a:r>
            <a:r>
              <a:rPr lang="es-ES_tradnl" sz="1200" kern="1200" dirty="0" err="1" smtClean="0">
                <a:solidFill>
                  <a:schemeClr val="tx1"/>
                </a:solidFill>
                <a:effectLst/>
                <a:latin typeface="+mn-lt"/>
                <a:ea typeface="+mn-ea"/>
                <a:cs typeface="+mn-cs"/>
              </a:rPr>
              <a:t>contain</a:t>
            </a:r>
            <a:r>
              <a:rPr lang="es-ES_tradnl" sz="1200" kern="1200" dirty="0" smtClean="0">
                <a:solidFill>
                  <a:schemeClr val="tx1"/>
                </a:solidFill>
                <a:effectLst/>
                <a:latin typeface="+mn-lt"/>
                <a:ea typeface="+mn-ea"/>
                <a:cs typeface="+mn-cs"/>
              </a:rPr>
              <a:t> the </a:t>
            </a:r>
            <a:r>
              <a:rPr lang="es-ES_tradnl" sz="1200" kern="1200" dirty="0" err="1" smtClean="0">
                <a:solidFill>
                  <a:schemeClr val="tx1"/>
                </a:solidFill>
                <a:effectLst/>
                <a:latin typeface="+mn-lt"/>
                <a:ea typeface="+mn-ea"/>
                <a:cs typeface="+mn-cs"/>
              </a:rPr>
              <a:t>most</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aggressive</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area</a:t>
            </a:r>
            <a:r>
              <a:rPr lang="es-ES_tradnl" sz="1200" kern="1200" dirty="0" smtClean="0">
                <a:solidFill>
                  <a:schemeClr val="tx1"/>
                </a:solidFill>
                <a:effectLst/>
                <a:latin typeface="+mn-lt"/>
                <a:ea typeface="+mn-ea"/>
                <a:cs typeface="+mn-cs"/>
              </a:rPr>
              <a:t> of tumor – </a:t>
            </a:r>
            <a:r>
              <a:rPr lang="es-ES_tradnl" sz="1200" kern="1200" dirty="0" err="1" smtClean="0">
                <a:solidFill>
                  <a:schemeClr val="tx1"/>
                </a:solidFill>
                <a:effectLst/>
                <a:latin typeface="+mn-lt"/>
                <a:ea typeface="+mn-ea"/>
                <a:cs typeface="+mn-cs"/>
              </a:rPr>
              <a:t>which</a:t>
            </a:r>
            <a:r>
              <a:rPr lang="es-ES_tradnl" sz="1200" kern="1200" dirty="0" smtClean="0">
                <a:solidFill>
                  <a:schemeClr val="tx1"/>
                </a:solidFill>
                <a:effectLst/>
                <a:latin typeface="+mn-lt"/>
                <a:ea typeface="+mn-ea"/>
                <a:cs typeface="+mn-cs"/>
              </a:rPr>
              <a:t> is crucial for tumor </a:t>
            </a:r>
            <a:r>
              <a:rPr lang="es-ES_tradnl" sz="1200" kern="1200" dirty="0" err="1" smtClean="0">
                <a:solidFill>
                  <a:schemeClr val="tx1"/>
                </a:solidFill>
                <a:effectLst/>
                <a:latin typeface="+mn-lt"/>
                <a:ea typeface="+mn-ea"/>
                <a:cs typeface="+mn-cs"/>
              </a:rPr>
              <a:t>grading</a:t>
            </a:r>
            <a:r>
              <a:rPr lang="es-ES_tradnl" sz="1200" kern="1200" dirty="0" smtClean="0">
                <a:solidFill>
                  <a:schemeClr val="tx1"/>
                </a:solidFill>
                <a:effectLst/>
                <a:latin typeface="+mn-lt"/>
                <a:ea typeface="+mn-ea"/>
                <a:cs typeface="+mn-cs"/>
              </a:rPr>
              <a:t>. PET</a:t>
            </a:r>
          </a:p>
          <a:p>
            <a:r>
              <a:rPr lang="es-ES_tradnl" sz="1200" kern="1200" dirty="0" err="1" smtClean="0">
                <a:solidFill>
                  <a:schemeClr val="tx1"/>
                </a:solidFill>
                <a:effectLst/>
                <a:latin typeface="+mn-lt"/>
                <a:ea typeface="+mn-ea"/>
                <a:cs typeface="+mn-cs"/>
              </a:rPr>
              <a:t>may</a:t>
            </a:r>
            <a:r>
              <a:rPr lang="es-ES_tradnl" sz="1200" kern="1200" dirty="0" smtClean="0">
                <a:solidFill>
                  <a:schemeClr val="tx1"/>
                </a:solidFill>
                <a:effectLst/>
                <a:latin typeface="+mn-lt"/>
                <a:ea typeface="+mn-ea"/>
                <a:cs typeface="+mn-cs"/>
              </a:rPr>
              <a:t> be </a:t>
            </a:r>
            <a:r>
              <a:rPr lang="es-ES_tradnl" sz="1200" kern="1200" dirty="0" err="1" smtClean="0">
                <a:solidFill>
                  <a:schemeClr val="tx1"/>
                </a:solidFill>
                <a:effectLst/>
                <a:latin typeface="+mn-lt"/>
                <a:ea typeface="+mn-ea"/>
                <a:cs typeface="+mn-cs"/>
              </a:rPr>
              <a:t>able</a:t>
            </a:r>
            <a:r>
              <a:rPr lang="es-ES_tradnl" sz="1200" kern="1200" dirty="0" smtClean="0">
                <a:solidFill>
                  <a:schemeClr val="tx1"/>
                </a:solidFill>
                <a:effectLst/>
                <a:latin typeface="+mn-lt"/>
                <a:ea typeface="+mn-ea"/>
                <a:cs typeface="+mn-cs"/>
              </a:rPr>
              <a:t> to </a:t>
            </a:r>
            <a:r>
              <a:rPr lang="es-ES_tradnl" sz="1200" kern="1200" dirty="0" err="1" smtClean="0">
                <a:solidFill>
                  <a:schemeClr val="tx1"/>
                </a:solidFill>
                <a:effectLst/>
                <a:latin typeface="+mn-lt"/>
                <a:ea typeface="+mn-ea"/>
                <a:cs typeface="+mn-cs"/>
              </a:rPr>
              <a:t>predict</a:t>
            </a:r>
            <a:r>
              <a:rPr lang="es-ES_tradnl" sz="1200" kern="1200" dirty="0" smtClean="0">
                <a:solidFill>
                  <a:schemeClr val="tx1"/>
                </a:solidFill>
                <a:effectLst/>
                <a:latin typeface="+mn-lt"/>
                <a:ea typeface="+mn-ea"/>
                <a:cs typeface="+mn-cs"/>
              </a:rPr>
              <a:t> prognosis, with </a:t>
            </a:r>
            <a:r>
              <a:rPr lang="es-ES_tradnl" sz="1200" kern="1200" dirty="0" err="1" smtClean="0">
                <a:solidFill>
                  <a:schemeClr val="tx1"/>
                </a:solidFill>
                <a:effectLst/>
                <a:latin typeface="+mn-lt"/>
                <a:ea typeface="+mn-ea"/>
                <a:cs typeface="+mn-cs"/>
              </a:rPr>
              <a:t>one</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study</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demonstrating</a:t>
            </a:r>
            <a:r>
              <a:rPr lang="es-ES_tradnl" sz="1200" kern="1200" dirty="0" smtClean="0">
                <a:solidFill>
                  <a:schemeClr val="tx1"/>
                </a:solidFill>
                <a:effectLst/>
                <a:latin typeface="+mn-lt"/>
                <a:ea typeface="+mn-ea"/>
                <a:cs typeface="+mn-cs"/>
              </a:rPr>
              <a:t> that </a:t>
            </a:r>
            <a:r>
              <a:rPr lang="es-ES_tradnl" sz="1200" kern="1200" dirty="0" err="1" smtClean="0">
                <a:solidFill>
                  <a:schemeClr val="tx1"/>
                </a:solidFill>
                <a:effectLst/>
                <a:latin typeface="+mn-lt"/>
                <a:ea typeface="+mn-ea"/>
                <a:cs typeface="+mn-cs"/>
              </a:rPr>
              <a:t>rates</a:t>
            </a:r>
            <a:r>
              <a:rPr lang="es-ES_tradnl" sz="1200" kern="1200" dirty="0" smtClean="0">
                <a:solidFill>
                  <a:schemeClr val="tx1"/>
                </a:solidFill>
                <a:effectLst/>
                <a:latin typeface="+mn-lt"/>
                <a:ea typeface="+mn-ea"/>
                <a:cs typeface="+mn-cs"/>
              </a:rPr>
              <a:t> of </a:t>
            </a:r>
            <a:r>
              <a:rPr lang="es-ES_tradnl" sz="1200" kern="1200" dirty="0" err="1" smtClean="0">
                <a:solidFill>
                  <a:schemeClr val="tx1"/>
                </a:solidFill>
                <a:effectLst/>
                <a:latin typeface="+mn-lt"/>
                <a:ea typeface="+mn-ea"/>
                <a:cs typeface="+mn-cs"/>
              </a:rPr>
              <a:t>overall</a:t>
            </a:r>
            <a:r>
              <a:rPr lang="es-ES_tradnl" sz="1200" kern="1200" dirty="0" smtClean="0">
                <a:solidFill>
                  <a:schemeClr val="tx1"/>
                </a:solidFill>
                <a:effectLst/>
                <a:latin typeface="+mn-lt"/>
                <a:ea typeface="+mn-ea"/>
                <a:cs typeface="+mn-cs"/>
              </a:rPr>
              <a:t> and </a:t>
            </a:r>
            <a:r>
              <a:rPr lang="es-ES_tradnl" sz="1200" kern="1200" dirty="0" err="1" smtClean="0">
                <a:solidFill>
                  <a:schemeClr val="tx1"/>
                </a:solidFill>
                <a:effectLst/>
                <a:latin typeface="+mn-lt"/>
                <a:ea typeface="+mn-ea"/>
                <a:cs typeface="+mn-cs"/>
              </a:rPr>
              <a:t>event</a:t>
            </a:r>
            <a:r>
              <a:rPr lang="es-ES_tradnl" sz="1200" kern="1200" dirty="0" smtClean="0">
                <a:solidFill>
                  <a:schemeClr val="tx1"/>
                </a:solidFill>
                <a:effectLst/>
                <a:latin typeface="+mn-lt"/>
                <a:ea typeface="+mn-ea"/>
                <a:cs typeface="+mn-cs"/>
              </a:rPr>
              <a:t>-free </a:t>
            </a:r>
            <a:r>
              <a:rPr lang="es-ES_tradnl" sz="1200" kern="1200" dirty="0" err="1" smtClean="0">
                <a:solidFill>
                  <a:schemeClr val="tx1"/>
                </a:solidFill>
                <a:effectLst/>
                <a:latin typeface="+mn-lt"/>
                <a:ea typeface="+mn-ea"/>
                <a:cs typeface="+mn-cs"/>
              </a:rPr>
              <a:t>survival</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were</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significantly</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better</a:t>
            </a:r>
            <a:r>
              <a:rPr lang="es-ES_tradnl" sz="1200" kern="1200" dirty="0" smtClean="0">
                <a:solidFill>
                  <a:schemeClr val="tx1"/>
                </a:solidFill>
                <a:effectLst/>
                <a:latin typeface="+mn-lt"/>
                <a:ea typeface="+mn-ea"/>
                <a:cs typeface="+mn-cs"/>
              </a:rPr>
              <a:t> in </a:t>
            </a:r>
            <a:r>
              <a:rPr lang="es-ES_tradnl" sz="1200" kern="1200" dirty="0" err="1" smtClean="0">
                <a:solidFill>
                  <a:schemeClr val="tx1"/>
                </a:solidFill>
                <a:effectLst/>
                <a:latin typeface="+mn-lt"/>
                <a:ea typeface="+mn-ea"/>
                <a:cs typeface="+mn-cs"/>
              </a:rPr>
              <a:t>patients</a:t>
            </a:r>
            <a:r>
              <a:rPr lang="es-ES_tradnl" sz="1200" kern="1200" dirty="0" smtClean="0">
                <a:solidFill>
                  <a:schemeClr val="tx1"/>
                </a:solidFill>
                <a:effectLst/>
                <a:latin typeface="+mn-lt"/>
                <a:ea typeface="+mn-ea"/>
                <a:cs typeface="+mn-cs"/>
              </a:rPr>
              <a:t> with </a:t>
            </a:r>
            <a:r>
              <a:rPr lang="es-ES_tradnl" sz="1200" kern="1200" dirty="0" err="1" smtClean="0">
                <a:solidFill>
                  <a:schemeClr val="tx1"/>
                </a:solidFill>
                <a:effectLst/>
                <a:latin typeface="+mn-lt"/>
                <a:ea typeface="+mn-ea"/>
                <a:cs typeface="+mn-cs"/>
              </a:rPr>
              <a:t>low</a:t>
            </a:r>
            <a:r>
              <a:rPr lang="es-ES_tradnl" sz="1200" kern="1200" dirty="0" smtClean="0">
                <a:solidFill>
                  <a:schemeClr val="tx1"/>
                </a:solidFill>
                <a:effectLst/>
                <a:latin typeface="+mn-lt"/>
                <a:ea typeface="+mn-ea"/>
                <a:cs typeface="+mn-cs"/>
              </a:rPr>
              <a:t> FDG </a:t>
            </a:r>
            <a:r>
              <a:rPr lang="es-ES_tradnl" sz="1200" kern="1200" dirty="0" err="1" smtClean="0">
                <a:solidFill>
                  <a:schemeClr val="tx1"/>
                </a:solidFill>
                <a:effectLst/>
                <a:latin typeface="+mn-lt"/>
                <a:ea typeface="+mn-ea"/>
                <a:cs typeface="+mn-cs"/>
              </a:rPr>
              <a:t>uptake</a:t>
            </a:r>
            <a:r>
              <a:rPr lang="es-ES_tradnl" sz="1200" kern="1200" dirty="0" smtClean="0">
                <a:solidFill>
                  <a:schemeClr val="tx1"/>
                </a:solidFill>
                <a:effectLst/>
                <a:latin typeface="+mn-lt"/>
                <a:ea typeface="+mn-ea"/>
                <a:cs typeface="+mn-cs"/>
              </a:rPr>
              <a:t> in</a:t>
            </a:r>
          </a:p>
          <a:p>
            <a:r>
              <a:rPr lang="es-ES_tradnl" sz="1200" kern="1200" dirty="0" smtClean="0">
                <a:solidFill>
                  <a:schemeClr val="tx1"/>
                </a:solidFill>
                <a:effectLst/>
                <a:latin typeface="+mn-lt"/>
                <a:ea typeface="+mn-ea"/>
                <a:cs typeface="+mn-cs"/>
              </a:rPr>
              <a:t>tumor </a:t>
            </a:r>
            <a:r>
              <a:rPr lang="es-ES_tradnl" sz="1200" kern="1200" dirty="0" err="1" smtClean="0">
                <a:solidFill>
                  <a:schemeClr val="tx1"/>
                </a:solidFill>
                <a:effectLst/>
                <a:latin typeface="+mn-lt"/>
                <a:ea typeface="+mn-ea"/>
                <a:cs typeface="+mn-cs"/>
              </a:rPr>
              <a:t>compared</a:t>
            </a:r>
            <a:r>
              <a:rPr lang="es-ES_tradnl" sz="1200" kern="1200" dirty="0" smtClean="0">
                <a:solidFill>
                  <a:schemeClr val="tx1"/>
                </a:solidFill>
                <a:effectLst/>
                <a:latin typeface="+mn-lt"/>
                <a:ea typeface="+mn-ea"/>
                <a:cs typeface="+mn-cs"/>
              </a:rPr>
              <a:t> with </a:t>
            </a:r>
            <a:r>
              <a:rPr lang="es-ES_tradnl" sz="1200" kern="1200" dirty="0" err="1" smtClean="0">
                <a:solidFill>
                  <a:schemeClr val="tx1"/>
                </a:solidFill>
                <a:effectLst/>
                <a:latin typeface="+mn-lt"/>
                <a:ea typeface="+mn-ea"/>
                <a:cs typeface="+mn-cs"/>
              </a:rPr>
              <a:t>patients</a:t>
            </a:r>
            <a:r>
              <a:rPr lang="es-ES_tradnl" sz="1200" kern="1200" dirty="0" smtClean="0">
                <a:solidFill>
                  <a:schemeClr val="tx1"/>
                </a:solidFill>
                <a:effectLst/>
                <a:latin typeface="+mn-lt"/>
                <a:ea typeface="+mn-ea"/>
                <a:cs typeface="+mn-cs"/>
              </a:rPr>
              <a:t> with </a:t>
            </a:r>
            <a:r>
              <a:rPr lang="es-ES_tradnl" sz="1200" kern="1200" dirty="0" err="1" smtClean="0">
                <a:solidFill>
                  <a:schemeClr val="tx1"/>
                </a:solidFill>
                <a:effectLst/>
                <a:latin typeface="+mn-lt"/>
                <a:ea typeface="+mn-ea"/>
                <a:cs typeface="+mn-cs"/>
              </a:rPr>
              <a:t>high</a:t>
            </a:r>
            <a:r>
              <a:rPr lang="es-ES_tradnl" sz="1200" kern="1200" dirty="0" smtClean="0">
                <a:solidFill>
                  <a:schemeClr val="tx1"/>
                </a:solidFill>
                <a:effectLst/>
                <a:latin typeface="+mn-lt"/>
                <a:ea typeface="+mn-ea"/>
                <a:cs typeface="+mn-cs"/>
              </a:rPr>
              <a:t> FDG </a:t>
            </a:r>
            <a:r>
              <a:rPr lang="es-ES_tradnl" sz="1200" kern="1200" dirty="0" err="1" smtClean="0">
                <a:solidFill>
                  <a:schemeClr val="tx1"/>
                </a:solidFill>
                <a:effectLst/>
                <a:latin typeface="+mn-lt"/>
                <a:ea typeface="+mn-ea"/>
                <a:cs typeface="+mn-cs"/>
              </a:rPr>
              <a:t>uptake</a:t>
            </a:r>
            <a:r>
              <a:rPr lang="es-ES_tradnl" sz="1200" kern="1200" dirty="0" smtClean="0">
                <a:solidFill>
                  <a:schemeClr val="tx1"/>
                </a:solidFill>
                <a:effectLst/>
                <a:latin typeface="+mn-lt"/>
                <a:ea typeface="+mn-ea"/>
                <a:cs typeface="+mn-cs"/>
              </a:rPr>
              <a:t>.</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Metastatic </a:t>
            </a:r>
            <a:r>
              <a:rPr lang="es-ES_tradnl" sz="1200" kern="1200" dirty="0" err="1" smtClean="0">
                <a:solidFill>
                  <a:schemeClr val="tx1"/>
                </a:solidFill>
                <a:effectLst/>
                <a:latin typeface="+mn-lt"/>
                <a:ea typeface="+mn-ea"/>
                <a:cs typeface="+mn-cs"/>
              </a:rPr>
              <a:t>disease</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occurs</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commonly</a:t>
            </a:r>
            <a:r>
              <a:rPr lang="es-ES_tradnl" sz="1200" kern="1200" dirty="0" smtClean="0">
                <a:solidFill>
                  <a:schemeClr val="tx1"/>
                </a:solidFill>
                <a:effectLst/>
                <a:latin typeface="+mn-lt"/>
                <a:ea typeface="+mn-ea"/>
                <a:cs typeface="+mn-cs"/>
              </a:rPr>
              <a:t> in </a:t>
            </a:r>
            <a:r>
              <a:rPr lang="es-ES_tradnl" sz="1200" kern="1200" dirty="0" err="1" smtClean="0">
                <a:solidFill>
                  <a:schemeClr val="tx1"/>
                </a:solidFill>
                <a:effectLst/>
                <a:latin typeface="+mn-lt"/>
                <a:ea typeface="+mn-ea"/>
                <a:cs typeface="+mn-cs"/>
              </a:rPr>
              <a:t>lung</a:t>
            </a:r>
            <a:r>
              <a:rPr lang="es-ES_tradnl" sz="1200" kern="1200" dirty="0" smtClean="0">
                <a:solidFill>
                  <a:schemeClr val="tx1"/>
                </a:solidFill>
                <a:effectLst/>
                <a:latin typeface="+mn-lt"/>
                <a:ea typeface="+mn-ea"/>
                <a:cs typeface="+mn-cs"/>
              </a:rPr>
              <a:t> and </a:t>
            </a:r>
            <a:r>
              <a:rPr lang="es-ES_tradnl" sz="1200" kern="1200" dirty="0" err="1" smtClean="0">
                <a:solidFill>
                  <a:schemeClr val="tx1"/>
                </a:solidFill>
                <a:effectLst/>
                <a:latin typeface="+mn-lt"/>
                <a:ea typeface="+mn-ea"/>
                <a:cs typeface="+mn-cs"/>
              </a:rPr>
              <a:t>bone</a:t>
            </a:r>
            <a:r>
              <a:rPr lang="es-ES_tradnl" sz="1200" kern="1200" dirty="0" smtClean="0">
                <a:solidFill>
                  <a:schemeClr val="tx1"/>
                </a:solidFill>
                <a:effectLst/>
                <a:latin typeface="+mn-lt"/>
                <a:ea typeface="+mn-ea"/>
                <a:cs typeface="+mn-cs"/>
              </a:rPr>
              <a:t> and is </a:t>
            </a:r>
            <a:r>
              <a:rPr lang="es-ES_tradnl" sz="1200" kern="1200" dirty="0" err="1" smtClean="0">
                <a:solidFill>
                  <a:schemeClr val="tx1"/>
                </a:solidFill>
                <a:effectLst/>
                <a:latin typeface="+mn-lt"/>
                <a:ea typeface="+mn-ea"/>
                <a:cs typeface="+mn-cs"/>
              </a:rPr>
              <a:t>usually</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visualized</a:t>
            </a:r>
            <a:r>
              <a:rPr lang="es-ES_tradnl" sz="1200" kern="1200" dirty="0" smtClean="0">
                <a:solidFill>
                  <a:schemeClr val="tx1"/>
                </a:solidFill>
                <a:effectLst/>
                <a:latin typeface="+mn-lt"/>
                <a:ea typeface="+mn-ea"/>
                <a:cs typeface="+mn-cs"/>
              </a:rPr>
              <a:t> in </a:t>
            </a:r>
            <a:r>
              <a:rPr lang="es-ES_tradnl" sz="1200" kern="1200" dirty="0" err="1" smtClean="0">
                <a:solidFill>
                  <a:schemeClr val="tx1"/>
                </a:solidFill>
                <a:effectLst/>
                <a:latin typeface="+mn-lt"/>
                <a:ea typeface="+mn-ea"/>
                <a:cs typeface="+mn-cs"/>
              </a:rPr>
              <a:t>computed</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tomography</a:t>
            </a:r>
            <a:r>
              <a:rPr lang="es-ES_tradnl" sz="1200" kern="1200" dirty="0" smtClean="0">
                <a:solidFill>
                  <a:schemeClr val="tx1"/>
                </a:solidFill>
                <a:effectLst/>
                <a:latin typeface="+mn-lt"/>
                <a:ea typeface="+mn-ea"/>
                <a:cs typeface="+mn-cs"/>
              </a:rPr>
              <a:t> (CT) </a:t>
            </a:r>
            <a:r>
              <a:rPr lang="es-ES_tradnl" sz="1200" kern="1200" dirty="0" err="1" smtClean="0">
                <a:solidFill>
                  <a:schemeClr val="tx1"/>
                </a:solidFill>
                <a:effectLst/>
                <a:latin typeface="+mn-lt"/>
                <a:ea typeface="+mn-ea"/>
                <a:cs typeface="+mn-cs"/>
              </a:rPr>
              <a:t>scans</a:t>
            </a:r>
            <a:r>
              <a:rPr lang="es-ES_tradnl" sz="1200" kern="1200" dirty="0" smtClean="0">
                <a:solidFill>
                  <a:schemeClr val="tx1"/>
                </a:solidFill>
                <a:effectLst/>
                <a:latin typeface="+mn-lt"/>
                <a:ea typeface="+mn-ea"/>
                <a:cs typeface="+mn-cs"/>
              </a:rPr>
              <a:t> of the </a:t>
            </a:r>
            <a:r>
              <a:rPr lang="es-ES_tradnl" sz="1200" kern="1200" dirty="0" err="1" smtClean="0">
                <a:solidFill>
                  <a:schemeClr val="tx1"/>
                </a:solidFill>
                <a:effectLst/>
                <a:latin typeface="+mn-lt"/>
                <a:ea typeface="+mn-ea"/>
                <a:cs typeface="+mn-cs"/>
              </a:rPr>
              <a:t>chest</a:t>
            </a:r>
            <a:r>
              <a:rPr lang="es-ES_tradnl" sz="1200" kern="1200" dirty="0" smtClean="0">
                <a:solidFill>
                  <a:schemeClr val="tx1"/>
                </a:solidFill>
                <a:effectLst/>
                <a:latin typeface="+mn-lt"/>
                <a:ea typeface="+mn-ea"/>
                <a:cs typeface="+mn-cs"/>
              </a:rPr>
              <a:t> and </a:t>
            </a:r>
            <a:r>
              <a:rPr lang="es-ES_tradnl" sz="1200" kern="1200" dirty="0" err="1" smtClean="0">
                <a:solidFill>
                  <a:schemeClr val="tx1"/>
                </a:solidFill>
                <a:effectLst/>
                <a:latin typeface="+mn-lt"/>
                <a:ea typeface="+mn-ea"/>
                <a:cs typeface="+mn-cs"/>
              </a:rPr>
              <a:t>bone</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scintigraphy</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although</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chondrosarcomas</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tend</a:t>
            </a:r>
            <a:r>
              <a:rPr lang="es-ES_tradnl" sz="1200" kern="1200" dirty="0" smtClean="0">
                <a:solidFill>
                  <a:schemeClr val="tx1"/>
                </a:solidFill>
                <a:effectLst/>
                <a:latin typeface="+mn-lt"/>
                <a:ea typeface="+mn-ea"/>
                <a:cs typeface="+mn-cs"/>
              </a:rPr>
              <a:t> to</a:t>
            </a:r>
          </a:p>
          <a:p>
            <a:r>
              <a:rPr lang="es-ES_tradnl" sz="1200" kern="1200" dirty="0" err="1" smtClean="0">
                <a:solidFill>
                  <a:schemeClr val="tx1"/>
                </a:solidFill>
                <a:effectLst/>
                <a:latin typeface="+mn-lt"/>
                <a:ea typeface="+mn-ea"/>
                <a:cs typeface="+mn-cs"/>
              </a:rPr>
              <a:t>have</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lower</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uptake</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on</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bone</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scanning</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than</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osteosarcoma</a:t>
            </a:r>
            <a:r>
              <a:rPr lang="es-ES_tradnl" sz="1200" kern="1200" dirty="0" smtClean="0">
                <a:solidFill>
                  <a:schemeClr val="tx1"/>
                </a:solidFill>
                <a:effectLst/>
                <a:latin typeface="+mn-lt"/>
                <a:ea typeface="+mn-ea"/>
                <a:cs typeface="+mn-cs"/>
              </a:rPr>
              <a:t> and </a:t>
            </a:r>
            <a:r>
              <a:rPr lang="es-ES_tradnl" sz="1200" kern="1200" dirty="0" err="1" smtClean="0">
                <a:solidFill>
                  <a:schemeClr val="tx1"/>
                </a:solidFill>
                <a:effectLst/>
                <a:latin typeface="+mn-lt"/>
                <a:ea typeface="+mn-ea"/>
                <a:cs typeface="+mn-cs"/>
              </a:rPr>
              <a:t>Ewing</a:t>
            </a:r>
            <a:r>
              <a:rPr lang="es-ES_tradnl" sz="1200" kern="1200" dirty="0" smtClean="0">
                <a:solidFill>
                  <a:schemeClr val="tx1"/>
                </a:solidFill>
                <a:effectLst/>
                <a:latin typeface="+mn-lt"/>
                <a:ea typeface="+mn-ea"/>
                <a:cs typeface="+mn-cs"/>
              </a:rPr>
              <a:t> sarcoma). </a:t>
            </a:r>
          </a:p>
          <a:p>
            <a:r>
              <a:rPr lang="es-ES_tradnl" sz="1200" kern="1200" dirty="0" smtClean="0">
                <a:solidFill>
                  <a:schemeClr val="tx1"/>
                </a:solidFill>
                <a:effectLst/>
                <a:latin typeface="+mn-lt"/>
                <a:ea typeface="+mn-ea"/>
                <a:cs typeface="+mn-cs"/>
              </a:rPr>
              <a:t>more </a:t>
            </a:r>
            <a:r>
              <a:rPr lang="es-ES_tradnl" sz="1200" kern="1200" dirty="0" err="1" smtClean="0">
                <a:solidFill>
                  <a:schemeClr val="tx1"/>
                </a:solidFill>
                <a:effectLst/>
                <a:latin typeface="+mn-lt"/>
                <a:ea typeface="+mn-ea"/>
                <a:cs typeface="+mn-cs"/>
              </a:rPr>
              <a:t>sensitive</a:t>
            </a:r>
            <a:r>
              <a:rPr lang="es-ES_tradnl" sz="1200" kern="1200" dirty="0" smtClean="0">
                <a:solidFill>
                  <a:schemeClr val="tx1"/>
                </a:solidFill>
                <a:effectLst/>
                <a:latin typeface="+mn-lt"/>
                <a:ea typeface="+mn-ea"/>
                <a:cs typeface="+mn-cs"/>
              </a:rPr>
              <a:t> in </a:t>
            </a:r>
            <a:r>
              <a:rPr lang="es-ES_tradnl" sz="1200" kern="1200" dirty="0" err="1" smtClean="0">
                <a:solidFill>
                  <a:schemeClr val="tx1"/>
                </a:solidFill>
                <a:effectLst/>
                <a:latin typeface="+mn-lt"/>
                <a:ea typeface="+mn-ea"/>
                <a:cs typeface="+mn-cs"/>
              </a:rPr>
              <a:t>Ewing</a:t>
            </a:r>
            <a:r>
              <a:rPr lang="es-ES_tradnl" sz="1200" kern="1200" dirty="0" smtClean="0">
                <a:solidFill>
                  <a:schemeClr val="tx1"/>
                </a:solidFill>
                <a:effectLst/>
                <a:latin typeface="+mn-lt"/>
                <a:ea typeface="+mn-ea"/>
                <a:cs typeface="+mn-cs"/>
              </a:rPr>
              <a:t> lesiones </a:t>
            </a:r>
            <a:r>
              <a:rPr lang="es-ES_tradnl" sz="1200" kern="1200" dirty="0" err="1" smtClean="0">
                <a:solidFill>
                  <a:schemeClr val="tx1"/>
                </a:solidFill>
                <a:effectLst/>
                <a:latin typeface="+mn-lt"/>
                <a:ea typeface="+mn-ea"/>
                <a:cs typeface="+mn-cs"/>
              </a:rPr>
              <a:t>liticas</a:t>
            </a:r>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FDG PET has </a:t>
            </a:r>
            <a:r>
              <a:rPr lang="es-ES_tradnl" sz="1200" kern="1200" dirty="0" err="1" smtClean="0">
                <a:solidFill>
                  <a:schemeClr val="tx1"/>
                </a:solidFill>
                <a:effectLst/>
                <a:latin typeface="+mn-lt"/>
                <a:ea typeface="+mn-ea"/>
                <a:cs typeface="+mn-cs"/>
              </a:rPr>
              <a:t>also</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been</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used</a:t>
            </a:r>
            <a:r>
              <a:rPr lang="es-ES_tradnl" sz="1200" kern="1200" dirty="0" smtClean="0">
                <a:solidFill>
                  <a:schemeClr val="tx1"/>
                </a:solidFill>
                <a:effectLst/>
                <a:latin typeface="+mn-lt"/>
                <a:ea typeface="+mn-ea"/>
                <a:cs typeface="+mn-cs"/>
              </a:rPr>
              <a:t> to monitor </a:t>
            </a:r>
            <a:r>
              <a:rPr lang="es-ES_tradnl" sz="1200" kern="1200" dirty="0" err="1" smtClean="0">
                <a:solidFill>
                  <a:schemeClr val="tx1"/>
                </a:solidFill>
                <a:effectLst/>
                <a:latin typeface="+mn-lt"/>
                <a:ea typeface="+mn-ea"/>
                <a:cs typeface="+mn-cs"/>
              </a:rPr>
              <a:t>chemotherapy</a:t>
            </a:r>
            <a:r>
              <a:rPr lang="es-ES_tradnl" sz="1200" kern="1200" dirty="0" smtClean="0">
                <a:solidFill>
                  <a:schemeClr val="tx1"/>
                </a:solidFill>
                <a:effectLst/>
                <a:latin typeface="+mn-lt"/>
                <a:ea typeface="+mn-ea"/>
                <a:cs typeface="+mn-cs"/>
              </a:rPr>
              <a:t> response </a:t>
            </a:r>
            <a:r>
              <a:rPr lang="es-ES_tradnl" sz="1200" kern="1200" dirty="0" err="1" smtClean="0">
                <a:solidFill>
                  <a:schemeClr val="tx1"/>
                </a:solidFill>
                <a:effectLst/>
                <a:latin typeface="+mn-lt"/>
                <a:ea typeface="+mn-ea"/>
                <a:cs typeface="+mn-cs"/>
              </a:rPr>
              <a:t>preoperatively</a:t>
            </a:r>
            <a:r>
              <a:rPr lang="es-ES_tradnl" sz="1200" kern="1200" dirty="0" smtClean="0">
                <a:solidFill>
                  <a:schemeClr val="tx1"/>
                </a:solidFill>
                <a:effectLst/>
                <a:latin typeface="+mn-lt"/>
                <a:ea typeface="+mn-ea"/>
                <a:cs typeface="+mn-cs"/>
              </a:rPr>
              <a:t>. In 33 </a:t>
            </a:r>
            <a:r>
              <a:rPr lang="es-ES_tradnl" sz="1200" kern="1200" dirty="0" err="1" smtClean="0">
                <a:solidFill>
                  <a:schemeClr val="tx1"/>
                </a:solidFill>
                <a:effectLst/>
                <a:latin typeface="+mn-lt"/>
                <a:ea typeface="+mn-ea"/>
                <a:cs typeface="+mn-cs"/>
              </a:rPr>
              <a:t>children</a:t>
            </a:r>
            <a:r>
              <a:rPr lang="es-ES_tradnl" sz="1200" kern="1200" dirty="0" smtClean="0">
                <a:solidFill>
                  <a:schemeClr val="tx1"/>
                </a:solidFill>
                <a:effectLst/>
                <a:latin typeface="+mn-lt"/>
                <a:ea typeface="+mn-ea"/>
                <a:cs typeface="+mn-cs"/>
              </a:rPr>
              <a:t> with </a:t>
            </a:r>
            <a:r>
              <a:rPr lang="es-ES_tradnl" sz="1200" kern="1200" dirty="0" err="1" smtClean="0">
                <a:solidFill>
                  <a:schemeClr val="tx1"/>
                </a:solidFill>
                <a:effectLst/>
                <a:latin typeface="+mn-lt"/>
                <a:ea typeface="+mn-ea"/>
                <a:cs typeface="+mn-cs"/>
              </a:rPr>
              <a:t>osteosarcoma</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or</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Ewing</a:t>
            </a:r>
            <a:r>
              <a:rPr lang="es-ES_tradnl" sz="1200" kern="1200" dirty="0" smtClean="0">
                <a:solidFill>
                  <a:schemeClr val="tx1"/>
                </a:solidFill>
                <a:effectLst/>
                <a:latin typeface="+mn-lt"/>
                <a:ea typeface="+mn-ea"/>
                <a:cs typeface="+mn-cs"/>
              </a:rPr>
              <a:t> sarcoma a decline in </a:t>
            </a:r>
            <a:r>
              <a:rPr lang="es-ES_tradnl" sz="1200" kern="1200" dirty="0" err="1" smtClean="0">
                <a:solidFill>
                  <a:schemeClr val="tx1"/>
                </a:solidFill>
                <a:effectLst/>
                <a:latin typeface="+mn-lt"/>
                <a:ea typeface="+mn-ea"/>
                <a:cs typeface="+mn-cs"/>
              </a:rPr>
              <a:t>standardized</a:t>
            </a:r>
            <a:endParaRPr lang="es-ES_tradnl" sz="1200" kern="1200" dirty="0" smtClean="0">
              <a:solidFill>
                <a:schemeClr val="tx1"/>
              </a:solidFill>
              <a:effectLst/>
              <a:latin typeface="+mn-lt"/>
              <a:ea typeface="+mn-ea"/>
              <a:cs typeface="+mn-cs"/>
            </a:endParaRPr>
          </a:p>
          <a:p>
            <a:r>
              <a:rPr lang="es-ES_tradnl" sz="1200" kern="1200" dirty="0" err="1" smtClean="0">
                <a:solidFill>
                  <a:schemeClr val="tx1"/>
                </a:solidFill>
                <a:effectLst/>
                <a:latin typeface="+mn-lt"/>
                <a:ea typeface="+mn-ea"/>
                <a:cs typeface="+mn-cs"/>
              </a:rPr>
              <a:t>uptake</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value</a:t>
            </a:r>
            <a:r>
              <a:rPr lang="es-ES_tradnl" sz="1200" kern="1200" dirty="0" smtClean="0">
                <a:solidFill>
                  <a:schemeClr val="tx1"/>
                </a:solidFill>
                <a:effectLst/>
                <a:latin typeface="+mn-lt"/>
                <a:ea typeface="+mn-ea"/>
                <a:cs typeface="+mn-cs"/>
              </a:rPr>
              <a:t> (SUV) of 30–40 </a:t>
            </a:r>
            <a:r>
              <a:rPr lang="es-ES_tradnl" sz="1200" kern="1200" dirty="0" err="1" smtClean="0">
                <a:solidFill>
                  <a:schemeClr val="tx1"/>
                </a:solidFill>
                <a:effectLst/>
                <a:latin typeface="+mn-lt"/>
                <a:ea typeface="+mn-ea"/>
                <a:cs typeface="+mn-cs"/>
              </a:rPr>
              <a:t>percent</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was</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able</a:t>
            </a:r>
            <a:r>
              <a:rPr lang="es-ES_tradnl" sz="1200" kern="1200" dirty="0" smtClean="0">
                <a:solidFill>
                  <a:schemeClr val="tx1"/>
                </a:solidFill>
                <a:effectLst/>
                <a:latin typeface="+mn-lt"/>
                <a:ea typeface="+mn-ea"/>
                <a:cs typeface="+mn-cs"/>
              </a:rPr>
              <a:t> to </a:t>
            </a:r>
            <a:r>
              <a:rPr lang="es-ES_tradnl" sz="1200" kern="1200" dirty="0" err="1" smtClean="0">
                <a:solidFill>
                  <a:schemeClr val="tx1"/>
                </a:solidFill>
                <a:effectLst/>
                <a:latin typeface="+mn-lt"/>
                <a:ea typeface="+mn-ea"/>
                <a:cs typeface="+mn-cs"/>
              </a:rPr>
              <a:t>correctly</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predict</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histologic</a:t>
            </a:r>
            <a:r>
              <a:rPr lang="es-ES_tradnl" sz="1200" kern="1200" dirty="0" smtClean="0">
                <a:solidFill>
                  <a:schemeClr val="tx1"/>
                </a:solidFill>
                <a:effectLst/>
                <a:latin typeface="+mn-lt"/>
                <a:ea typeface="+mn-ea"/>
                <a:cs typeface="+mn-cs"/>
              </a:rPr>
              <a:t> response at </a:t>
            </a:r>
            <a:r>
              <a:rPr lang="es-ES_tradnl" sz="1200" kern="1200" dirty="0" err="1" smtClean="0">
                <a:solidFill>
                  <a:schemeClr val="tx1"/>
                </a:solidFill>
                <a:effectLst/>
                <a:latin typeface="+mn-lt"/>
                <a:ea typeface="+mn-ea"/>
                <a:cs typeface="+mn-cs"/>
              </a:rPr>
              <a:t>surgery</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defined</a:t>
            </a:r>
            <a:r>
              <a:rPr lang="es-ES_tradnl" sz="1200" kern="1200" dirty="0" smtClean="0">
                <a:solidFill>
                  <a:schemeClr val="tx1"/>
                </a:solidFill>
                <a:effectLst/>
                <a:latin typeface="+mn-lt"/>
                <a:ea typeface="+mn-ea"/>
                <a:cs typeface="+mn-cs"/>
              </a:rPr>
              <a:t> as ≥90 </a:t>
            </a:r>
            <a:r>
              <a:rPr lang="es-ES_tradnl" sz="1200" kern="1200" dirty="0" err="1" smtClean="0">
                <a:solidFill>
                  <a:schemeClr val="tx1"/>
                </a:solidFill>
                <a:effectLst/>
                <a:latin typeface="+mn-lt"/>
                <a:ea typeface="+mn-ea"/>
                <a:cs typeface="+mn-cs"/>
              </a:rPr>
              <a:t>percent</a:t>
            </a:r>
            <a:r>
              <a:rPr lang="es-ES_tradnl" sz="1200" kern="1200" dirty="0" smtClean="0">
                <a:solidFill>
                  <a:schemeClr val="tx1"/>
                </a:solidFill>
                <a:effectLst/>
                <a:latin typeface="+mn-lt"/>
                <a:ea typeface="+mn-ea"/>
                <a:cs typeface="+mn-cs"/>
              </a:rPr>
              <a:t> necrosis (Hawkins et al., 2002). </a:t>
            </a:r>
          </a:p>
          <a:p>
            <a:r>
              <a:rPr lang="es-ES_tradnl" sz="1200" kern="1200" dirty="0" smtClean="0">
                <a:solidFill>
                  <a:schemeClr val="tx1"/>
                </a:solidFill>
                <a:effectLst/>
                <a:latin typeface="+mn-lt"/>
                <a:ea typeface="+mn-ea"/>
                <a:cs typeface="+mn-cs"/>
              </a:rPr>
              <a:t>In</a:t>
            </a:r>
          </a:p>
          <a:p>
            <a:r>
              <a:rPr lang="es-ES_tradnl" sz="1200" kern="1200" dirty="0" err="1" smtClean="0">
                <a:solidFill>
                  <a:schemeClr val="tx1"/>
                </a:solidFill>
                <a:effectLst/>
                <a:latin typeface="+mn-lt"/>
                <a:ea typeface="+mn-ea"/>
                <a:cs typeface="+mn-cs"/>
              </a:rPr>
              <a:t>another</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study</a:t>
            </a:r>
            <a:r>
              <a:rPr lang="es-ES_tradnl" sz="1200" kern="1200" dirty="0" smtClean="0">
                <a:solidFill>
                  <a:schemeClr val="tx1"/>
                </a:solidFill>
                <a:effectLst/>
                <a:latin typeface="+mn-lt"/>
                <a:ea typeface="+mn-ea"/>
                <a:cs typeface="+mn-cs"/>
              </a:rPr>
              <a:t> in </a:t>
            </a:r>
            <a:r>
              <a:rPr lang="es-ES_tradnl" sz="1200" kern="1200" dirty="0" err="1" smtClean="0">
                <a:solidFill>
                  <a:schemeClr val="tx1"/>
                </a:solidFill>
                <a:effectLst/>
                <a:latin typeface="+mn-lt"/>
                <a:ea typeface="+mn-ea"/>
                <a:cs typeface="+mn-cs"/>
              </a:rPr>
              <a:t>adults</a:t>
            </a:r>
            <a:r>
              <a:rPr lang="es-ES_tradnl" sz="1200" kern="1200" dirty="0" smtClean="0">
                <a:solidFill>
                  <a:schemeClr val="tx1"/>
                </a:solidFill>
                <a:effectLst/>
                <a:latin typeface="+mn-lt"/>
                <a:ea typeface="+mn-ea"/>
                <a:cs typeface="+mn-cs"/>
              </a:rPr>
              <a:t>, tumor to </a:t>
            </a:r>
            <a:r>
              <a:rPr lang="es-ES_tradnl" sz="1200" kern="1200" dirty="0" err="1" smtClean="0">
                <a:solidFill>
                  <a:schemeClr val="tx1"/>
                </a:solidFill>
                <a:effectLst/>
                <a:latin typeface="+mn-lt"/>
                <a:ea typeface="+mn-ea"/>
                <a:cs typeface="+mn-cs"/>
              </a:rPr>
              <a:t>background</a:t>
            </a:r>
            <a:r>
              <a:rPr lang="es-ES_tradnl" sz="1200" kern="1200" dirty="0" smtClean="0">
                <a:solidFill>
                  <a:schemeClr val="tx1"/>
                </a:solidFill>
                <a:effectLst/>
                <a:latin typeface="+mn-lt"/>
                <a:ea typeface="+mn-ea"/>
                <a:cs typeface="+mn-cs"/>
              </a:rPr>
              <a:t> ratio of FDG </a:t>
            </a:r>
            <a:r>
              <a:rPr lang="es-ES_tradnl" sz="1200" kern="1200" dirty="0" err="1" smtClean="0">
                <a:solidFill>
                  <a:schemeClr val="tx1"/>
                </a:solidFill>
                <a:effectLst/>
                <a:latin typeface="+mn-lt"/>
                <a:ea typeface="+mn-ea"/>
                <a:cs typeface="+mn-cs"/>
              </a:rPr>
              <a:t>uptake</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was</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measured</a:t>
            </a:r>
            <a:endParaRPr lang="es-ES_tradnl" sz="1200" kern="1200" dirty="0" smtClean="0">
              <a:solidFill>
                <a:schemeClr val="tx1"/>
              </a:solidFill>
              <a:effectLst/>
              <a:latin typeface="+mn-lt"/>
              <a:ea typeface="+mn-ea"/>
              <a:cs typeface="+mn-cs"/>
            </a:endParaRPr>
          </a:p>
          <a:p>
            <a:r>
              <a:rPr lang="es-ES_tradnl" sz="1200" kern="1200" dirty="0" err="1" smtClean="0">
                <a:solidFill>
                  <a:schemeClr val="tx1"/>
                </a:solidFill>
                <a:effectLst/>
                <a:latin typeface="+mn-lt"/>
                <a:ea typeface="+mn-ea"/>
                <a:cs typeface="+mn-cs"/>
              </a:rPr>
              <a:t>before</a:t>
            </a:r>
            <a:r>
              <a:rPr lang="es-ES_tradnl" sz="1200" kern="1200" dirty="0" smtClean="0">
                <a:solidFill>
                  <a:schemeClr val="tx1"/>
                </a:solidFill>
                <a:effectLst/>
                <a:latin typeface="+mn-lt"/>
                <a:ea typeface="+mn-ea"/>
                <a:cs typeface="+mn-cs"/>
              </a:rPr>
              <a:t> and </a:t>
            </a:r>
            <a:r>
              <a:rPr lang="es-ES_tradnl" sz="1200" kern="1200" dirty="0" err="1" smtClean="0">
                <a:solidFill>
                  <a:schemeClr val="tx1"/>
                </a:solidFill>
                <a:effectLst/>
                <a:latin typeface="+mn-lt"/>
                <a:ea typeface="+mn-ea"/>
                <a:cs typeface="+mn-cs"/>
              </a:rPr>
              <a:t>after</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chemotherapy</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Schulte</a:t>
            </a:r>
            <a:r>
              <a:rPr lang="es-ES_tradnl" sz="1200" kern="1200" dirty="0" smtClean="0">
                <a:solidFill>
                  <a:schemeClr val="tx1"/>
                </a:solidFill>
                <a:effectLst/>
                <a:latin typeface="+mn-lt"/>
                <a:ea typeface="+mn-ea"/>
                <a:cs typeface="+mn-cs"/>
              </a:rPr>
              <a:t> et al., 1999). </a:t>
            </a:r>
            <a:r>
              <a:rPr lang="es-ES_tradnl" sz="1200" kern="1200" dirty="0" err="1" smtClean="0">
                <a:solidFill>
                  <a:schemeClr val="tx1"/>
                </a:solidFill>
                <a:effectLst/>
                <a:latin typeface="+mn-lt"/>
                <a:ea typeface="+mn-ea"/>
                <a:cs typeface="+mn-cs"/>
              </a:rPr>
              <a:t>Using</a:t>
            </a:r>
            <a:r>
              <a:rPr lang="es-ES_tradnl" sz="1200" kern="1200" dirty="0" smtClean="0">
                <a:solidFill>
                  <a:schemeClr val="tx1"/>
                </a:solidFill>
                <a:effectLst/>
                <a:latin typeface="+mn-lt"/>
                <a:ea typeface="+mn-ea"/>
                <a:cs typeface="+mn-cs"/>
              </a:rPr>
              <a:t> a </a:t>
            </a:r>
            <a:r>
              <a:rPr lang="es-ES_tradnl" sz="1200" kern="1200" dirty="0" err="1" smtClean="0">
                <a:solidFill>
                  <a:schemeClr val="tx1"/>
                </a:solidFill>
                <a:effectLst/>
                <a:latin typeface="+mn-lt"/>
                <a:ea typeface="+mn-ea"/>
                <a:cs typeface="+mn-cs"/>
              </a:rPr>
              <a:t>cut</a:t>
            </a:r>
            <a:r>
              <a:rPr lang="es-ES_tradnl" sz="1200" kern="1200" dirty="0" smtClean="0">
                <a:solidFill>
                  <a:schemeClr val="tx1"/>
                </a:solidFill>
                <a:effectLst/>
                <a:latin typeface="+mn-lt"/>
                <a:ea typeface="+mn-ea"/>
                <a:cs typeface="+mn-cs"/>
              </a:rPr>
              <a:t>-off ratio of 0.6,</a:t>
            </a:r>
          </a:p>
          <a:p>
            <a:r>
              <a:rPr lang="es-ES_tradnl" sz="1200" kern="1200" dirty="0" smtClean="0">
                <a:solidFill>
                  <a:schemeClr val="tx1"/>
                </a:solidFill>
                <a:effectLst/>
                <a:latin typeface="+mn-lt"/>
                <a:ea typeface="+mn-ea"/>
                <a:cs typeface="+mn-cs"/>
              </a:rPr>
              <a:t>PET </a:t>
            </a:r>
            <a:r>
              <a:rPr lang="es-ES_tradnl" sz="1200" kern="1200" dirty="0" err="1" smtClean="0">
                <a:solidFill>
                  <a:schemeClr val="tx1"/>
                </a:solidFill>
                <a:effectLst/>
                <a:latin typeface="+mn-lt"/>
                <a:ea typeface="+mn-ea"/>
                <a:cs typeface="+mn-cs"/>
              </a:rPr>
              <a:t>identified</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all</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responders</a:t>
            </a:r>
            <a:r>
              <a:rPr lang="es-ES_tradnl" sz="1200" kern="1200" dirty="0" smtClean="0">
                <a:solidFill>
                  <a:schemeClr val="tx1"/>
                </a:solidFill>
                <a:effectLst/>
                <a:latin typeface="+mn-lt"/>
                <a:ea typeface="+mn-ea"/>
                <a:cs typeface="+mn-cs"/>
              </a:rPr>
              <a:t> and 8/10 </a:t>
            </a:r>
            <a:r>
              <a:rPr lang="es-ES_tradnl" sz="1200" kern="1200" dirty="0" err="1" smtClean="0">
                <a:solidFill>
                  <a:schemeClr val="tx1"/>
                </a:solidFill>
                <a:effectLst/>
                <a:latin typeface="+mn-lt"/>
                <a:ea typeface="+mn-ea"/>
                <a:cs typeface="+mn-cs"/>
              </a:rPr>
              <a:t>nonresponders</a:t>
            </a:r>
            <a:r>
              <a:rPr lang="es-ES_tradnl" sz="1200" kern="1200" dirty="0" smtClean="0">
                <a:solidFill>
                  <a:schemeClr val="tx1"/>
                </a:solidFill>
                <a:effectLst/>
                <a:latin typeface="+mn-lt"/>
                <a:ea typeface="+mn-ea"/>
                <a:cs typeface="+mn-cs"/>
              </a:rPr>
              <a:t>. Thus PET </a:t>
            </a:r>
            <a:r>
              <a:rPr lang="es-ES_tradnl" sz="1200" kern="1200" dirty="0" err="1" smtClean="0">
                <a:solidFill>
                  <a:schemeClr val="tx1"/>
                </a:solidFill>
                <a:effectLst/>
                <a:latin typeface="+mn-lt"/>
                <a:ea typeface="+mn-ea"/>
                <a:cs typeface="+mn-cs"/>
              </a:rPr>
              <a:t>may</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have</a:t>
            </a:r>
            <a:r>
              <a:rPr lang="es-ES_tradnl" sz="1200" kern="1200" dirty="0" smtClean="0">
                <a:solidFill>
                  <a:schemeClr val="tx1"/>
                </a:solidFill>
                <a:effectLst/>
                <a:latin typeface="+mn-lt"/>
                <a:ea typeface="+mn-ea"/>
                <a:cs typeface="+mn-cs"/>
              </a:rPr>
              <a:t> a role in</a:t>
            </a:r>
          </a:p>
          <a:p>
            <a:r>
              <a:rPr lang="es-ES_tradnl" sz="1200" kern="1200" dirty="0" smtClean="0">
                <a:solidFill>
                  <a:schemeClr val="tx1"/>
                </a:solidFill>
                <a:effectLst/>
                <a:latin typeface="+mn-lt"/>
                <a:ea typeface="+mn-ea"/>
                <a:cs typeface="+mn-cs"/>
              </a:rPr>
              <a:t>the </a:t>
            </a:r>
            <a:r>
              <a:rPr lang="es-ES_tradnl" sz="1200" kern="1200" dirty="0" err="1" smtClean="0">
                <a:solidFill>
                  <a:schemeClr val="tx1"/>
                </a:solidFill>
                <a:effectLst/>
                <a:latin typeface="+mn-lt"/>
                <a:ea typeface="+mn-ea"/>
                <a:cs typeface="+mn-cs"/>
              </a:rPr>
              <a:t>initial</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biopsy</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staging</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detection</a:t>
            </a:r>
            <a:r>
              <a:rPr lang="es-ES_tradnl" sz="1200" kern="1200" dirty="0" smtClean="0">
                <a:solidFill>
                  <a:schemeClr val="tx1"/>
                </a:solidFill>
                <a:effectLst/>
                <a:latin typeface="+mn-lt"/>
                <a:ea typeface="+mn-ea"/>
                <a:cs typeface="+mn-cs"/>
              </a:rPr>
              <a:t> of </a:t>
            </a:r>
            <a:r>
              <a:rPr lang="es-ES_tradnl" sz="1200" kern="1200" dirty="0" err="1" smtClean="0">
                <a:solidFill>
                  <a:schemeClr val="tx1"/>
                </a:solidFill>
                <a:effectLst/>
                <a:latin typeface="+mn-lt"/>
                <a:ea typeface="+mn-ea"/>
                <a:cs typeface="+mn-cs"/>
              </a:rPr>
              <a:t>metastases</a:t>
            </a:r>
            <a:r>
              <a:rPr lang="es-ES_tradnl" sz="1200" kern="1200" dirty="0" smtClean="0">
                <a:solidFill>
                  <a:schemeClr val="tx1"/>
                </a:solidFill>
                <a:effectLst/>
                <a:latin typeface="+mn-lt"/>
                <a:ea typeface="+mn-ea"/>
                <a:cs typeface="+mn-cs"/>
              </a:rPr>
              <a:t>, and </a:t>
            </a:r>
            <a:r>
              <a:rPr lang="es-ES_tradnl" sz="1200" kern="1200" dirty="0" err="1" smtClean="0">
                <a:solidFill>
                  <a:schemeClr val="tx1"/>
                </a:solidFill>
                <a:effectLst/>
                <a:latin typeface="+mn-lt"/>
                <a:ea typeface="+mn-ea"/>
                <a:cs typeface="+mn-cs"/>
              </a:rPr>
              <a:t>monitoring</a:t>
            </a:r>
            <a:r>
              <a:rPr lang="es-ES_tradnl" sz="1200" kern="1200" dirty="0" smtClean="0">
                <a:solidFill>
                  <a:schemeClr val="tx1"/>
                </a:solidFill>
                <a:effectLst/>
                <a:latin typeface="+mn-lt"/>
                <a:ea typeface="+mn-ea"/>
                <a:cs typeface="+mn-cs"/>
              </a:rPr>
              <a:t> of </a:t>
            </a:r>
            <a:r>
              <a:rPr lang="es-ES_tradnl" sz="1200" kern="1200" dirty="0" err="1" smtClean="0">
                <a:solidFill>
                  <a:schemeClr val="tx1"/>
                </a:solidFill>
                <a:effectLst/>
                <a:latin typeface="+mn-lt"/>
                <a:ea typeface="+mn-ea"/>
                <a:cs typeface="+mn-cs"/>
              </a:rPr>
              <a:t>neoadjuvant</a:t>
            </a:r>
            <a:endParaRPr lang="es-ES_tradnl" sz="1200" kern="1200" dirty="0" smtClean="0">
              <a:solidFill>
                <a:schemeClr val="tx1"/>
              </a:solidFill>
              <a:effectLst/>
              <a:latin typeface="+mn-lt"/>
              <a:ea typeface="+mn-ea"/>
              <a:cs typeface="+mn-cs"/>
            </a:endParaRPr>
          </a:p>
          <a:p>
            <a:r>
              <a:rPr lang="es-ES_tradnl" sz="1200" kern="1200" dirty="0" err="1" smtClean="0">
                <a:solidFill>
                  <a:schemeClr val="tx1"/>
                </a:solidFill>
                <a:effectLst/>
                <a:latin typeface="+mn-lt"/>
                <a:ea typeface="+mn-ea"/>
                <a:cs typeface="+mn-cs"/>
              </a:rPr>
              <a:t>chemotherapy</a:t>
            </a:r>
            <a:r>
              <a:rPr lang="es-ES_tradnl" sz="1200" kern="1200" dirty="0" smtClean="0">
                <a:solidFill>
                  <a:schemeClr val="tx1"/>
                </a:solidFill>
                <a:effectLst/>
                <a:latin typeface="+mn-lt"/>
                <a:ea typeface="+mn-ea"/>
                <a:cs typeface="+mn-cs"/>
              </a:rPr>
              <a:t>. Atlas of </a:t>
            </a:r>
            <a:r>
              <a:rPr lang="es-ES_tradnl" sz="1200" kern="1200" dirty="0" err="1" smtClean="0">
                <a:solidFill>
                  <a:schemeClr val="tx1"/>
                </a:solidFill>
                <a:effectLst/>
                <a:latin typeface="+mn-lt"/>
                <a:ea typeface="+mn-ea"/>
                <a:cs typeface="+mn-cs"/>
              </a:rPr>
              <a:t>Clinical</a:t>
            </a:r>
            <a:endParaRPr lang="es-ES_tradnl" sz="1200" kern="1200" dirty="0" smtClean="0">
              <a:solidFill>
                <a:schemeClr val="tx1"/>
              </a:solidFill>
              <a:effectLst/>
              <a:latin typeface="+mn-lt"/>
              <a:ea typeface="+mn-ea"/>
              <a:cs typeface="+mn-cs"/>
            </a:endParaRPr>
          </a:p>
          <a:p>
            <a:r>
              <a:rPr lang="es-ES_tradnl" sz="1200" kern="1200" dirty="0" err="1" smtClean="0">
                <a:solidFill>
                  <a:schemeClr val="tx1"/>
                </a:solidFill>
                <a:effectLst/>
                <a:latin typeface="+mn-lt"/>
                <a:ea typeface="+mn-ea"/>
                <a:cs typeface="+mn-cs"/>
              </a:rPr>
              <a:t>Positron</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Emission</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Tomography</a:t>
            </a:r>
            <a:r>
              <a:rPr lang="es-ES_tradnl" sz="1200" kern="1200" dirty="0" smtClean="0">
                <a:solidFill>
                  <a:schemeClr val="tx1"/>
                </a:solidFill>
                <a:effectLst/>
                <a:latin typeface="+mn-lt"/>
                <a:ea typeface="+mn-ea"/>
                <a:cs typeface="+mn-cs"/>
              </a:rPr>
              <a:t> Johns Hopkins PET Centre</a:t>
            </a:r>
          </a:p>
          <a:p>
            <a:r>
              <a:rPr lang="es-ES_tradnl" sz="1200" kern="1200" dirty="0" err="1" smtClean="0">
                <a:solidFill>
                  <a:schemeClr val="tx1"/>
                </a:solidFill>
                <a:effectLst/>
                <a:latin typeface="+mn-lt"/>
                <a:ea typeface="+mn-ea"/>
                <a:cs typeface="+mn-cs"/>
              </a:rPr>
              <a:t>Clinical</a:t>
            </a:r>
            <a:r>
              <a:rPr lang="es-ES_tradnl" sz="1200" kern="1200" dirty="0" smtClean="0">
                <a:solidFill>
                  <a:schemeClr val="tx1"/>
                </a:solidFill>
                <a:effectLst/>
                <a:latin typeface="+mn-lt"/>
                <a:ea typeface="+mn-ea"/>
                <a:cs typeface="+mn-cs"/>
              </a:rPr>
              <a:t> Manager:</a:t>
            </a:r>
          </a:p>
          <a:p>
            <a:endParaRPr lang="es-ES_tradnl"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The role of Fluorine-18-Fluorodeoxyglucose </a:t>
            </a:r>
            <a:r>
              <a:rPr lang="es-ES_tradnl" sz="1200" b="1" kern="1200" dirty="0" err="1" smtClean="0">
                <a:solidFill>
                  <a:schemeClr val="tx1"/>
                </a:solidFill>
                <a:effectLst/>
                <a:latin typeface="+mn-lt"/>
                <a:ea typeface="+mn-ea"/>
                <a:cs typeface="+mn-cs"/>
              </a:rPr>
              <a:t>positron</a:t>
            </a:r>
            <a:r>
              <a:rPr lang="es-ES_tradnl" sz="1200" b="1" kern="1200" dirty="0" smtClean="0">
                <a:solidFill>
                  <a:schemeClr val="tx1"/>
                </a:solidFill>
                <a:effectLst/>
                <a:latin typeface="+mn-lt"/>
                <a:ea typeface="+mn-ea"/>
                <a:cs typeface="+mn-cs"/>
              </a:rPr>
              <a:t> </a:t>
            </a:r>
            <a:r>
              <a:rPr lang="es-ES_tradnl" sz="1200" b="1" kern="1200" dirty="0" err="1" smtClean="0">
                <a:solidFill>
                  <a:schemeClr val="tx1"/>
                </a:solidFill>
                <a:effectLst/>
                <a:latin typeface="+mn-lt"/>
                <a:ea typeface="+mn-ea"/>
                <a:cs typeface="+mn-cs"/>
              </a:rPr>
              <a:t>emission</a:t>
            </a:r>
            <a:r>
              <a:rPr lang="es-ES_tradnl" sz="1200" b="1" kern="1200" dirty="0" smtClean="0">
                <a:solidFill>
                  <a:schemeClr val="tx1"/>
                </a:solidFill>
                <a:effectLst/>
                <a:latin typeface="+mn-lt"/>
                <a:ea typeface="+mn-ea"/>
                <a:cs typeface="+mn-cs"/>
              </a:rPr>
              <a:t> </a:t>
            </a:r>
            <a:r>
              <a:rPr lang="es-ES_tradnl" sz="1200" b="1" kern="1200" dirty="0" err="1" smtClean="0">
                <a:solidFill>
                  <a:schemeClr val="tx1"/>
                </a:solidFill>
                <a:effectLst/>
                <a:latin typeface="+mn-lt"/>
                <a:ea typeface="+mn-ea"/>
                <a:cs typeface="+mn-cs"/>
              </a:rPr>
              <a:t>tomography</a:t>
            </a:r>
            <a:r>
              <a:rPr lang="es-ES_tradnl" sz="1200" b="1" kern="1200" dirty="0" smtClean="0">
                <a:solidFill>
                  <a:schemeClr val="tx1"/>
                </a:solidFill>
                <a:effectLst/>
                <a:latin typeface="+mn-lt"/>
                <a:ea typeface="+mn-ea"/>
                <a:cs typeface="+mn-cs"/>
              </a:rPr>
              <a:t> in </a:t>
            </a:r>
            <a:r>
              <a:rPr lang="es-ES_tradnl" sz="1200" b="1" kern="1200" dirty="0" err="1" smtClean="0">
                <a:solidFill>
                  <a:schemeClr val="tx1"/>
                </a:solidFill>
                <a:effectLst/>
                <a:latin typeface="+mn-lt"/>
                <a:ea typeface="+mn-ea"/>
                <a:cs typeface="+mn-cs"/>
              </a:rPr>
              <a:t>staging</a:t>
            </a:r>
            <a:r>
              <a:rPr lang="es-ES_tradnl" sz="1200" b="1" kern="1200" dirty="0" smtClean="0">
                <a:solidFill>
                  <a:schemeClr val="tx1"/>
                </a:solidFill>
                <a:effectLst/>
                <a:latin typeface="+mn-lt"/>
                <a:ea typeface="+mn-ea"/>
                <a:cs typeface="+mn-cs"/>
              </a:rPr>
              <a:t> and </a:t>
            </a:r>
            <a:r>
              <a:rPr lang="es-ES_tradnl" sz="1200" b="1" kern="1200" dirty="0" err="1" smtClean="0">
                <a:solidFill>
                  <a:schemeClr val="tx1"/>
                </a:solidFill>
                <a:effectLst/>
                <a:latin typeface="+mn-lt"/>
                <a:ea typeface="+mn-ea"/>
                <a:cs typeface="+mn-cs"/>
              </a:rPr>
              <a:t>restaging</a:t>
            </a:r>
            <a:r>
              <a:rPr lang="es-ES_tradnl" sz="1200" b="1" kern="1200" dirty="0" smtClean="0">
                <a:solidFill>
                  <a:schemeClr val="tx1"/>
                </a:solidFill>
                <a:effectLst/>
                <a:latin typeface="+mn-lt"/>
                <a:ea typeface="+mn-ea"/>
                <a:cs typeface="+mn-cs"/>
              </a:rPr>
              <a:t> of </a:t>
            </a:r>
            <a:r>
              <a:rPr lang="es-ES_tradnl" sz="1200" b="1" kern="1200" dirty="0" err="1" smtClean="0">
                <a:solidFill>
                  <a:schemeClr val="tx1"/>
                </a:solidFill>
                <a:effectLst/>
                <a:latin typeface="+mn-lt"/>
                <a:ea typeface="+mn-ea"/>
                <a:cs typeface="+mn-cs"/>
              </a:rPr>
              <a:t>patients</a:t>
            </a:r>
            <a:r>
              <a:rPr lang="es-ES_tradnl" sz="1200" b="1" kern="1200" dirty="0" smtClean="0">
                <a:solidFill>
                  <a:schemeClr val="tx1"/>
                </a:solidFill>
                <a:effectLst/>
                <a:latin typeface="+mn-lt"/>
                <a:ea typeface="+mn-ea"/>
                <a:cs typeface="+mn-cs"/>
              </a:rPr>
              <a:t> with </a:t>
            </a:r>
            <a:r>
              <a:rPr lang="es-ES_tradnl" sz="1200" b="1" kern="1200" dirty="0" err="1" smtClean="0">
                <a:solidFill>
                  <a:schemeClr val="tx1"/>
                </a:solidFill>
                <a:effectLst/>
                <a:latin typeface="+mn-lt"/>
                <a:ea typeface="+mn-ea"/>
                <a:cs typeface="+mn-cs"/>
              </a:rPr>
              <a:t>osteosarcoma</a:t>
            </a:r>
            <a:r>
              <a:rPr lang="es-ES_tradnl" sz="1200" b="1" kern="1200" dirty="0" smtClean="0">
                <a:solidFill>
                  <a:schemeClr val="tx1"/>
                </a:solidFill>
                <a:effectLst/>
                <a:latin typeface="+mn-lt"/>
                <a:ea typeface="+mn-ea"/>
                <a:cs typeface="+mn-cs"/>
              </a:rPr>
              <a:t> </a:t>
            </a:r>
            <a:endParaRPr lang="es-ES_tradnl" dirty="0" smtClean="0"/>
          </a:p>
          <a:p>
            <a:r>
              <a:rPr lang="es-ES_tradnl" sz="1200" kern="1200" dirty="0" err="1" smtClean="0">
                <a:solidFill>
                  <a:schemeClr val="tx1"/>
                </a:solidFill>
                <a:effectLst/>
                <a:latin typeface="+mn-lt"/>
                <a:ea typeface="+mn-ea"/>
                <a:cs typeface="+mn-cs"/>
              </a:rPr>
              <a:t>Natale</a:t>
            </a:r>
            <a:r>
              <a:rPr lang="es-ES_tradnl" sz="1200" kern="1200" dirty="0" smtClean="0">
                <a:solidFill>
                  <a:schemeClr val="tx1"/>
                </a:solidFill>
                <a:effectLst/>
                <a:latin typeface="+mn-lt"/>
                <a:ea typeface="+mn-ea"/>
                <a:cs typeface="+mn-cs"/>
              </a:rPr>
              <a:t> Quartuccio1*, Giorgio Treglia2*, Marco Salsano3, Maria </a:t>
            </a:r>
            <a:r>
              <a:rPr lang="es-ES_tradnl" sz="1200" kern="1200" dirty="0" err="1" smtClean="0">
                <a:solidFill>
                  <a:schemeClr val="tx1"/>
                </a:solidFill>
                <a:effectLst/>
                <a:latin typeface="+mn-lt"/>
                <a:ea typeface="+mn-ea"/>
                <a:cs typeface="+mn-cs"/>
              </a:rPr>
              <a:t>Vittoria</a:t>
            </a:r>
            <a:r>
              <a:rPr lang="es-ES_tradnl" sz="1200" kern="1200" dirty="0" smtClean="0">
                <a:solidFill>
                  <a:schemeClr val="tx1"/>
                </a:solidFill>
                <a:effectLst/>
                <a:latin typeface="+mn-lt"/>
                <a:ea typeface="+mn-ea"/>
                <a:cs typeface="+mn-cs"/>
              </a:rPr>
              <a:t> Mattoli4, </a:t>
            </a:r>
            <a:r>
              <a:rPr lang="es-ES_tradnl" sz="1200" kern="1200" dirty="0" err="1" smtClean="0">
                <a:solidFill>
                  <a:schemeClr val="tx1"/>
                </a:solidFill>
                <a:effectLst/>
                <a:latin typeface="+mn-lt"/>
                <a:ea typeface="+mn-ea"/>
                <a:cs typeface="+mn-cs"/>
              </a:rPr>
              <a:t>Barbara</a:t>
            </a:r>
            <a:r>
              <a:rPr lang="es-ES_tradnl" sz="1200" kern="1200" dirty="0" smtClean="0">
                <a:solidFill>
                  <a:schemeClr val="tx1"/>
                </a:solidFill>
                <a:effectLst/>
                <a:latin typeface="+mn-lt"/>
                <a:ea typeface="+mn-ea"/>
                <a:cs typeface="+mn-cs"/>
              </a:rPr>
              <a:t> Muoio5, Arnoldo Piccardo6, </a:t>
            </a:r>
            <a:r>
              <a:rPr lang="es-ES_tradnl" sz="1200" kern="1200" dirty="0" err="1" smtClean="0">
                <a:solidFill>
                  <a:schemeClr val="tx1"/>
                </a:solidFill>
                <a:effectLst/>
                <a:latin typeface="+mn-lt"/>
                <a:ea typeface="+mn-ea"/>
                <a:cs typeface="+mn-cs"/>
              </a:rPr>
              <a:t>Egesta</a:t>
            </a:r>
            <a:r>
              <a:rPr lang="es-ES_tradnl" sz="1200" kern="1200" dirty="0" smtClean="0">
                <a:solidFill>
                  <a:schemeClr val="tx1"/>
                </a:solidFill>
                <a:effectLst/>
                <a:latin typeface="+mn-lt"/>
                <a:ea typeface="+mn-ea"/>
                <a:cs typeface="+mn-cs"/>
              </a:rPr>
              <a:t> Lopci7, Angelina Cistaro8 </a:t>
            </a:r>
            <a:endParaRPr lang="es-ES_tradnl" dirty="0" smtClean="0"/>
          </a:p>
          <a:p>
            <a:endParaRPr lang="es-ES_tradnl" sz="1200" kern="1200" dirty="0" smtClean="0">
              <a:solidFill>
                <a:schemeClr val="tx1"/>
              </a:solidFill>
              <a:effectLst/>
              <a:latin typeface="+mn-lt"/>
              <a:ea typeface="+mn-ea"/>
              <a:cs typeface="+mn-cs"/>
            </a:endParaRPr>
          </a:p>
          <a:p>
            <a:pPr>
              <a:lnSpc>
                <a:spcPts val="5800"/>
              </a:lnSpc>
            </a:pPr>
            <a:endParaRPr lang="es-ES_tradnl" dirty="0"/>
          </a:p>
        </p:txBody>
      </p:sp>
    </p:spTree>
    <p:extLst>
      <p:ext uri="{BB962C8B-B14F-4D97-AF65-F5344CB8AC3E}">
        <p14:creationId xmlns:p14="http://schemas.microsoft.com/office/powerpoint/2010/main" xmlns="" val="18906733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Proceso</a:t>
            </a:r>
            <a:r>
              <a:rPr lang="en-US" dirty="0" smtClean="0"/>
              <a:t> </a:t>
            </a:r>
            <a:r>
              <a:rPr lang="en-US" b="1" dirty="0" err="1" smtClean="0"/>
              <a:t>expansivo</a:t>
            </a:r>
            <a:r>
              <a:rPr lang="en-US" b="1" dirty="0" smtClean="0"/>
              <a:t> </a:t>
            </a:r>
            <a:r>
              <a:rPr lang="en-US" b="1" dirty="0" err="1" smtClean="0"/>
              <a:t>metafisario</a:t>
            </a:r>
            <a:r>
              <a:rPr lang="en-US" b="1" dirty="0" smtClean="0"/>
              <a:t> de femur distal </a:t>
            </a:r>
            <a:r>
              <a:rPr lang="en-US" dirty="0" smtClean="0"/>
              <a:t>con </a:t>
            </a:r>
            <a:r>
              <a:rPr lang="en-US" dirty="0" err="1" smtClean="0"/>
              <a:t>características</a:t>
            </a:r>
            <a:r>
              <a:rPr lang="en-US" dirty="0" smtClean="0"/>
              <a:t> de osteosarcoma de </a:t>
            </a:r>
            <a:r>
              <a:rPr lang="en-US" dirty="0" err="1" smtClean="0"/>
              <a:t>superficie</a:t>
            </a:r>
            <a:r>
              <a:rPr lang="en-US" dirty="0" smtClean="0"/>
              <a:t>, </a:t>
            </a:r>
            <a:r>
              <a:rPr lang="en-US" dirty="0" err="1" smtClean="0"/>
              <a:t>metabólicamente</a:t>
            </a:r>
            <a:r>
              <a:rPr lang="en-US" dirty="0" smtClean="0"/>
              <a:t> </a:t>
            </a:r>
            <a:r>
              <a:rPr lang="en-US" dirty="0" err="1" smtClean="0"/>
              <a:t>activo</a:t>
            </a:r>
            <a:r>
              <a:rPr lang="en-US" dirty="0" smtClean="0"/>
              <a:t>, </a:t>
            </a:r>
            <a:r>
              <a:rPr lang="en-US" b="1" i="1" dirty="0" smtClean="0">
                <a:solidFill>
                  <a:srgbClr val="FF0000"/>
                </a:solidFill>
              </a:rPr>
              <a:t>con </a:t>
            </a:r>
            <a:r>
              <a:rPr lang="en-US" b="1" i="1" dirty="0" err="1" smtClean="0">
                <a:solidFill>
                  <a:srgbClr val="FF0000"/>
                </a:solidFill>
              </a:rPr>
              <a:t>compromiso</a:t>
            </a:r>
            <a:r>
              <a:rPr lang="en-US" b="1" i="1" dirty="0" smtClean="0">
                <a:solidFill>
                  <a:srgbClr val="FF0000"/>
                </a:solidFill>
              </a:rPr>
              <a:t> de </a:t>
            </a:r>
            <a:r>
              <a:rPr lang="en-US" b="1" i="1" dirty="0" err="1" smtClean="0">
                <a:solidFill>
                  <a:srgbClr val="FF0000"/>
                </a:solidFill>
              </a:rPr>
              <a:t>medular</a:t>
            </a:r>
            <a:r>
              <a:rPr lang="en-US" b="1" i="1" dirty="0" smtClean="0">
                <a:solidFill>
                  <a:srgbClr val="FF0000"/>
                </a:solidFill>
              </a:rPr>
              <a:t> </a:t>
            </a:r>
            <a:r>
              <a:rPr lang="en-US" b="1" i="1" dirty="0" err="1" smtClean="0">
                <a:solidFill>
                  <a:srgbClr val="FF0000"/>
                </a:solidFill>
              </a:rPr>
              <a:t>adyacente</a:t>
            </a:r>
            <a:r>
              <a:rPr lang="en-US" b="1" i="1" dirty="0" smtClean="0">
                <a:solidFill>
                  <a:srgbClr val="FF0000"/>
                </a:solidFill>
              </a:rPr>
              <a:t>. </a:t>
            </a:r>
            <a:r>
              <a:rPr lang="en-US" dirty="0" err="1" smtClean="0"/>
              <a:t>Adenopatías</a:t>
            </a:r>
            <a:r>
              <a:rPr lang="en-US" dirty="0" smtClean="0"/>
              <a:t> </a:t>
            </a:r>
            <a:r>
              <a:rPr lang="en-US" dirty="0" err="1" smtClean="0"/>
              <a:t>poplíteas</a:t>
            </a:r>
            <a:r>
              <a:rPr lang="en-US" dirty="0" smtClean="0"/>
              <a:t> que no </a:t>
            </a:r>
            <a:r>
              <a:rPr lang="en-US" dirty="0" err="1" smtClean="0"/>
              <a:t>permiten</a:t>
            </a:r>
            <a:r>
              <a:rPr lang="en-US" dirty="0" smtClean="0"/>
              <a:t> </a:t>
            </a:r>
            <a:r>
              <a:rPr lang="en-US" dirty="0" err="1" smtClean="0"/>
              <a:t>descartar</a:t>
            </a:r>
            <a:r>
              <a:rPr lang="en-US" dirty="0" smtClean="0"/>
              <a:t> </a:t>
            </a:r>
            <a:r>
              <a:rPr lang="en-US" dirty="0" err="1" smtClean="0"/>
              <a:t>compromiso</a:t>
            </a:r>
            <a:r>
              <a:rPr lang="en-US" dirty="0" smtClean="0"/>
              <a:t> </a:t>
            </a:r>
            <a:r>
              <a:rPr lang="en-US" dirty="0" err="1" smtClean="0"/>
              <a:t>secundario</a:t>
            </a:r>
            <a:r>
              <a:rPr lang="en-US" dirty="0" smtClean="0"/>
              <a:t> local. No se </a:t>
            </a:r>
            <a:r>
              <a:rPr lang="en-US" dirty="0" err="1" smtClean="0"/>
              <a:t>visualizan</a:t>
            </a:r>
            <a:r>
              <a:rPr lang="en-US" dirty="0" smtClean="0"/>
              <a:t> </a:t>
            </a:r>
            <a:r>
              <a:rPr lang="en-US" dirty="0" err="1" smtClean="0"/>
              <a:t>nódulos</a:t>
            </a:r>
            <a:r>
              <a:rPr lang="en-US" dirty="0" smtClean="0"/>
              <a:t> </a:t>
            </a:r>
            <a:r>
              <a:rPr lang="en-US" dirty="0" err="1" smtClean="0"/>
              <a:t>pulmonares</a:t>
            </a:r>
            <a:r>
              <a:rPr lang="en-US" dirty="0" smtClean="0"/>
              <a:t>.</a:t>
            </a:r>
          </a:p>
          <a:p>
            <a:endParaRPr lang="es-ES" dirty="0"/>
          </a:p>
        </p:txBody>
      </p:sp>
      <p:sp>
        <p:nvSpPr>
          <p:cNvPr id="4" name="Marcador de número de diapositiva 3"/>
          <p:cNvSpPr>
            <a:spLocks noGrp="1"/>
          </p:cNvSpPr>
          <p:nvPr>
            <p:ph type="sldNum" sz="quarter" idx="10"/>
          </p:nvPr>
        </p:nvSpPr>
        <p:spPr>
          <a:xfrm>
            <a:off x="3884613" y="8685213"/>
            <a:ext cx="2971800" cy="457200"/>
          </a:xfrm>
          <a:prstGeom prst="rect">
            <a:avLst/>
          </a:prstGeom>
        </p:spPr>
        <p:txBody>
          <a:bodyPr/>
          <a:lstStyle/>
          <a:p>
            <a:fld id="{0BBF1777-C118-D94B-838D-DE22BD7C9AE0}" type="slidenum">
              <a:rPr lang="es-ES" smtClean="0"/>
              <a:pPr/>
              <a:t>75</a:t>
            </a:fld>
            <a:endParaRPr lang="es-ES"/>
          </a:p>
        </p:txBody>
      </p:sp>
    </p:spTree>
    <p:extLst>
      <p:ext uri="{BB962C8B-B14F-4D97-AF65-F5344CB8AC3E}">
        <p14:creationId xmlns:p14="http://schemas.microsoft.com/office/powerpoint/2010/main" xmlns="" val="889945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Shape 1042"/>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3" name="Shape 104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Niño de 10 años, Osteosarcoma de tibia derecha con compromiso epifisario, fisario y metafisodiafisario. se realizo PQT neo adyuvante. En la RM  de control no quedo claro la</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extensión lesional en sentido proximal que es de vital importancia para el tratamento quirúrgico. Determinar hasta donde llega la lesión a nivel proximal de la tibia para definir el tipo de cirugia. el estudio</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que precisamos en un PET-RNM. OSTEOSARCOMA DE PIERNA DISTAL DERECHA.</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Shape 1033"/>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4" name="Shape 103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10 </a:t>
            </a:r>
            <a:r>
              <a:rPr lang="en-US" sz="1200" b="0" i="0" u="none" strike="noStrike" cap="none" dirty="0" err="1" smtClean="0">
                <a:solidFill>
                  <a:schemeClr val="dk1"/>
                </a:solidFill>
                <a:latin typeface="Calibri"/>
                <a:ea typeface="Calibri"/>
                <a:cs typeface="Calibri"/>
                <a:sym typeface="Calibri"/>
              </a:rPr>
              <a:t>años</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osteosarcoma</a:t>
            </a:r>
            <a:r>
              <a:rPr lang="en-US" sz="1200" b="0" i="0" u="none" strike="noStrike" cap="none" baseline="0" dirty="0" smtClean="0">
                <a:solidFill>
                  <a:schemeClr val="dk1"/>
                </a:solidFill>
                <a:latin typeface="Calibri"/>
                <a:ea typeface="Calibri"/>
                <a:cs typeface="Calibri"/>
                <a:sym typeface="Calibri"/>
              </a:rPr>
              <a:t> de </a:t>
            </a:r>
            <a:r>
              <a:rPr lang="en-US" sz="1200" b="0" i="0" u="none" strike="noStrike" cap="none" dirty="0" err="1" smtClean="0">
                <a:solidFill>
                  <a:schemeClr val="dk1"/>
                </a:solidFill>
                <a:latin typeface="Calibri"/>
                <a:ea typeface="Calibri"/>
                <a:cs typeface="Calibri"/>
                <a:sym typeface="Calibri"/>
              </a:rPr>
              <a:t>de</a:t>
            </a:r>
            <a:r>
              <a:rPr lang="en-US" sz="1200" b="0" i="0" u="none" strike="noStrike" cap="none" dirty="0" smtClean="0">
                <a:solidFill>
                  <a:schemeClr val="dk1"/>
                </a:solidFill>
                <a:latin typeface="Calibri"/>
                <a:ea typeface="Calibri"/>
                <a:cs typeface="Calibri"/>
                <a:sym typeface="Calibri"/>
              </a:rPr>
              <a:t> tibia derecho Estadificacion.</a:t>
            </a:r>
            <a:r>
              <a:rPr lang="en-US" sz="1200" b="0" i="0" u="none" strike="noStrike" cap="none" baseline="0" dirty="0" smtClean="0">
                <a:solidFill>
                  <a:schemeClr val="dk1"/>
                </a:solidFill>
                <a:latin typeface="Calibri"/>
                <a:ea typeface="Calibri"/>
                <a:cs typeface="Calibri"/>
                <a:sym typeface="Calibri"/>
              </a:rPr>
              <a:t> </a:t>
            </a:r>
            <a:r>
              <a:rPr lang="en-US" sz="1200" b="1" i="0" u="none" strike="noStrike" cap="none" dirty="0" smtClean="0">
                <a:solidFill>
                  <a:srgbClr val="000000"/>
                </a:solidFill>
                <a:latin typeface="Calibri"/>
                <a:ea typeface="Calibri"/>
                <a:cs typeface="Calibri"/>
                <a:sym typeface="Calibri"/>
              </a:rPr>
              <a:t>Hipercaptación </a:t>
            </a:r>
            <a:r>
              <a:rPr lang="en-US" sz="1200" b="1" i="0" u="none" strike="noStrike" cap="none" dirty="0">
                <a:solidFill>
                  <a:srgbClr val="000000"/>
                </a:solidFill>
                <a:latin typeface="Calibri"/>
                <a:ea typeface="Calibri"/>
                <a:cs typeface="Calibri"/>
                <a:sym typeface="Calibri"/>
              </a:rPr>
              <a:t>del </a:t>
            </a:r>
            <a:r>
              <a:rPr lang="en-US" sz="1200" b="1" i="0" u="none" strike="noStrike" cap="none" dirty="0" err="1">
                <a:solidFill>
                  <a:srgbClr val="000000"/>
                </a:solidFill>
                <a:latin typeface="Calibri"/>
                <a:ea typeface="Calibri"/>
                <a:cs typeface="Calibri"/>
                <a:sym typeface="Calibri"/>
              </a:rPr>
              <a:t>radiofármaco</a:t>
            </a:r>
            <a:r>
              <a:rPr lang="en-US" sz="1200" b="1" i="0" u="none" strike="noStrike" cap="none" dirty="0">
                <a:solidFill>
                  <a:srgbClr val="000000"/>
                </a:solidFill>
                <a:latin typeface="Calibri"/>
                <a:ea typeface="Calibri"/>
                <a:cs typeface="Calibri"/>
                <a:sym typeface="Calibri"/>
              </a:rPr>
              <a:t> </a:t>
            </a:r>
            <a:r>
              <a:rPr lang="en-US" sz="1200" b="1" i="0" u="none" strike="noStrike" cap="none" dirty="0" err="1">
                <a:solidFill>
                  <a:srgbClr val="000000"/>
                </a:solidFill>
                <a:latin typeface="Calibri"/>
                <a:ea typeface="Calibri"/>
                <a:cs typeface="Calibri"/>
                <a:sym typeface="Calibri"/>
              </a:rPr>
              <a:t>en</a:t>
            </a:r>
            <a:r>
              <a:rPr lang="en-US" sz="1200" b="1" i="0" u="none" strike="noStrike" cap="none" dirty="0">
                <a:solidFill>
                  <a:srgbClr val="000000"/>
                </a:solidFill>
                <a:latin typeface="Calibri"/>
                <a:ea typeface="Calibri"/>
                <a:cs typeface="Calibri"/>
                <a:sym typeface="Calibri"/>
              </a:rPr>
              <a:t> </a:t>
            </a:r>
            <a:r>
              <a:rPr lang="en-US" sz="1200" b="1" i="0" u="none" strike="noStrike" cap="none" dirty="0" err="1">
                <a:solidFill>
                  <a:srgbClr val="000000"/>
                </a:solidFill>
                <a:latin typeface="Calibri"/>
                <a:ea typeface="Calibri"/>
                <a:cs typeface="Calibri"/>
                <a:sym typeface="Calibri"/>
              </a:rPr>
              <a:t>tercio</a:t>
            </a:r>
            <a:r>
              <a:rPr lang="en-US" sz="1200" b="1" i="0" u="none" strike="noStrike" cap="none" dirty="0">
                <a:solidFill>
                  <a:srgbClr val="000000"/>
                </a:solidFill>
                <a:latin typeface="Calibri"/>
                <a:ea typeface="Calibri"/>
                <a:cs typeface="Calibri"/>
                <a:sym typeface="Calibri"/>
              </a:rPr>
              <a:t> distal de tibia </a:t>
            </a:r>
            <a:r>
              <a:rPr lang="en-US" sz="1200" b="1" i="0" u="none" strike="noStrike" cap="none" dirty="0" err="1">
                <a:solidFill>
                  <a:srgbClr val="000000"/>
                </a:solidFill>
                <a:latin typeface="Calibri"/>
                <a:ea typeface="Calibri"/>
                <a:cs typeface="Calibri"/>
                <a:sym typeface="Calibri"/>
              </a:rPr>
              <a:t>derecha</a:t>
            </a:r>
            <a:r>
              <a:rPr lang="en-US" sz="1200" b="0" i="0" u="none" strike="noStrike" cap="none" dirty="0">
                <a:solidFill>
                  <a:srgbClr val="000000"/>
                </a:solidFill>
                <a:latin typeface="Calibri"/>
                <a:ea typeface="Calibri"/>
                <a:cs typeface="Calibri"/>
                <a:sym typeface="Calibri"/>
              </a:rPr>
              <a:t>.  Lesion </a:t>
            </a:r>
            <a:r>
              <a:rPr lang="en-US" sz="1200" b="0" i="0" u="none" strike="noStrike" cap="none" dirty="0" err="1">
                <a:solidFill>
                  <a:srgbClr val="000000"/>
                </a:solidFill>
                <a:latin typeface="Calibri"/>
                <a:ea typeface="Calibri"/>
                <a:cs typeface="Calibri"/>
                <a:sym typeface="Calibri"/>
              </a:rPr>
              <a:t>osea</a:t>
            </a:r>
            <a:r>
              <a:rPr lang="en-US" sz="1200" b="0" i="0" u="none" strike="noStrike" cap="none" dirty="0">
                <a:solidFill>
                  <a:srgbClr val="000000"/>
                </a:solidFill>
                <a:latin typeface="Calibri"/>
                <a:ea typeface="Calibri"/>
                <a:cs typeface="Calibri"/>
                <a:sym typeface="Calibri"/>
              </a:rPr>
              <a:t> </a:t>
            </a:r>
            <a:r>
              <a:rPr lang="en-US" sz="1200" b="0" i="0" u="none" strike="noStrike" cap="none" dirty="0" err="1">
                <a:solidFill>
                  <a:srgbClr val="000000"/>
                </a:solidFill>
                <a:latin typeface="Calibri"/>
                <a:ea typeface="Calibri"/>
                <a:cs typeface="Calibri"/>
                <a:sym typeface="Calibri"/>
              </a:rPr>
              <a:t>activa</a:t>
            </a:r>
            <a:r>
              <a:rPr lang="en-US" sz="1200" b="0" i="0" u="none" strike="noStrike" cap="none" dirty="0">
                <a:solidFill>
                  <a:srgbClr val="000000"/>
                </a:solidFill>
                <a:latin typeface="Calibri"/>
                <a:ea typeface="Calibri"/>
                <a:cs typeface="Calibri"/>
                <a:sym typeface="Calibri"/>
              </a:rPr>
              <a:t> </a:t>
            </a:r>
            <a:r>
              <a:rPr lang="en-US" sz="1200" b="0" i="0" u="none" strike="noStrike" cap="none" dirty="0" err="1">
                <a:solidFill>
                  <a:srgbClr val="000000"/>
                </a:solidFill>
                <a:latin typeface="Calibri"/>
                <a:ea typeface="Calibri"/>
                <a:cs typeface="Calibri"/>
                <a:sym typeface="Calibri"/>
              </a:rPr>
              <a:t>en</a:t>
            </a:r>
            <a:r>
              <a:rPr lang="en-US" sz="1200" b="0" i="0" u="none" strike="noStrike" cap="none" dirty="0">
                <a:solidFill>
                  <a:srgbClr val="000000"/>
                </a:solidFill>
                <a:latin typeface="Calibri"/>
                <a:ea typeface="Calibri"/>
                <a:cs typeface="Calibri"/>
                <a:sym typeface="Calibri"/>
              </a:rPr>
              <a:t> tibia </a:t>
            </a:r>
            <a:r>
              <a:rPr lang="en-US" sz="1200" b="0" i="0" u="none" strike="noStrike" cap="none" dirty="0" err="1">
                <a:solidFill>
                  <a:srgbClr val="000000"/>
                </a:solidFill>
                <a:latin typeface="Calibri"/>
                <a:ea typeface="Calibri"/>
                <a:cs typeface="Calibri"/>
                <a:sym typeface="Calibri"/>
              </a:rPr>
              <a:t>derecha</a:t>
            </a:r>
            <a:r>
              <a:rPr lang="en-US" sz="1200" b="0" i="0" u="none" strike="noStrike" cap="none" dirty="0">
                <a:solidFill>
                  <a:srgbClr val="000000"/>
                </a:solidFill>
                <a:latin typeface="Calibri"/>
                <a:ea typeface="Calibri"/>
                <a:cs typeface="Calibri"/>
                <a:sym typeface="Calibri"/>
              </a:rPr>
              <a:t> </a:t>
            </a:r>
            <a:r>
              <a:rPr lang="en-US" sz="1200" b="0" i="0" u="none" strike="noStrike" cap="none" dirty="0" err="1">
                <a:solidFill>
                  <a:srgbClr val="000000"/>
                </a:solidFill>
                <a:latin typeface="Calibri"/>
                <a:ea typeface="Calibri"/>
                <a:cs typeface="Calibri"/>
                <a:sym typeface="Calibri"/>
              </a:rPr>
              <a:t>en</a:t>
            </a:r>
            <a:r>
              <a:rPr lang="en-US" sz="1200" b="0" i="0" u="none" strike="noStrike" cap="none" dirty="0">
                <a:solidFill>
                  <a:srgbClr val="000000"/>
                </a:solidFill>
                <a:latin typeface="Calibri"/>
                <a:ea typeface="Calibri"/>
                <a:cs typeface="Calibri"/>
                <a:sym typeface="Calibri"/>
              </a:rPr>
              <a:t> </a:t>
            </a:r>
            <a:r>
              <a:rPr lang="en-US" sz="1200" b="0" i="0" u="none" strike="noStrike" cap="none" dirty="0" err="1">
                <a:solidFill>
                  <a:srgbClr val="000000"/>
                </a:solidFill>
                <a:latin typeface="Calibri"/>
                <a:ea typeface="Calibri"/>
                <a:cs typeface="Calibri"/>
                <a:sym typeface="Calibri"/>
              </a:rPr>
              <a:t>realcion</a:t>
            </a:r>
            <a:r>
              <a:rPr lang="en-US" sz="1200" b="0" i="0" u="none" strike="noStrike" cap="none" dirty="0">
                <a:solidFill>
                  <a:srgbClr val="000000"/>
                </a:solidFill>
                <a:latin typeface="Calibri"/>
                <a:ea typeface="Calibri"/>
                <a:cs typeface="Calibri"/>
                <a:sym typeface="Calibri"/>
              </a:rPr>
              <a:t> al </a:t>
            </a:r>
            <a:r>
              <a:rPr lang="en-US" sz="1200" b="0" i="0" u="none" strike="noStrike" cap="none" dirty="0" err="1">
                <a:solidFill>
                  <a:srgbClr val="000000"/>
                </a:solidFill>
                <a:latin typeface="Calibri"/>
                <a:ea typeface="Calibri"/>
                <a:cs typeface="Calibri"/>
                <a:sym typeface="Calibri"/>
              </a:rPr>
              <a:t>tado</a:t>
            </a:r>
            <a:r>
              <a:rPr lang="en-US" sz="1200" b="0" i="0" u="none" strike="noStrike" cap="none" dirty="0">
                <a:solidFill>
                  <a:srgbClr val="000000"/>
                </a:solidFill>
                <a:latin typeface="Calibri"/>
                <a:ea typeface="Calibri"/>
                <a:cs typeface="Calibri"/>
                <a:sym typeface="Calibri"/>
              </a:rPr>
              <a:t> </a:t>
            </a:r>
            <a:r>
              <a:rPr lang="en-US" sz="1200" b="0" i="0" u="none" strike="noStrike" cap="none" dirty="0" err="1">
                <a:solidFill>
                  <a:srgbClr val="000000"/>
                </a:solidFill>
                <a:latin typeface="Calibri"/>
                <a:ea typeface="Calibri"/>
                <a:cs typeface="Calibri"/>
                <a:sym typeface="Calibri"/>
              </a:rPr>
              <a:t>clinico</a:t>
            </a:r>
            <a:r>
              <a:rPr lang="en-US" sz="1200" b="0" i="0" u="none" strike="noStrike" cap="none" dirty="0">
                <a:solidFill>
                  <a:srgbClr val="000000"/>
                </a:solidFill>
                <a:latin typeface="Calibri"/>
                <a:ea typeface="Calibri"/>
                <a:cs typeface="Calibri"/>
                <a:sym typeface="Calibri"/>
              </a:rPr>
              <a:t>.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Shape 1048"/>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9" name="Shape 104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RM: A nivel de tercio distal de tibia derecha (81,5 mm), se observa lesión DE SEÑAL HETEROGENEA CON LIMITES MAL DEFINIDOS CON compromiso de la cortical </a:t>
            </a:r>
            <a:r>
              <a:rPr lang="en-US"/>
              <a:t>Y </a:t>
            </a:r>
            <a:r>
              <a:rPr lang="en-US" sz="1200" b="0" i="0" u="none" strike="noStrike" cap="none">
                <a:solidFill>
                  <a:schemeClr val="dk1"/>
                </a:solidFill>
                <a:latin typeface="Calibri"/>
                <a:ea typeface="Calibri"/>
                <a:cs typeface="Calibri"/>
                <a:sym typeface="Calibri"/>
              </a:rPr>
              <a:t>reacción periótica ASOCIADALa misma presenta leve captación del radiotPET/CT : Lesión escsamente hipermetabólica diafiso-metafisaria distal en tibia derecha compatible con el proceso tumoral primario conocido. No se observan otras lesiones hipermetabólicas.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p>
          <a:p>
            <a:r>
              <a:rPr lang="es-ES_tradnl" sz="1200" kern="1200" dirty="0" err="1" smtClean="0">
                <a:solidFill>
                  <a:schemeClr val="tx1"/>
                </a:solidFill>
                <a:effectLst/>
                <a:latin typeface="+mn-lt"/>
                <a:ea typeface="+mn-ea"/>
                <a:cs typeface="+mn-cs"/>
              </a:rPr>
              <a:t>osteosarcoma</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Paraostal</a:t>
            </a:r>
            <a:r>
              <a:rPr lang="es-ES_tradnl" sz="1200" kern="1200" dirty="0" smtClean="0">
                <a:solidFill>
                  <a:schemeClr val="tx1"/>
                </a:solidFill>
                <a:effectLst/>
                <a:latin typeface="+mn-lt"/>
                <a:ea typeface="+mn-ea"/>
                <a:cs typeface="+mn-cs"/>
              </a:rPr>
              <a:t> superficial. </a:t>
            </a:r>
            <a:r>
              <a:rPr lang="es-ES_tradnl" sz="1200" b="1" kern="1200" dirty="0" smtClean="0">
                <a:solidFill>
                  <a:schemeClr val="tx1"/>
                </a:solidFill>
                <a:effectLst/>
                <a:latin typeface="+mn-lt"/>
                <a:ea typeface="+mn-ea"/>
                <a:cs typeface="+mn-cs"/>
              </a:rPr>
              <a:t>Hallazgos de la RM :</a:t>
            </a:r>
            <a:r>
              <a:rPr lang="es-ES_tradnl" sz="1200" b="1"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En tercio distal de </a:t>
            </a:r>
            <a:r>
              <a:rPr lang="es-ES_tradnl" sz="1200" kern="1200" dirty="0" err="1" smtClean="0">
                <a:solidFill>
                  <a:schemeClr val="tx1"/>
                </a:solidFill>
                <a:effectLst/>
                <a:latin typeface="+mn-lt"/>
                <a:ea typeface="+mn-ea"/>
                <a:cs typeface="+mn-cs"/>
              </a:rPr>
              <a:t>femur</a:t>
            </a:r>
            <a:r>
              <a:rPr lang="es-ES_tradnl" sz="1200" kern="1200" dirty="0" smtClean="0">
                <a:solidFill>
                  <a:schemeClr val="tx1"/>
                </a:solidFill>
                <a:effectLst/>
                <a:latin typeface="+mn-lt"/>
                <a:ea typeface="+mn-ea"/>
                <a:cs typeface="+mn-cs"/>
              </a:rPr>
              <a:t> derecho a nivel </a:t>
            </a:r>
            <a:r>
              <a:rPr lang="es-ES_tradnl" sz="1200" kern="1200" dirty="0" err="1" smtClean="0">
                <a:solidFill>
                  <a:schemeClr val="tx1"/>
                </a:solidFill>
                <a:effectLst/>
                <a:latin typeface="+mn-lt"/>
                <a:ea typeface="+mn-ea"/>
                <a:cs typeface="+mn-cs"/>
              </a:rPr>
              <a:t>metafisario</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supracondíleo</a:t>
            </a:r>
            <a:r>
              <a:rPr lang="es-ES_tradnl" sz="1200" kern="1200" dirty="0" smtClean="0">
                <a:solidFill>
                  <a:schemeClr val="tx1"/>
                </a:solidFill>
                <a:effectLst/>
                <a:latin typeface="+mn-lt"/>
                <a:ea typeface="+mn-ea"/>
                <a:cs typeface="+mn-cs"/>
              </a:rPr>
              <a:t>, se observa tumoración sólida con matriz </a:t>
            </a:r>
            <a:r>
              <a:rPr lang="es-ES_tradnl" sz="1200" kern="1200" dirty="0" err="1" smtClean="0">
                <a:solidFill>
                  <a:schemeClr val="tx1"/>
                </a:solidFill>
                <a:effectLst/>
                <a:latin typeface="+mn-lt"/>
                <a:ea typeface="+mn-ea"/>
                <a:cs typeface="+mn-cs"/>
              </a:rPr>
              <a:t>osteoide</a:t>
            </a:r>
            <a:r>
              <a:rPr lang="es-ES_tradnl" sz="1200" kern="1200" dirty="0" smtClean="0">
                <a:solidFill>
                  <a:schemeClr val="tx1"/>
                </a:solidFill>
                <a:effectLst/>
                <a:latin typeface="+mn-lt"/>
                <a:ea typeface="+mn-ea"/>
                <a:cs typeface="+mn-cs"/>
              </a:rPr>
              <a:t> con crecimiento predominantemente</a:t>
            </a:r>
          </a:p>
          <a:p>
            <a:r>
              <a:rPr lang="es-ES_tradnl" sz="1200" kern="1200" dirty="0" err="1" smtClean="0">
                <a:solidFill>
                  <a:schemeClr val="tx1"/>
                </a:solidFill>
                <a:effectLst/>
                <a:latin typeface="+mn-lt"/>
                <a:ea typeface="+mn-ea"/>
                <a:cs typeface="+mn-cs"/>
              </a:rPr>
              <a:t>exofítico</a:t>
            </a:r>
            <a:r>
              <a:rPr lang="es-ES_tradnl" sz="1200" kern="1200" dirty="0" smtClean="0">
                <a:solidFill>
                  <a:schemeClr val="tx1"/>
                </a:solidFill>
                <a:effectLst/>
                <a:latin typeface="+mn-lt"/>
                <a:ea typeface="+mn-ea"/>
                <a:cs typeface="+mn-cs"/>
              </a:rPr>
              <a:t> a partir de la cortical </a:t>
            </a:r>
            <a:r>
              <a:rPr lang="es-ES_tradnl" sz="1200" kern="1200" dirty="0" err="1" smtClean="0">
                <a:solidFill>
                  <a:schemeClr val="tx1"/>
                </a:solidFill>
                <a:effectLst/>
                <a:latin typeface="+mn-lt"/>
                <a:ea typeface="+mn-ea"/>
                <a:cs typeface="+mn-cs"/>
              </a:rPr>
              <a:t>postero</a:t>
            </a:r>
            <a:r>
              <a:rPr lang="es-ES_tradnl" sz="1200" kern="1200" dirty="0" smtClean="0">
                <a:solidFill>
                  <a:schemeClr val="tx1"/>
                </a:solidFill>
                <a:effectLst/>
                <a:latin typeface="+mn-lt"/>
                <a:ea typeface="+mn-ea"/>
                <a:cs typeface="+mn-cs"/>
              </a:rPr>
              <a:t>-interna de 82 mm L x 66 mm AP x 72 mm T. Se acompaña de </a:t>
            </a:r>
            <a:r>
              <a:rPr lang="es-ES_tradnl" sz="1200" b="1" kern="1200" dirty="0" smtClean="0">
                <a:solidFill>
                  <a:schemeClr val="tx1"/>
                </a:solidFill>
                <a:effectLst/>
                <a:latin typeface="+mn-lt"/>
                <a:ea typeface="+mn-ea"/>
                <a:cs typeface="+mn-cs"/>
              </a:rPr>
              <a:t>destrucción de la cortical </a:t>
            </a:r>
            <a:r>
              <a:rPr lang="es-ES_tradnl" sz="1200" kern="1200" dirty="0" smtClean="0">
                <a:solidFill>
                  <a:schemeClr val="tx1"/>
                </a:solidFill>
                <a:effectLst/>
                <a:latin typeface="+mn-lt"/>
                <a:ea typeface="+mn-ea"/>
                <a:cs typeface="+mn-cs"/>
              </a:rPr>
              <a:t>en el sector posterior e interno, con </a:t>
            </a:r>
            <a:r>
              <a:rPr lang="es-ES_tradnl" sz="1200" b="1" kern="1200" dirty="0" smtClean="0">
                <a:solidFill>
                  <a:schemeClr val="tx1"/>
                </a:solidFill>
                <a:effectLst/>
                <a:latin typeface="+mn-lt"/>
                <a:ea typeface="+mn-ea"/>
                <a:cs typeface="+mn-cs"/>
              </a:rPr>
              <a:t>reacción </a:t>
            </a:r>
            <a:r>
              <a:rPr lang="es-ES_tradnl" sz="1200" b="1" kern="1200" dirty="0" err="1" smtClean="0">
                <a:solidFill>
                  <a:schemeClr val="tx1"/>
                </a:solidFill>
                <a:effectLst/>
                <a:latin typeface="+mn-lt"/>
                <a:ea typeface="+mn-ea"/>
                <a:cs typeface="+mn-cs"/>
              </a:rPr>
              <a:t>perióstica</a:t>
            </a:r>
            <a:r>
              <a:rPr lang="es-ES_tradnl" sz="1200" b="1" kern="1200" dirty="0" smtClean="0">
                <a:solidFill>
                  <a:schemeClr val="tx1"/>
                </a:solidFill>
                <a:effectLst/>
                <a:latin typeface="+mn-lt"/>
                <a:ea typeface="+mn-ea"/>
                <a:cs typeface="+mn-cs"/>
              </a:rPr>
              <a:t> ( triángulo de </a:t>
            </a:r>
            <a:r>
              <a:rPr lang="es-ES_tradnl" sz="1200" b="1" kern="1200" dirty="0" err="1" smtClean="0">
                <a:solidFill>
                  <a:schemeClr val="tx1"/>
                </a:solidFill>
                <a:effectLst/>
                <a:latin typeface="+mn-lt"/>
                <a:ea typeface="+mn-ea"/>
                <a:cs typeface="+mn-cs"/>
              </a:rPr>
              <a:t>Codman</a:t>
            </a:r>
            <a:r>
              <a:rPr lang="es-ES_tradnl" sz="1200" b="1" kern="1200" dirty="0" smtClean="0">
                <a:solidFill>
                  <a:schemeClr val="tx1"/>
                </a:solidFill>
                <a:effectLst/>
                <a:latin typeface="+mn-lt"/>
                <a:ea typeface="+mn-ea"/>
                <a:cs typeface="+mn-cs"/>
              </a:rPr>
              <a:t>)</a:t>
            </a:r>
            <a:r>
              <a:rPr lang="es-ES_tradnl" sz="1200" kern="1200" dirty="0" smtClean="0">
                <a:solidFill>
                  <a:schemeClr val="tx1"/>
                </a:solidFill>
                <a:effectLst/>
                <a:latin typeface="+mn-lt"/>
                <a:ea typeface="+mn-ea"/>
                <a:cs typeface="+mn-cs"/>
              </a:rPr>
              <a:t> y </a:t>
            </a:r>
            <a:r>
              <a:rPr lang="es-ES_tradnl" sz="1200" b="1" kern="1200" dirty="0" smtClean="0">
                <a:solidFill>
                  <a:schemeClr val="tx1"/>
                </a:solidFill>
                <a:effectLst/>
                <a:latin typeface="+mn-lt"/>
                <a:ea typeface="+mn-ea"/>
                <a:cs typeface="+mn-cs"/>
              </a:rPr>
              <a:t>compromiso de la medular </a:t>
            </a:r>
            <a:r>
              <a:rPr lang="es-ES_tradnl" sz="1200" kern="1200" dirty="0" smtClean="0">
                <a:solidFill>
                  <a:schemeClr val="tx1"/>
                </a:solidFill>
                <a:effectLst/>
                <a:latin typeface="+mn-lt"/>
                <a:ea typeface="+mn-ea"/>
                <a:cs typeface="+mn-cs"/>
              </a:rPr>
              <a:t>adyacente</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que se evidencia principalmente en las secuencias con  contraste.</a:t>
            </a:r>
            <a:r>
              <a:rPr lang="es-ES_tradnl" sz="1200" kern="1200" baseline="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Tambien</a:t>
            </a:r>
            <a:r>
              <a:rPr lang="es-ES_tradnl" sz="1200" kern="1200" dirty="0" smtClean="0">
                <a:solidFill>
                  <a:schemeClr val="tx1"/>
                </a:solidFill>
                <a:effectLst/>
                <a:latin typeface="+mn-lt"/>
                <a:ea typeface="+mn-ea"/>
                <a:cs typeface="+mn-cs"/>
              </a:rPr>
              <a:t> componente de partes blandas de señal heterogénea principalmente en el sector </a:t>
            </a:r>
            <a:r>
              <a:rPr lang="es-ES_tradnl" sz="1200" kern="1200" dirty="0" err="1" smtClean="0">
                <a:solidFill>
                  <a:schemeClr val="tx1"/>
                </a:solidFill>
                <a:effectLst/>
                <a:latin typeface="+mn-lt"/>
                <a:ea typeface="+mn-ea"/>
                <a:cs typeface="+mn-cs"/>
              </a:rPr>
              <a:t>postero</a:t>
            </a:r>
            <a:r>
              <a:rPr lang="es-ES_tradnl" sz="1200" kern="1200" dirty="0" smtClean="0">
                <a:solidFill>
                  <a:schemeClr val="tx1"/>
                </a:solidFill>
                <a:effectLst/>
                <a:latin typeface="+mn-lt"/>
                <a:ea typeface="+mn-ea"/>
                <a:cs typeface="+mn-cs"/>
              </a:rPr>
              <a:t>-interno. </a:t>
            </a:r>
            <a:r>
              <a:rPr lang="es-ES_tradnl" sz="1200" b="1" kern="1200" dirty="0" smtClean="0">
                <a:solidFill>
                  <a:schemeClr val="tx1"/>
                </a:solidFill>
                <a:effectLst/>
                <a:latin typeface="+mn-lt"/>
                <a:ea typeface="+mn-ea"/>
                <a:cs typeface="+mn-cs"/>
              </a:rPr>
              <a:t>Se evidencia una exostosis ósea en el sector anterior del </a:t>
            </a:r>
            <a:r>
              <a:rPr lang="es-ES_tradnl" sz="1200" b="1" kern="1200" dirty="0" err="1" smtClean="0">
                <a:solidFill>
                  <a:schemeClr val="tx1"/>
                </a:solidFill>
                <a:effectLst/>
                <a:latin typeface="+mn-lt"/>
                <a:ea typeface="+mn-ea"/>
                <a:cs typeface="+mn-cs"/>
              </a:rPr>
              <a:t>condilo</a:t>
            </a:r>
            <a:r>
              <a:rPr lang="es-ES_tradnl" sz="1200" b="1" kern="1200" dirty="0" smtClean="0">
                <a:solidFill>
                  <a:schemeClr val="tx1"/>
                </a:solidFill>
                <a:effectLst/>
                <a:latin typeface="+mn-lt"/>
                <a:ea typeface="+mn-ea"/>
                <a:cs typeface="+mn-cs"/>
              </a:rPr>
              <a:t> externo</a:t>
            </a:r>
            <a:r>
              <a:rPr lang="es-ES_tradnl" sz="1200" kern="1200" dirty="0" smtClean="0">
                <a:solidFill>
                  <a:schemeClr val="tx1"/>
                </a:solidFill>
                <a:effectLst/>
                <a:latin typeface="+mn-lt"/>
                <a:ea typeface="+mn-ea"/>
                <a:cs typeface="+mn-cs"/>
              </a:rPr>
              <a:t> con componente de tejidos blandos asociados que se interpreta como extensión anterior del proceso tumoral, que contacta con la vertiente externa del</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cartílago rotuliano sin alteraciones en su señal que sugieran compromiso tumoral. Se evidencia el </a:t>
            </a:r>
            <a:r>
              <a:rPr lang="es-ES_tradnl" sz="1200" b="1" kern="1200" dirty="0" smtClean="0">
                <a:solidFill>
                  <a:schemeClr val="tx1"/>
                </a:solidFill>
                <a:effectLst/>
                <a:latin typeface="+mn-lt"/>
                <a:ea typeface="+mn-ea"/>
                <a:cs typeface="+mn-cs"/>
              </a:rPr>
              <a:t>contacto de la formación descrita con el paquete </a:t>
            </a:r>
            <a:r>
              <a:rPr lang="es-ES_tradnl" sz="1200" b="1" kern="1200" dirty="0" err="1" smtClean="0">
                <a:solidFill>
                  <a:schemeClr val="tx1"/>
                </a:solidFill>
                <a:effectLst/>
                <a:latin typeface="+mn-lt"/>
                <a:ea typeface="+mn-ea"/>
                <a:cs typeface="+mn-cs"/>
              </a:rPr>
              <a:t>vasculo</a:t>
            </a:r>
            <a:r>
              <a:rPr lang="es-ES_tradnl" sz="1200" b="1" kern="1200" dirty="0" smtClean="0">
                <a:solidFill>
                  <a:schemeClr val="tx1"/>
                </a:solidFill>
                <a:effectLst/>
                <a:latin typeface="+mn-lt"/>
                <a:ea typeface="+mn-ea"/>
                <a:cs typeface="+mn-cs"/>
              </a:rPr>
              <a:t>-nervioso </a:t>
            </a:r>
            <a:r>
              <a:rPr lang="es-ES_tradnl" sz="1200" kern="1200" dirty="0" smtClean="0">
                <a:solidFill>
                  <a:schemeClr val="tx1"/>
                </a:solidFill>
                <a:effectLst/>
                <a:latin typeface="+mn-lt"/>
                <a:ea typeface="+mn-ea"/>
                <a:cs typeface="+mn-cs"/>
              </a:rPr>
              <a:t>del hueco </a:t>
            </a:r>
            <a:r>
              <a:rPr lang="es-ES_tradnl" sz="1200" kern="1200" dirty="0" err="1" smtClean="0">
                <a:solidFill>
                  <a:schemeClr val="tx1"/>
                </a:solidFill>
                <a:effectLst/>
                <a:latin typeface="+mn-lt"/>
                <a:ea typeface="+mn-ea"/>
                <a:cs typeface="+mn-cs"/>
              </a:rPr>
              <a:t>popliteo</a:t>
            </a:r>
            <a:r>
              <a:rPr lang="es-ES_tradnl" sz="1200" kern="1200" dirty="0" smtClean="0">
                <a:solidFill>
                  <a:schemeClr val="tx1"/>
                </a:solidFill>
                <a:effectLst/>
                <a:latin typeface="+mn-lt"/>
                <a:ea typeface="+mn-ea"/>
                <a:cs typeface="+mn-cs"/>
              </a:rPr>
              <a:t> sin signos de infiltración del mismo. Adyacente a este se observan dos pequeñas </a:t>
            </a:r>
            <a:r>
              <a:rPr lang="es-ES_tradnl" sz="1200" b="1" kern="1200" dirty="0" err="1" smtClean="0">
                <a:solidFill>
                  <a:schemeClr val="tx1"/>
                </a:solidFill>
                <a:effectLst/>
                <a:latin typeface="+mn-lt"/>
                <a:ea typeface="+mn-ea"/>
                <a:cs typeface="+mn-cs"/>
              </a:rPr>
              <a:t>imagenes</a:t>
            </a:r>
            <a:r>
              <a:rPr lang="es-ES_tradnl" sz="1200" b="1" kern="1200" dirty="0" smtClean="0">
                <a:solidFill>
                  <a:schemeClr val="tx1"/>
                </a:solidFill>
                <a:effectLst/>
                <a:latin typeface="+mn-lt"/>
                <a:ea typeface="+mn-ea"/>
                <a:cs typeface="+mn-cs"/>
              </a:rPr>
              <a:t> nodulares de 10mm y 7 mm de eje mayor que presentan intenso realce con el </a:t>
            </a:r>
            <a:r>
              <a:rPr lang="es-ES_tradnl" sz="1200" b="1" kern="1200" dirty="0" err="1" smtClean="0">
                <a:solidFill>
                  <a:schemeClr val="tx1"/>
                </a:solidFill>
                <a:effectLst/>
                <a:latin typeface="+mn-lt"/>
                <a:ea typeface="+mn-ea"/>
                <a:cs typeface="+mn-cs"/>
              </a:rPr>
              <a:t>cte</a:t>
            </a:r>
            <a:r>
              <a:rPr lang="es-ES_tradnl" sz="1200" b="1" kern="1200" dirty="0" smtClean="0">
                <a:solidFill>
                  <a:schemeClr val="tx1"/>
                </a:solidFill>
                <a:effectLst/>
                <a:latin typeface="+mn-lt"/>
                <a:ea typeface="+mn-ea"/>
                <a:cs typeface="+mn-cs"/>
              </a:rPr>
              <a:t> similar al componente de partes blandas </a:t>
            </a:r>
            <a:r>
              <a:rPr lang="es-ES_tradnl" sz="1200" kern="1200" dirty="0" smtClean="0">
                <a:solidFill>
                  <a:schemeClr val="tx1"/>
                </a:solidFill>
                <a:effectLst/>
                <a:latin typeface="+mn-lt"/>
                <a:ea typeface="+mn-ea"/>
                <a:cs typeface="+mn-cs"/>
              </a:rPr>
              <a:t>compatibles </a:t>
            </a:r>
            <a:r>
              <a:rPr lang="es-ES_tradnl" sz="1200" b="1" kern="1200" dirty="0" smtClean="0">
                <a:solidFill>
                  <a:schemeClr val="tx1"/>
                </a:solidFill>
                <a:effectLst/>
                <a:latin typeface="+mn-lt"/>
                <a:ea typeface="+mn-ea"/>
                <a:cs typeface="+mn-cs"/>
              </a:rPr>
              <a:t>con adenopatías secundarias</a:t>
            </a:r>
            <a:r>
              <a:rPr lang="es-ES_tradnl" sz="1200" kern="1200" dirty="0" smtClean="0">
                <a:solidFill>
                  <a:schemeClr val="tx1"/>
                </a:solidFill>
                <a:effectLst/>
                <a:latin typeface="+mn-lt"/>
                <a:ea typeface="+mn-ea"/>
                <a:cs typeface="+mn-cs"/>
              </a:rPr>
              <a:t>. Se observan signos de edema de los</a:t>
            </a:r>
          </a:p>
          <a:p>
            <a:r>
              <a:rPr lang="es-ES_tradnl" sz="1200" kern="1200" dirty="0" smtClean="0">
                <a:solidFill>
                  <a:schemeClr val="tx1"/>
                </a:solidFill>
                <a:effectLst/>
                <a:latin typeface="+mn-lt"/>
                <a:ea typeface="+mn-ea"/>
                <a:cs typeface="+mn-cs"/>
              </a:rPr>
              <a:t>tejidos blandos en cara interna del muslo adyacente a la lesión (desconocemos sitio de punción). En el resto de la medular del fémur no se identifican lesiones</a:t>
            </a:r>
          </a:p>
          <a:p>
            <a:r>
              <a:rPr lang="es-ES_tradnl" sz="1200" kern="1200" dirty="0" smtClean="0">
                <a:solidFill>
                  <a:schemeClr val="tx1"/>
                </a:solidFill>
                <a:effectLst/>
                <a:latin typeface="+mn-lt"/>
                <a:ea typeface="+mn-ea"/>
                <a:cs typeface="+mn-cs"/>
              </a:rPr>
              <a:t>focales que sugieran compromiso tumoral.</a:t>
            </a:r>
            <a:r>
              <a:rPr lang="es-ES_tradnl" sz="1200" kern="1200" baseline="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 </a:t>
            </a:r>
            <a:r>
              <a:rPr lang="es-ES_tradnl" sz="1200" b="1" kern="1200" dirty="0" smtClean="0">
                <a:solidFill>
                  <a:schemeClr val="tx1"/>
                </a:solidFill>
                <a:effectLst/>
                <a:latin typeface="+mn-lt"/>
                <a:ea typeface="+mn-ea"/>
                <a:cs typeface="+mn-cs"/>
              </a:rPr>
              <a:t>Se realizó fusión entre las imágenes del PET y la RM</a:t>
            </a:r>
          </a:p>
          <a:p>
            <a:r>
              <a:rPr lang="es-ES_tradnl" sz="1200" kern="1200" dirty="0" smtClean="0">
                <a:solidFill>
                  <a:schemeClr val="tx1"/>
                </a:solidFill>
                <a:effectLst/>
                <a:latin typeface="+mn-lt"/>
                <a:ea typeface="+mn-ea"/>
                <a:cs typeface="+mn-cs"/>
              </a:rPr>
              <a:t>Captación del radiotrazador (</a:t>
            </a:r>
            <a:r>
              <a:rPr lang="es-ES_tradnl" sz="1200" kern="1200" dirty="0" err="1" smtClean="0">
                <a:solidFill>
                  <a:schemeClr val="tx1"/>
                </a:solidFill>
                <a:effectLst/>
                <a:latin typeface="+mn-lt"/>
                <a:ea typeface="+mn-ea"/>
                <a:cs typeface="+mn-cs"/>
              </a:rPr>
              <a:t>suv</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max</a:t>
            </a:r>
            <a:r>
              <a:rPr lang="es-ES_tradnl" sz="1200" kern="1200" dirty="0" smtClean="0">
                <a:solidFill>
                  <a:schemeClr val="tx1"/>
                </a:solidFill>
                <a:effectLst/>
                <a:latin typeface="+mn-lt"/>
                <a:ea typeface="+mn-ea"/>
                <a:cs typeface="+mn-cs"/>
              </a:rPr>
              <a:t> 3.80) por la tumoración</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descrita en el extremo distal del fémur predominantemente en la </a:t>
            </a:r>
            <a:r>
              <a:rPr lang="es-ES_tradnl" sz="1200" kern="1200" dirty="0" err="1" smtClean="0">
                <a:solidFill>
                  <a:schemeClr val="tx1"/>
                </a:solidFill>
                <a:effectLst/>
                <a:latin typeface="+mn-lt"/>
                <a:ea typeface="+mn-ea"/>
                <a:cs typeface="+mn-cs"/>
              </a:rPr>
              <a:t>topografia</a:t>
            </a:r>
            <a:r>
              <a:rPr lang="es-ES_tradnl" sz="1200" kern="1200" dirty="0" smtClean="0">
                <a:solidFill>
                  <a:schemeClr val="tx1"/>
                </a:solidFill>
                <a:effectLst/>
                <a:latin typeface="+mn-lt"/>
                <a:ea typeface="+mn-ea"/>
                <a:cs typeface="+mn-cs"/>
              </a:rPr>
              <a:t> del componente de partes blandas a nivel periférico. Se evidencia </a:t>
            </a:r>
            <a:r>
              <a:rPr lang="es-ES_tradnl" sz="1200" kern="1200" dirty="0" err="1" smtClean="0">
                <a:solidFill>
                  <a:schemeClr val="tx1"/>
                </a:solidFill>
                <a:effectLst/>
                <a:latin typeface="+mn-lt"/>
                <a:ea typeface="+mn-ea"/>
                <a:cs typeface="+mn-cs"/>
              </a:rPr>
              <a:t>ademas</a:t>
            </a:r>
            <a:r>
              <a:rPr lang="es-ES_tradnl" sz="1200" kern="1200" dirty="0" smtClean="0">
                <a:solidFill>
                  <a:schemeClr val="tx1"/>
                </a:solidFill>
                <a:effectLst/>
                <a:latin typeface="+mn-lt"/>
                <a:ea typeface="+mn-ea"/>
                <a:cs typeface="+mn-cs"/>
              </a:rPr>
              <a:t> captación</a:t>
            </a:r>
          </a:p>
          <a:p>
            <a:r>
              <a:rPr lang="es-ES_tradnl" sz="1200" kern="1200" dirty="0" smtClean="0">
                <a:solidFill>
                  <a:schemeClr val="tx1"/>
                </a:solidFill>
                <a:effectLst/>
                <a:latin typeface="+mn-lt"/>
                <a:ea typeface="+mn-ea"/>
                <a:cs typeface="+mn-cs"/>
              </a:rPr>
              <a:t>en el sector anterior del </a:t>
            </a:r>
            <a:r>
              <a:rPr lang="es-ES_tradnl" sz="1200" kern="1200" dirty="0" err="1" smtClean="0">
                <a:solidFill>
                  <a:schemeClr val="tx1"/>
                </a:solidFill>
                <a:effectLst/>
                <a:latin typeface="+mn-lt"/>
                <a:ea typeface="+mn-ea"/>
                <a:cs typeface="+mn-cs"/>
              </a:rPr>
              <a:t>condilo</a:t>
            </a:r>
            <a:r>
              <a:rPr lang="es-ES_tradnl" sz="1200" kern="1200" dirty="0" smtClean="0">
                <a:solidFill>
                  <a:schemeClr val="tx1"/>
                </a:solidFill>
                <a:effectLst/>
                <a:latin typeface="+mn-lt"/>
                <a:ea typeface="+mn-ea"/>
                <a:cs typeface="+mn-cs"/>
              </a:rPr>
              <a:t> externo (SUV </a:t>
            </a:r>
            <a:r>
              <a:rPr lang="es-ES_tradnl" sz="1200" kern="1200" dirty="0" err="1" smtClean="0">
                <a:solidFill>
                  <a:schemeClr val="tx1"/>
                </a:solidFill>
                <a:effectLst/>
                <a:latin typeface="+mn-lt"/>
                <a:ea typeface="+mn-ea"/>
                <a:cs typeface="+mn-cs"/>
              </a:rPr>
              <a:t>max</a:t>
            </a:r>
            <a:r>
              <a:rPr lang="es-ES_tradnl" sz="1200" kern="1200" dirty="0" smtClean="0">
                <a:solidFill>
                  <a:schemeClr val="tx1"/>
                </a:solidFill>
                <a:effectLst/>
                <a:latin typeface="+mn-lt"/>
                <a:ea typeface="+mn-ea"/>
                <a:cs typeface="+mn-cs"/>
              </a:rPr>
              <a:t> 3.11) interpretado en RM como extensión tumoral. No se identifica captación a nivel de las adenopatías descritas</a:t>
            </a:r>
          </a:p>
          <a:p>
            <a:r>
              <a:rPr lang="es-ES_tradnl" sz="1200" kern="1200" dirty="0" smtClean="0">
                <a:solidFill>
                  <a:schemeClr val="tx1"/>
                </a:solidFill>
                <a:effectLst/>
                <a:latin typeface="+mn-lt"/>
                <a:ea typeface="+mn-ea"/>
                <a:cs typeface="+mn-cs"/>
              </a:rPr>
              <a:t>que podría estar relacionado con el pequeño tamaño de las mismas por debajo de la resolución de la técnica.</a:t>
            </a:r>
          </a:p>
          <a:p>
            <a:r>
              <a:rPr lang="es-ES_tradnl" sz="1200" b="1" kern="1200" dirty="0" smtClean="0">
                <a:solidFill>
                  <a:schemeClr val="tx1"/>
                </a:solidFill>
                <a:effectLst/>
                <a:latin typeface="+mn-lt"/>
                <a:ea typeface="+mn-ea"/>
                <a:cs typeface="+mn-cs"/>
              </a:rPr>
              <a:t>PET: Lesión </a:t>
            </a:r>
            <a:r>
              <a:rPr lang="es-ES_tradnl" sz="1200" b="1" kern="1200" dirty="0" err="1" smtClean="0">
                <a:solidFill>
                  <a:schemeClr val="tx1"/>
                </a:solidFill>
                <a:effectLst/>
                <a:latin typeface="+mn-lt"/>
                <a:ea typeface="+mn-ea"/>
                <a:cs typeface="+mn-cs"/>
              </a:rPr>
              <a:t>metafisaria</a:t>
            </a:r>
            <a:r>
              <a:rPr lang="es-ES_tradnl" sz="1200" b="1" kern="1200" dirty="0" smtClean="0">
                <a:solidFill>
                  <a:schemeClr val="tx1"/>
                </a:solidFill>
                <a:effectLst/>
                <a:latin typeface="+mn-lt"/>
                <a:ea typeface="+mn-ea"/>
                <a:cs typeface="+mn-cs"/>
              </a:rPr>
              <a:t> en fémur derecho distal con matriz </a:t>
            </a:r>
            <a:r>
              <a:rPr lang="es-ES_tradnl" sz="1200" b="1" kern="1200" dirty="0" err="1" smtClean="0">
                <a:solidFill>
                  <a:schemeClr val="tx1"/>
                </a:solidFill>
                <a:effectLst/>
                <a:latin typeface="+mn-lt"/>
                <a:ea typeface="+mn-ea"/>
                <a:cs typeface="+mn-cs"/>
              </a:rPr>
              <a:t>osteoide</a:t>
            </a:r>
            <a:r>
              <a:rPr lang="es-ES_tradnl" sz="1200" b="1" kern="1200" dirty="0" smtClean="0">
                <a:solidFill>
                  <a:schemeClr val="tx1"/>
                </a:solidFill>
                <a:effectLst/>
                <a:latin typeface="+mn-lt"/>
                <a:ea typeface="+mn-ea"/>
                <a:cs typeface="+mn-cs"/>
              </a:rPr>
              <a:t> , con destrucción del hueso cortical y reacción </a:t>
            </a:r>
            <a:r>
              <a:rPr lang="es-ES_tradnl" sz="1200" b="1" kern="1200" dirty="0" err="1" smtClean="0">
                <a:solidFill>
                  <a:schemeClr val="tx1"/>
                </a:solidFill>
                <a:effectLst/>
                <a:latin typeface="+mn-lt"/>
                <a:ea typeface="+mn-ea"/>
                <a:cs typeface="+mn-cs"/>
              </a:rPr>
              <a:t>periostica</a:t>
            </a:r>
            <a:r>
              <a:rPr lang="es-ES_tradnl" sz="1200" b="1" kern="1200" dirty="0" smtClean="0">
                <a:solidFill>
                  <a:schemeClr val="tx1"/>
                </a:solidFill>
                <a:effectLst/>
                <a:latin typeface="+mn-lt"/>
                <a:ea typeface="+mn-ea"/>
                <a:cs typeface="+mn-cs"/>
              </a:rPr>
              <a:t>, ya descrita con detalle en RM. </a:t>
            </a:r>
          </a:p>
          <a:p>
            <a:r>
              <a:rPr lang="es-ES_tradnl" sz="1200" kern="1200" dirty="0" smtClean="0">
                <a:solidFill>
                  <a:schemeClr val="tx1"/>
                </a:solidFill>
                <a:effectLst/>
                <a:latin typeface="+mn-lt"/>
                <a:ea typeface="+mn-ea"/>
                <a:cs typeface="+mn-cs"/>
              </a:rPr>
              <a:t>EN SUMA</a:t>
            </a:r>
          </a:p>
          <a:p>
            <a:r>
              <a:rPr lang="es-ES_tradnl" sz="1200" b="1" kern="1200" dirty="0" smtClean="0">
                <a:solidFill>
                  <a:schemeClr val="tx1"/>
                </a:solidFill>
                <a:effectLst/>
                <a:latin typeface="+mn-lt"/>
                <a:ea typeface="+mn-ea"/>
                <a:cs typeface="+mn-cs"/>
              </a:rPr>
              <a:t>Proceso expansivo </a:t>
            </a:r>
            <a:r>
              <a:rPr lang="es-ES_tradnl" sz="1200" b="1" kern="1200" dirty="0" err="1" smtClean="0">
                <a:solidFill>
                  <a:schemeClr val="tx1"/>
                </a:solidFill>
                <a:effectLst/>
                <a:latin typeface="+mn-lt"/>
                <a:ea typeface="+mn-ea"/>
                <a:cs typeface="+mn-cs"/>
              </a:rPr>
              <a:t>metafisario</a:t>
            </a:r>
            <a:r>
              <a:rPr lang="es-ES_tradnl" sz="1200" b="1" kern="1200" dirty="0" smtClean="0">
                <a:solidFill>
                  <a:schemeClr val="tx1"/>
                </a:solidFill>
                <a:effectLst/>
                <a:latin typeface="+mn-lt"/>
                <a:ea typeface="+mn-ea"/>
                <a:cs typeface="+mn-cs"/>
              </a:rPr>
              <a:t> de </a:t>
            </a:r>
            <a:r>
              <a:rPr lang="es-ES_tradnl" sz="1200" b="1" kern="1200" dirty="0" err="1" smtClean="0">
                <a:solidFill>
                  <a:schemeClr val="tx1"/>
                </a:solidFill>
                <a:effectLst/>
                <a:latin typeface="+mn-lt"/>
                <a:ea typeface="+mn-ea"/>
                <a:cs typeface="+mn-cs"/>
              </a:rPr>
              <a:t>femur</a:t>
            </a:r>
            <a:r>
              <a:rPr lang="es-ES_tradnl" sz="1200" b="1" kern="1200" dirty="0" smtClean="0">
                <a:solidFill>
                  <a:schemeClr val="tx1"/>
                </a:solidFill>
                <a:effectLst/>
                <a:latin typeface="+mn-lt"/>
                <a:ea typeface="+mn-ea"/>
                <a:cs typeface="+mn-cs"/>
              </a:rPr>
              <a:t> distal con características imagenologicas de </a:t>
            </a:r>
            <a:r>
              <a:rPr lang="es-ES_tradnl" sz="1200" b="1" kern="1200" dirty="0" err="1" smtClean="0">
                <a:solidFill>
                  <a:schemeClr val="tx1"/>
                </a:solidFill>
                <a:effectLst/>
                <a:latin typeface="+mn-lt"/>
                <a:ea typeface="+mn-ea"/>
                <a:cs typeface="+mn-cs"/>
              </a:rPr>
              <a:t>osteosarcoma</a:t>
            </a:r>
            <a:r>
              <a:rPr lang="es-ES_tradnl" sz="1200" b="1" kern="1200" dirty="0" smtClean="0">
                <a:solidFill>
                  <a:schemeClr val="tx1"/>
                </a:solidFill>
                <a:effectLst/>
                <a:latin typeface="+mn-lt"/>
                <a:ea typeface="+mn-ea"/>
                <a:cs typeface="+mn-cs"/>
              </a:rPr>
              <a:t> de superficie, metabólicamente activo, con compromiso de medular adyacente. Adenopatías poplíteas que no</a:t>
            </a:r>
          </a:p>
          <a:p>
            <a:r>
              <a:rPr lang="es-ES_tradnl" sz="1200" b="1" kern="1200" dirty="0" smtClean="0">
                <a:solidFill>
                  <a:schemeClr val="tx1"/>
                </a:solidFill>
                <a:effectLst/>
                <a:latin typeface="+mn-lt"/>
                <a:ea typeface="+mn-ea"/>
                <a:cs typeface="+mn-cs"/>
              </a:rPr>
              <a:t>permiten descartar compromiso secundario local. No se visualizan nódulos pulmonares</a:t>
            </a:r>
          </a:p>
          <a:p>
            <a:endParaRPr lang="es-ES_tradnl" sz="1200" kern="1200" dirty="0" smtClean="0">
              <a:solidFill>
                <a:schemeClr val="tx1"/>
              </a:solidFill>
              <a:effectLst/>
              <a:latin typeface="+mn-lt"/>
              <a:ea typeface="+mn-ea"/>
              <a:cs typeface="+mn-cs"/>
            </a:endParaRPr>
          </a:p>
          <a:p>
            <a:endParaRPr lang="es-ES_tradnl" dirty="0"/>
          </a:p>
        </p:txBody>
      </p:sp>
    </p:spTree>
    <p:extLst>
      <p:ext uri="{BB962C8B-B14F-4D97-AF65-F5344CB8AC3E}">
        <p14:creationId xmlns:p14="http://schemas.microsoft.com/office/powerpoint/2010/main" xmlns="" val="8635871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r>
              <a:rPr lang="fi-FI" dirty="0" err="1" smtClean="0"/>
              <a:t>Sexo</a:t>
            </a:r>
            <a:r>
              <a:rPr lang="fi-FI" dirty="0" smtClean="0"/>
              <a:t> </a:t>
            </a:r>
            <a:r>
              <a:rPr lang="fi-FI" dirty="0" err="1" smtClean="0"/>
              <a:t>masculino</a:t>
            </a:r>
            <a:r>
              <a:rPr lang="fi-FI" dirty="0" smtClean="0"/>
              <a:t> 15 </a:t>
            </a:r>
            <a:r>
              <a:rPr lang="fi-FI" dirty="0" err="1" smtClean="0"/>
              <a:t>años</a:t>
            </a:r>
            <a:r>
              <a:rPr lang="fi-FI" dirty="0" smtClean="0"/>
              <a:t>. En </a:t>
            </a:r>
            <a:r>
              <a:rPr lang="fi-FI" dirty="0" err="1" smtClean="0"/>
              <a:t>febrero</a:t>
            </a:r>
            <a:r>
              <a:rPr lang="fi-FI" dirty="0" smtClean="0"/>
              <a:t> 2014 </a:t>
            </a:r>
            <a:r>
              <a:rPr lang="fi-FI" b="1" dirty="0" err="1" smtClean="0">
                <a:solidFill>
                  <a:srgbClr val="FF0000"/>
                </a:solidFill>
              </a:rPr>
              <a:t>osteosarcoma</a:t>
            </a:r>
            <a:r>
              <a:rPr lang="fi-FI" b="1" dirty="0" smtClean="0">
                <a:solidFill>
                  <a:srgbClr val="FF0000"/>
                </a:solidFill>
              </a:rPr>
              <a:t> de </a:t>
            </a:r>
            <a:r>
              <a:rPr lang="fi-FI" b="1" dirty="0" err="1" smtClean="0">
                <a:solidFill>
                  <a:srgbClr val="FF0000"/>
                </a:solidFill>
              </a:rPr>
              <a:t>tibia</a:t>
            </a:r>
            <a:r>
              <a:rPr lang="fi-FI" b="1" dirty="0" smtClean="0">
                <a:solidFill>
                  <a:srgbClr val="FF0000"/>
                </a:solidFill>
              </a:rPr>
              <a:t> </a:t>
            </a:r>
            <a:r>
              <a:rPr lang="fi-FI" b="1" dirty="0" err="1" smtClean="0">
                <a:solidFill>
                  <a:srgbClr val="FF0000"/>
                </a:solidFill>
              </a:rPr>
              <a:t>izquierda</a:t>
            </a:r>
            <a:r>
              <a:rPr lang="fi-FI" b="1" dirty="0" smtClean="0">
                <a:solidFill>
                  <a:srgbClr val="FF0000"/>
                </a:solidFill>
              </a:rPr>
              <a:t>. </a:t>
            </a:r>
            <a:r>
              <a:rPr lang="fi-FI" b="1" u="sng" dirty="0" err="1" smtClean="0">
                <a:solidFill>
                  <a:srgbClr val="FF0000"/>
                </a:solidFill>
              </a:rPr>
              <a:t>Reestadificación</a:t>
            </a:r>
            <a:r>
              <a:rPr lang="fi-FI" b="1" u="sng" dirty="0" smtClean="0">
                <a:solidFill>
                  <a:srgbClr val="FF0000"/>
                </a:solidFill>
              </a:rPr>
              <a:t>.</a:t>
            </a:r>
          </a:p>
          <a:p>
            <a:r>
              <a:rPr lang="fi-FI" b="1" dirty="0" smtClean="0">
                <a:solidFill>
                  <a:srgbClr val="FF0000"/>
                </a:solidFill>
              </a:rPr>
              <a:t> </a:t>
            </a:r>
            <a:r>
              <a:rPr lang="fi-FI" b="1" dirty="0" err="1" smtClean="0">
                <a:solidFill>
                  <a:srgbClr val="FF0000"/>
                </a:solidFill>
              </a:rPr>
              <a:t>Recibio</a:t>
            </a:r>
            <a:r>
              <a:rPr lang="fi-FI" b="1" dirty="0" smtClean="0">
                <a:solidFill>
                  <a:srgbClr val="FF0000"/>
                </a:solidFill>
              </a:rPr>
              <a:t>́ PQT</a:t>
            </a:r>
            <a:r>
              <a:rPr lang="fi-FI" dirty="0" smtClean="0"/>
              <a:t>, se </a:t>
            </a:r>
            <a:r>
              <a:rPr lang="fi-FI" dirty="0" err="1" smtClean="0"/>
              <a:t>realizo</a:t>
            </a:r>
            <a:r>
              <a:rPr lang="fi-FI" dirty="0" smtClean="0"/>
              <a:t>́ </a:t>
            </a:r>
            <a:r>
              <a:rPr lang="fi-FI" dirty="0" err="1" smtClean="0"/>
              <a:t>cirugía</a:t>
            </a:r>
            <a:r>
              <a:rPr lang="fi-FI" dirty="0" smtClean="0"/>
              <a:t> en 06/2015 </a:t>
            </a:r>
            <a:r>
              <a:rPr lang="fi-FI" dirty="0" err="1" smtClean="0"/>
              <a:t>con</a:t>
            </a:r>
            <a:r>
              <a:rPr lang="fi-FI" dirty="0" smtClean="0"/>
              <a:t> </a:t>
            </a:r>
            <a:r>
              <a:rPr lang="fi-FI" dirty="0" err="1" smtClean="0"/>
              <a:t>endoprótesis</a:t>
            </a:r>
            <a:r>
              <a:rPr lang="fi-FI" dirty="0" smtClean="0"/>
              <a:t> de </a:t>
            </a:r>
            <a:r>
              <a:rPr lang="fi-FI" dirty="0" err="1" smtClean="0"/>
              <a:t>rodilla</a:t>
            </a:r>
            <a:r>
              <a:rPr lang="fi-FI" dirty="0" smtClean="0"/>
              <a:t> </a:t>
            </a:r>
            <a:r>
              <a:rPr lang="fi-FI" dirty="0" err="1" smtClean="0"/>
              <a:t>con</a:t>
            </a:r>
            <a:r>
              <a:rPr lang="fi-FI" dirty="0" smtClean="0"/>
              <a:t> </a:t>
            </a:r>
            <a:r>
              <a:rPr lang="fi-FI" dirty="0" err="1" smtClean="0"/>
              <a:t>buena</a:t>
            </a:r>
            <a:r>
              <a:rPr lang="fi-FI" dirty="0" smtClean="0"/>
              <a:t> </a:t>
            </a:r>
            <a:r>
              <a:rPr lang="fi-FI" dirty="0" err="1" smtClean="0"/>
              <a:t>evolución</a:t>
            </a:r>
            <a:r>
              <a:rPr lang="fi-FI" dirty="0" smtClean="0"/>
              <a:t>. </a:t>
            </a:r>
            <a:r>
              <a:rPr lang="fi-FI" dirty="0" err="1" smtClean="0"/>
              <a:t>Luego</a:t>
            </a:r>
            <a:r>
              <a:rPr lang="fi-FI" dirty="0" smtClean="0"/>
              <a:t> IQ en 07/2015 de </a:t>
            </a:r>
            <a:r>
              <a:rPr lang="fi-FI" dirty="0" err="1" smtClean="0"/>
              <a:t>pierna</a:t>
            </a:r>
            <a:r>
              <a:rPr lang="fi-FI" dirty="0" smtClean="0"/>
              <a:t> </a:t>
            </a:r>
            <a:r>
              <a:rPr lang="fi-FI" dirty="0" err="1" smtClean="0"/>
              <a:t>contralateral</a:t>
            </a:r>
            <a:r>
              <a:rPr lang="fi-FI" dirty="0" smtClean="0"/>
              <a:t> para </a:t>
            </a:r>
            <a:r>
              <a:rPr lang="fi-FI" dirty="0" err="1" smtClean="0"/>
              <a:t>detener</a:t>
            </a:r>
            <a:r>
              <a:rPr lang="fi-FI" dirty="0" smtClean="0"/>
              <a:t> </a:t>
            </a:r>
            <a:r>
              <a:rPr lang="fi-FI" dirty="0" err="1" smtClean="0"/>
              <a:t>crecimiento</a:t>
            </a:r>
            <a:r>
              <a:rPr lang="fi-FI" dirty="0" smtClean="0"/>
              <a:t>. </a:t>
            </a:r>
            <a:r>
              <a:rPr lang="fi-FI" dirty="0" err="1" smtClean="0"/>
              <a:t>Aparición</a:t>
            </a:r>
            <a:r>
              <a:rPr lang="fi-FI" dirty="0" smtClean="0"/>
              <a:t> de </a:t>
            </a:r>
            <a:r>
              <a:rPr lang="fi-FI" dirty="0" err="1" smtClean="0"/>
              <a:t>tumoración</a:t>
            </a:r>
            <a:r>
              <a:rPr lang="fi-FI" dirty="0" smtClean="0"/>
              <a:t> en </a:t>
            </a:r>
            <a:r>
              <a:rPr lang="fi-FI" dirty="0" err="1" smtClean="0"/>
              <a:t>hueco</a:t>
            </a:r>
            <a:r>
              <a:rPr lang="fi-FI" dirty="0" smtClean="0"/>
              <a:t> </a:t>
            </a:r>
            <a:r>
              <a:rPr lang="fi-FI" dirty="0" err="1" smtClean="0"/>
              <a:t>popliteo</a:t>
            </a:r>
            <a:r>
              <a:rPr lang="fi-FI" dirty="0" smtClean="0"/>
              <a:t> </a:t>
            </a:r>
            <a:r>
              <a:rPr lang="fi-FI" dirty="0" err="1" smtClean="0"/>
              <a:t>con</a:t>
            </a:r>
            <a:r>
              <a:rPr lang="fi-FI" dirty="0" smtClean="0"/>
              <a:t> </a:t>
            </a:r>
            <a:r>
              <a:rPr lang="fi-FI" dirty="0" err="1" smtClean="0"/>
              <a:t>calcificaciones</a:t>
            </a:r>
            <a:r>
              <a:rPr lang="fi-FI" dirty="0" smtClean="0"/>
              <a:t> que se </a:t>
            </a:r>
            <a:r>
              <a:rPr lang="fi-FI" dirty="0" err="1" smtClean="0"/>
              <a:t>biopsio</a:t>
            </a:r>
            <a:r>
              <a:rPr lang="fi-FI" dirty="0" smtClean="0"/>
              <a:t>́ no </a:t>
            </a:r>
            <a:r>
              <a:rPr lang="fi-FI" dirty="0" err="1" smtClean="0"/>
              <a:t>contando</a:t>
            </a:r>
            <a:r>
              <a:rPr lang="fi-FI" dirty="0" smtClean="0"/>
              <a:t> </a:t>
            </a:r>
            <a:r>
              <a:rPr lang="fi-FI" dirty="0" err="1" smtClean="0"/>
              <a:t>aún</a:t>
            </a:r>
            <a:r>
              <a:rPr lang="fi-FI" dirty="0" smtClean="0"/>
              <a:t> </a:t>
            </a:r>
            <a:r>
              <a:rPr lang="fi-FI" dirty="0" err="1" smtClean="0"/>
              <a:t>con</a:t>
            </a:r>
            <a:r>
              <a:rPr lang="fi-FI" dirty="0" smtClean="0"/>
              <a:t> </a:t>
            </a:r>
            <a:r>
              <a:rPr lang="fi-FI" dirty="0" err="1" smtClean="0"/>
              <a:t>informe</a:t>
            </a:r>
            <a:r>
              <a:rPr lang="fi-FI" dirty="0" smtClean="0"/>
              <a:t> AP. </a:t>
            </a:r>
            <a:r>
              <a:rPr lang="fi-FI" dirty="0" err="1" smtClean="0"/>
              <a:t>Interesa</a:t>
            </a:r>
            <a:r>
              <a:rPr lang="fi-FI" dirty="0" smtClean="0"/>
              <a:t> </a:t>
            </a:r>
            <a:r>
              <a:rPr lang="fi-FI" dirty="0" err="1" smtClean="0"/>
              <a:t>valorar</a:t>
            </a:r>
            <a:r>
              <a:rPr lang="fi-FI" dirty="0" smtClean="0"/>
              <a:t> </a:t>
            </a:r>
            <a:r>
              <a:rPr lang="fi-FI" dirty="0" err="1" smtClean="0"/>
              <a:t>estructuras</a:t>
            </a:r>
            <a:r>
              <a:rPr lang="fi-FI" dirty="0" smtClean="0"/>
              <a:t> </a:t>
            </a:r>
            <a:r>
              <a:rPr lang="fi-FI" dirty="0" err="1" smtClean="0"/>
              <a:t>óseas</a:t>
            </a:r>
            <a:r>
              <a:rPr lang="fi-FI" dirty="0" smtClean="0"/>
              <a:t> en </a:t>
            </a:r>
            <a:r>
              <a:rPr lang="fi-FI" dirty="0" err="1" smtClean="0"/>
              <a:t>vista</a:t>
            </a:r>
            <a:r>
              <a:rPr lang="fi-FI" dirty="0" smtClean="0"/>
              <a:t> a </a:t>
            </a:r>
            <a:r>
              <a:rPr lang="fi-FI" dirty="0" err="1" smtClean="0"/>
              <a:t>posible</a:t>
            </a:r>
            <a:r>
              <a:rPr lang="fi-FI" dirty="0" smtClean="0"/>
              <a:t> </a:t>
            </a:r>
            <a:r>
              <a:rPr lang="fi-FI" dirty="0" err="1" smtClean="0"/>
              <a:t>cirugia</a:t>
            </a:r>
            <a:r>
              <a:rPr lang="fi-FI" dirty="0" smtClean="0"/>
              <a:t>. </a:t>
            </a:r>
          </a:p>
          <a:p>
            <a:endParaRPr lang="es-ES" dirty="0"/>
          </a:p>
        </p:txBody>
      </p:sp>
      <p:sp>
        <p:nvSpPr>
          <p:cNvPr id="4" name="Marcador de número de diapositiva 3"/>
          <p:cNvSpPr>
            <a:spLocks noGrp="1"/>
          </p:cNvSpPr>
          <p:nvPr>
            <p:ph type="sldNum" sz="quarter" idx="10"/>
          </p:nvPr>
        </p:nvSpPr>
        <p:spPr>
          <a:xfrm>
            <a:off x="3884613" y="8685213"/>
            <a:ext cx="2971800" cy="457200"/>
          </a:xfrm>
          <a:prstGeom prst="rect">
            <a:avLst/>
          </a:prstGeom>
        </p:spPr>
        <p:txBody>
          <a:bodyPr/>
          <a:lstStyle/>
          <a:p>
            <a:fld id="{0BBF1777-C118-D94B-838D-DE22BD7C9AE0}" type="slidenum">
              <a:rPr lang="es-ES" smtClean="0"/>
              <a:pPr/>
              <a:t>81</a:t>
            </a:fld>
            <a:endParaRPr lang="es-ES"/>
          </a:p>
        </p:txBody>
      </p:sp>
    </p:spTree>
    <p:extLst>
      <p:ext uri="{BB962C8B-B14F-4D97-AF65-F5344CB8AC3E}">
        <p14:creationId xmlns:p14="http://schemas.microsoft.com/office/powerpoint/2010/main" xmlns="" val="12200847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Shape 106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4" name="Shape 106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Fig. 3 A 15-year-old girl (patient 21) with OS of the left femur visualized by local MRI (left column, unenhanced T1-</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weighted; second column, T2-weighted; third column, contrast-enhanced fat-saturated T1-weighted) as well as FDG</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PET (right column) prior to neoadjuvant treatment (upper row). After neoadjuvant chemotherapy (lower row), local MRI</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shows a stable tumour size (volume reduction 9%) and unchanged soft tissue component; patterns of T2 signal and contrast enhancement remained similar to baseline. FDG PETreveals a partial response using the visual interpretation and an SUVmax reduction of 77% (SUVmax2, 2.1). Histopathological evaluation confirmed good response to  eoadjuvant chemotherapy (SK II).</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The objective of this study was to evaluate positron emission tomography (PET) using (18)F-fluoro-2-deoxy-D-glucose (FDG) in comparison to volumetry and standardized magnetic resonance imaging (MRI) parameters for the assessment of histological response in paediatric bone sarcoma patients. FDG PET and local MRI were performed in 27 paediatric sarcoma patients [Ewing sarcoma family of tumours (EWS), n = 16; osteosarcoma (OS), n = 11] prior to and after neoadjuvant chemotherapy before local tumour resection. Several parameters for assessment of response of the primary tumour to therapy by FDG PET and MRI were evaluated and compared with histopathological regression of the resected tumour as defined by Salzer-Kuntschik. FDG PET significantly discriminated responders from non-responders using the standardized uptake value (SUV) reduction and the absolute post-therapeutic SUV (SUV2) in the entire patient population (SUV, p = 0.005; SUV2, p = 0.011) as well as in the subgroup of OS patients (SUV, p = 0.009; SUV2, p = 0.028), but not in the EWS subgroup. The volume reduction measured by MRI/CT did not significantly discriminate responders from non-responders either in the entire population (p = 0.170) or in both subgroups (EWS, p = 0.950; OS, p = 1.000). The other MRI parameters alone or in combination were unreliable and did not improve the results. Comparing diagnostic parameters of FDG PET and local MRI, metabolic imaging showed high superiority in the subgroup of OS patients, while similar results were observed in the population of EWS. FDG PET appears to be a useful tool for non-invasive response assessment in the group of OS patients and is superior to MRI. In EWS patients, however, neither FDG PET nor volumetry or standardized MRI criteria enabled a reliable response assessment to be made after neoadjuvant treatment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Diagnostic parameters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of FDG PET and morphological</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imaging (MRI and CT) for</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assessment of histopathological</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response in the entire patient</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population (total) and in the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subgroups with EWS and OS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228600" marR="0" lvl="0" indent="-2286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r>
              <a:rPr lang="es-ES_tradnl" sz="1200" b="1" dirty="0" smtClean="0"/>
              <a:t>Guías NCCN: </a:t>
            </a:r>
            <a:r>
              <a:rPr lang="es-ES_tradnl" sz="1200" dirty="0" smtClean="0"/>
              <a:t>PET/CT con </a:t>
            </a:r>
            <a:r>
              <a:rPr lang="es-ES_tradnl" sz="1200" baseline="30000" dirty="0" smtClean="0"/>
              <a:t>18</a:t>
            </a:r>
            <a:r>
              <a:rPr lang="es-ES_tradnl" sz="1200" dirty="0" smtClean="0"/>
              <a:t>FDG </a:t>
            </a:r>
            <a:r>
              <a:rPr lang="es-ES_tradnl" sz="1200" b="1" i="1" dirty="0" smtClean="0"/>
              <a:t>debe ser considerado para estadificación inicial, </a:t>
            </a:r>
            <a:r>
              <a:rPr lang="es-ES_tradnl" sz="1200" b="1" i="1" dirty="0" err="1" smtClean="0"/>
              <a:t>reestadificación</a:t>
            </a:r>
            <a:r>
              <a:rPr lang="es-ES_tradnl" sz="1200" b="1" i="1" dirty="0" smtClean="0"/>
              <a:t> y seguimiento de pacientes con OS y SE.</a:t>
            </a:r>
            <a:r>
              <a:rPr lang="es-ES_tradnl" sz="1200" dirty="0" smtClean="0"/>
              <a:t> Útil en evaluación </a:t>
            </a:r>
            <a:r>
              <a:rPr lang="es-ES_tradnl" sz="1200" dirty="0" err="1" smtClean="0"/>
              <a:t>pronóstica</a:t>
            </a:r>
            <a:r>
              <a:rPr lang="es-ES_tradnl" sz="1200" dirty="0" smtClean="0"/>
              <a:t> y de </a:t>
            </a:r>
            <a:r>
              <a:rPr lang="es-ES_tradnl" sz="1200" b="1" i="1" dirty="0" smtClean="0"/>
              <a:t>respuesta al tratamiento</a:t>
            </a:r>
            <a:endParaRPr lang="es-ES_tradnl" dirty="0"/>
          </a:p>
        </p:txBody>
      </p:sp>
    </p:spTree>
    <p:extLst>
      <p:ext uri="{BB962C8B-B14F-4D97-AF65-F5344CB8AC3E}">
        <p14:creationId xmlns:p14="http://schemas.microsoft.com/office/powerpoint/2010/main" xmlns="" val="975826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En los últimos 20 años la QT a mejorado la supervivencia mejorando el pronostico de la  enfermedad localizada con tasas con tasa libre de enfermedad  50 y el 70%.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Antes de 1970 la tasa de supervivencia solo con cirugia era del 20 %.  La  mayoría de los pacientes tienen la enfermedad metastásica pulmonar  indetectable en el momento del diagnóstico. Es decir, enfermedad micrometastásica.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FP buen pronostico en pacientes con metastasis pulmonares: pocos nodulos, metastasicas unilaterales.</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Grupo Alemán de estudio osteosarcoma: Aquellos que tienen Enfermedad completamente resecable y aquellos cuyos tumores Tienen una excelente respuesta histológica a QT  tinen mayor probabilidad de sobrevida.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Shape 116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62" name="Shape 11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Shape 1167"/>
          <p:cNvSpPr txBox="1">
            <a:spLocks noGrp="1"/>
          </p:cNvSpPr>
          <p:nvPr>
            <p:ph type="sldNum" idx="12"/>
          </p:nvPr>
        </p:nvSpPr>
        <p:spPr>
          <a:xfrm>
            <a:off x="3884612" y="8685213"/>
            <a:ext cx="2971799" cy="457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buSzPct val="25000"/>
                <a:buNone/>
              </a:pPr>
              <a:t>86</a:t>
            </a:fld>
            <a:endParaRPr lang="en-US" sz="1800">
              <a:solidFill>
                <a:schemeClr val="dk1"/>
              </a:solidFill>
              <a:latin typeface="Calibri"/>
              <a:ea typeface="Calibri"/>
              <a:cs typeface="Calibri"/>
              <a:sym typeface="Calibri"/>
            </a:endParaRPr>
          </a:p>
        </p:txBody>
      </p:sp>
      <p:sp>
        <p:nvSpPr>
          <p:cNvPr id="1168" name="Shape 1168"/>
          <p:cNvSpPr>
            <a:spLocks noGrp="1" noRot="1" noChangeAspect="1"/>
          </p:cNvSpPr>
          <p:nvPr>
            <p:ph type="sldImg" idx="2"/>
          </p:nvPr>
        </p:nvSpPr>
        <p:spPr>
          <a:xfrm>
            <a:off x="1143000" y="693737"/>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169" name="Shape 1169"/>
          <p:cNvSpPr txBox="1">
            <a:spLocks noGrp="1"/>
          </p:cNvSpPr>
          <p:nvPr>
            <p:ph type="body" idx="1"/>
          </p:nvPr>
        </p:nvSpPr>
        <p:spPr>
          <a:xfrm>
            <a:off x="686360" y="4342535"/>
            <a:ext cx="5485279" cy="749010"/>
          </a:xfrm>
          <a:prstGeom prst="rect">
            <a:avLst/>
          </a:prstGeom>
          <a:noFill/>
          <a:ln>
            <a:noFill/>
          </a:ln>
        </p:spPr>
        <p:txBody>
          <a:bodyPr lIns="91425" tIns="7100" rIns="91425" bIns="45700" anchor="t" anchorCtr="0">
            <a:noAutofit/>
          </a:bodyPr>
          <a:lstStyle/>
          <a:p>
            <a:pPr marL="193749" marR="0" lvl="0" indent="-193749" algn="l" rtl="0">
              <a:lnSpc>
                <a:spcPct val="93000"/>
              </a:lnSpc>
              <a:spcBef>
                <a:spcPts val="0"/>
              </a:spcBef>
              <a:spcAft>
                <a:spcPts val="0"/>
              </a:spcAft>
              <a:buSzPct val="25000"/>
              <a:buNone/>
            </a:pPr>
            <a:r>
              <a:rPr lang="en-US" sz="800" b="0" i="0" u="none" strike="noStrike" cap="none">
                <a:solidFill>
                  <a:srgbClr val="000000"/>
                </a:solidFill>
                <a:latin typeface="Arial"/>
                <a:ea typeface="Arial"/>
                <a:cs typeface="Arial"/>
                <a:sym typeface="Arial"/>
              </a:rPr>
              <a:t>Normal </a:t>
            </a:r>
            <a:r>
              <a:rPr lang="en-US" sz="800" b="0" i="0" u="none" strike="noStrike" cap="none" baseline="30000">
                <a:solidFill>
                  <a:srgbClr val="000000"/>
                </a:solidFill>
                <a:latin typeface="Arial"/>
                <a:ea typeface="Arial"/>
                <a:cs typeface="Arial"/>
                <a:sym typeface="Arial"/>
              </a:rPr>
              <a:t>18</a:t>
            </a:r>
            <a:r>
              <a:rPr lang="en-US" sz="800" b="0" i="0" u="none" strike="noStrike" cap="none">
                <a:solidFill>
                  <a:srgbClr val="000000"/>
                </a:solidFill>
                <a:latin typeface="Arial"/>
                <a:ea typeface="Arial"/>
                <a:cs typeface="Arial"/>
                <a:sym typeface="Arial"/>
              </a:rPr>
              <a:t>F NaF PET in a 15-year-old with low back pain.</a:t>
            </a:r>
          </a:p>
          <a:p>
            <a:pPr marL="193749" marR="0" lvl="0" indent="-193749" algn="l" rtl="0">
              <a:lnSpc>
                <a:spcPct val="93000"/>
              </a:lnSpc>
              <a:spcBef>
                <a:spcPts val="0"/>
              </a:spcBef>
              <a:spcAft>
                <a:spcPts val="0"/>
              </a:spcAft>
              <a:buSzPct val="25000"/>
              <a:buNone/>
            </a:pPr>
            <a:endParaRPr sz="1800" b="0" i="0" u="none" strike="noStrike" cap="none">
              <a:solidFill>
                <a:srgbClr val="000000"/>
              </a:solidFill>
              <a:latin typeface="Arial"/>
              <a:ea typeface="Arial"/>
              <a:cs typeface="Arial"/>
              <a:sym typeface="Arial"/>
            </a:endParaRPr>
          </a:p>
          <a:p>
            <a:pPr marL="193749" marR="0" lvl="0" indent="-193749" algn="l" rtl="0">
              <a:lnSpc>
                <a:spcPct val="93000"/>
              </a:lnSpc>
              <a:spcBef>
                <a:spcPts val="0"/>
              </a:spcBef>
              <a:spcAft>
                <a:spcPts val="0"/>
              </a:spcAft>
              <a:buSzPct val="25000"/>
              <a:buNone/>
            </a:pPr>
            <a:endParaRPr sz="1800" b="0" i="0" u="none" strike="noStrike" cap="none">
              <a:solidFill>
                <a:srgbClr val="000000"/>
              </a:solidFill>
              <a:latin typeface="Arial"/>
              <a:ea typeface="Arial"/>
              <a:cs typeface="Arial"/>
              <a:sym typeface="Arial"/>
            </a:endParaRPr>
          </a:p>
          <a:p>
            <a:pPr marL="193749" marR="0" lvl="0" indent="-193749" algn="l" rtl="0">
              <a:lnSpc>
                <a:spcPct val="93000"/>
              </a:lnSpc>
              <a:spcBef>
                <a:spcPts val="0"/>
              </a:spcBef>
              <a:buSzPct val="25000"/>
              <a:buNone/>
            </a:pPr>
            <a:endParaRPr sz="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Shape 115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56" name="Shape 115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r>
              <a:rPr lang="es-ES_tradnl" sz="1200" kern="1200" smtClean="0">
                <a:solidFill>
                  <a:schemeClr val="tx1"/>
                </a:solidFill>
                <a:effectLst/>
                <a:latin typeface="+mn-lt"/>
                <a:ea typeface="+mn-ea"/>
                <a:cs typeface="+mn-cs"/>
              </a:rPr>
              <a:t>1962 - </a:t>
            </a:r>
            <a:r>
              <a:rPr lang="es-ES_tradnl" sz="1200" kern="1200" err="1" smtClean="0">
                <a:solidFill>
                  <a:schemeClr val="tx1"/>
                </a:solidFill>
                <a:effectLst/>
                <a:latin typeface="+mn-lt"/>
                <a:ea typeface="+mn-ea"/>
                <a:cs typeface="+mn-cs"/>
              </a:rPr>
              <a:t>Introduced</a:t>
            </a:r>
            <a:r>
              <a:rPr lang="es-ES_tradnl" sz="1200" kern="1200" smtClean="0">
                <a:solidFill>
                  <a:schemeClr val="tx1"/>
                </a:solidFill>
                <a:effectLst/>
                <a:latin typeface="+mn-lt"/>
                <a:ea typeface="+mn-ea"/>
                <a:cs typeface="+mn-cs"/>
              </a:rPr>
              <a:t> </a:t>
            </a:r>
            <a:r>
              <a:rPr lang="es-ES_tradnl" sz="1200" kern="1200" err="1" smtClean="0">
                <a:solidFill>
                  <a:schemeClr val="tx1"/>
                </a:solidFill>
                <a:effectLst/>
                <a:latin typeface="+mn-lt"/>
                <a:ea typeface="+mn-ea"/>
                <a:cs typeface="+mn-cs"/>
              </a:rPr>
              <a:t>by</a:t>
            </a:r>
            <a:r>
              <a:rPr lang="es-ES_tradnl" sz="1200" kern="1200" smtClean="0">
                <a:solidFill>
                  <a:schemeClr val="tx1"/>
                </a:solidFill>
                <a:effectLst/>
                <a:latin typeface="+mn-lt"/>
                <a:ea typeface="+mn-ea"/>
                <a:cs typeface="+mn-cs"/>
              </a:rPr>
              <a:t> </a:t>
            </a:r>
            <a:r>
              <a:rPr lang="es-ES_tradnl" sz="1200" kern="1200" err="1" smtClean="0">
                <a:solidFill>
                  <a:schemeClr val="tx1"/>
                </a:solidFill>
                <a:effectLst/>
                <a:latin typeface="+mn-lt"/>
                <a:ea typeface="+mn-ea"/>
                <a:cs typeface="+mn-cs"/>
              </a:rPr>
              <a:t>Blau</a:t>
            </a:r>
            <a:r>
              <a:rPr lang="es-ES_tradnl" sz="1200" kern="1200" smtClean="0">
                <a:solidFill>
                  <a:schemeClr val="tx1"/>
                </a:solidFill>
                <a:effectLst/>
                <a:latin typeface="+mn-lt"/>
                <a:ea typeface="+mn-ea"/>
                <a:cs typeface="+mn-cs"/>
              </a:rPr>
              <a:t> et. al</a:t>
            </a:r>
          </a:p>
          <a:p>
            <a:r>
              <a:rPr lang="es-ES_tradnl" sz="1200" kern="1200" smtClean="0">
                <a:solidFill>
                  <a:schemeClr val="tx1"/>
                </a:solidFill>
                <a:effectLst/>
                <a:latin typeface="+mn-lt"/>
                <a:ea typeface="+mn-ea"/>
                <a:cs typeface="+mn-cs"/>
              </a:rPr>
              <a:t>• 1972 - FDA </a:t>
            </a:r>
            <a:r>
              <a:rPr lang="es-ES_tradnl" sz="1200" kern="1200" err="1" smtClean="0">
                <a:solidFill>
                  <a:schemeClr val="tx1"/>
                </a:solidFill>
                <a:effectLst/>
                <a:latin typeface="+mn-lt"/>
                <a:ea typeface="+mn-ea"/>
                <a:cs typeface="+mn-cs"/>
              </a:rPr>
              <a:t>approved</a:t>
            </a:r>
            <a:endParaRPr lang="es-ES_tradnl" sz="1200" kern="1200" smtClean="0">
              <a:solidFill>
                <a:schemeClr val="tx1"/>
              </a:solidFill>
              <a:effectLst/>
              <a:latin typeface="+mn-lt"/>
              <a:ea typeface="+mn-ea"/>
              <a:cs typeface="+mn-cs"/>
            </a:endParaRPr>
          </a:p>
          <a:p>
            <a:r>
              <a:rPr lang="es-ES_tradnl" sz="1200" kern="1200" smtClean="0">
                <a:solidFill>
                  <a:schemeClr val="tx1"/>
                </a:solidFill>
                <a:effectLst/>
                <a:latin typeface="+mn-lt"/>
                <a:ea typeface="+mn-ea"/>
                <a:cs typeface="+mn-cs"/>
              </a:rPr>
              <a:t>• 1984 - Orange Book of </a:t>
            </a:r>
            <a:r>
              <a:rPr lang="es-ES_tradnl" sz="1200" kern="1200" err="1" smtClean="0">
                <a:solidFill>
                  <a:schemeClr val="tx1"/>
                </a:solidFill>
                <a:effectLst/>
                <a:latin typeface="+mn-lt"/>
                <a:ea typeface="+mn-ea"/>
                <a:cs typeface="+mn-cs"/>
              </a:rPr>
              <a:t>discontinued</a:t>
            </a:r>
            <a:r>
              <a:rPr lang="es-ES_tradnl" sz="1200" kern="1200" smtClean="0">
                <a:solidFill>
                  <a:schemeClr val="tx1"/>
                </a:solidFill>
                <a:effectLst/>
                <a:latin typeface="+mn-lt"/>
                <a:ea typeface="+mn-ea"/>
                <a:cs typeface="+mn-cs"/>
              </a:rPr>
              <a:t> </a:t>
            </a:r>
            <a:r>
              <a:rPr lang="es-ES_tradnl" sz="1200" kern="1200" err="1" smtClean="0">
                <a:solidFill>
                  <a:schemeClr val="tx1"/>
                </a:solidFill>
                <a:effectLst/>
                <a:latin typeface="+mn-lt"/>
                <a:ea typeface="+mn-ea"/>
                <a:cs typeface="+mn-cs"/>
              </a:rPr>
              <a:t>drugs</a:t>
            </a:r>
            <a:endParaRPr lang="es-ES_tradnl" sz="1200" kern="1200" smtClean="0">
              <a:solidFill>
                <a:schemeClr val="tx1"/>
              </a:solidFill>
              <a:effectLst/>
              <a:latin typeface="+mn-lt"/>
              <a:ea typeface="+mn-ea"/>
              <a:cs typeface="+mn-cs"/>
            </a:endParaRPr>
          </a:p>
          <a:p>
            <a:r>
              <a:rPr lang="es-ES_tradnl" sz="1200" kern="1200" smtClean="0">
                <a:solidFill>
                  <a:schemeClr val="tx1"/>
                </a:solidFill>
                <a:effectLst/>
                <a:latin typeface="+mn-lt"/>
                <a:ea typeface="+mn-ea"/>
                <a:cs typeface="+mn-cs"/>
              </a:rPr>
              <a:t>• 2000 - The original </a:t>
            </a:r>
            <a:r>
              <a:rPr lang="es-ES_tradnl" sz="1200" kern="1200" err="1" smtClean="0">
                <a:solidFill>
                  <a:schemeClr val="tx1"/>
                </a:solidFill>
                <a:effectLst/>
                <a:latin typeface="+mn-lt"/>
                <a:ea typeface="+mn-ea"/>
                <a:cs typeface="+mn-cs"/>
              </a:rPr>
              <a:t>approval</a:t>
            </a:r>
            <a:r>
              <a:rPr lang="es-ES_tradnl" sz="1200" kern="1200" smtClean="0">
                <a:solidFill>
                  <a:schemeClr val="tx1"/>
                </a:solidFill>
                <a:effectLst/>
                <a:latin typeface="+mn-lt"/>
                <a:ea typeface="+mn-ea"/>
                <a:cs typeface="+mn-cs"/>
              </a:rPr>
              <a:t> is </a:t>
            </a:r>
            <a:r>
              <a:rPr lang="es-ES_tradnl" sz="1200" kern="1200" err="1" smtClean="0">
                <a:solidFill>
                  <a:schemeClr val="tx1"/>
                </a:solidFill>
                <a:effectLst/>
                <a:latin typeface="+mn-lt"/>
                <a:ea typeface="+mn-ea"/>
                <a:cs typeface="+mn-cs"/>
              </a:rPr>
              <a:t>valid</a:t>
            </a:r>
            <a:r>
              <a:rPr lang="es-ES_tradnl" sz="1200" kern="1200" smtClean="0">
                <a:solidFill>
                  <a:schemeClr val="tx1"/>
                </a:solidFill>
                <a:effectLst/>
                <a:latin typeface="+mn-lt"/>
                <a:ea typeface="+mn-ea"/>
                <a:cs typeface="+mn-cs"/>
              </a:rPr>
              <a:t> for</a:t>
            </a:r>
          </a:p>
          <a:p>
            <a:r>
              <a:rPr lang="es-ES_tradnl" sz="1200" kern="1200" err="1" smtClean="0">
                <a:solidFill>
                  <a:schemeClr val="tx1"/>
                </a:solidFill>
                <a:effectLst/>
                <a:latin typeface="+mn-lt"/>
                <a:ea typeface="+mn-ea"/>
                <a:cs typeface="+mn-cs"/>
              </a:rPr>
              <a:t>companies</a:t>
            </a:r>
            <a:r>
              <a:rPr lang="es-ES_tradnl" sz="1200" kern="1200" smtClean="0">
                <a:solidFill>
                  <a:schemeClr val="tx1"/>
                </a:solidFill>
                <a:effectLst/>
                <a:latin typeface="+mn-lt"/>
                <a:ea typeface="+mn-ea"/>
                <a:cs typeface="+mn-cs"/>
              </a:rPr>
              <a:t> </a:t>
            </a:r>
            <a:r>
              <a:rPr lang="es-ES_tradnl" sz="1200" kern="1200" err="1" smtClean="0">
                <a:solidFill>
                  <a:schemeClr val="tx1"/>
                </a:solidFill>
                <a:effectLst/>
                <a:latin typeface="+mn-lt"/>
                <a:ea typeface="+mn-ea"/>
                <a:cs typeface="+mn-cs"/>
              </a:rPr>
              <a:t>wishing</a:t>
            </a:r>
            <a:r>
              <a:rPr lang="es-ES_tradnl" sz="1200" kern="1200" smtClean="0">
                <a:solidFill>
                  <a:schemeClr val="tx1"/>
                </a:solidFill>
                <a:effectLst/>
                <a:latin typeface="+mn-lt"/>
                <a:ea typeface="+mn-ea"/>
                <a:cs typeface="+mn-cs"/>
              </a:rPr>
              <a:t> to </a:t>
            </a:r>
            <a:r>
              <a:rPr lang="es-ES_tradnl" sz="1200" kern="1200" err="1" smtClean="0">
                <a:solidFill>
                  <a:schemeClr val="tx1"/>
                </a:solidFill>
                <a:effectLst/>
                <a:latin typeface="+mn-lt"/>
                <a:ea typeface="+mn-ea"/>
                <a:cs typeface="+mn-cs"/>
              </a:rPr>
              <a:t>reapply</a:t>
            </a:r>
            <a:r>
              <a:rPr lang="es-ES_tradnl" sz="1200" kern="1200" smtClean="0">
                <a:solidFill>
                  <a:schemeClr val="tx1"/>
                </a:solidFill>
                <a:effectLst/>
                <a:latin typeface="+mn-lt"/>
                <a:ea typeface="+mn-ea"/>
                <a:cs typeface="+mn-cs"/>
              </a:rPr>
              <a:t> for </a:t>
            </a:r>
            <a:r>
              <a:rPr lang="es-ES_tradnl" sz="1200" kern="1200" err="1" smtClean="0">
                <a:solidFill>
                  <a:schemeClr val="tx1"/>
                </a:solidFill>
                <a:effectLst/>
                <a:latin typeface="+mn-lt"/>
                <a:ea typeface="+mn-ea"/>
                <a:cs typeface="+mn-cs"/>
              </a:rPr>
              <a:t>an</a:t>
            </a:r>
            <a:endParaRPr lang="es-ES_tradnl" sz="1200" kern="1200" smtClean="0">
              <a:solidFill>
                <a:schemeClr val="tx1"/>
              </a:solidFill>
              <a:effectLst/>
              <a:latin typeface="+mn-lt"/>
              <a:ea typeface="+mn-ea"/>
              <a:cs typeface="+mn-cs"/>
            </a:endParaRPr>
          </a:p>
          <a:p>
            <a:r>
              <a:rPr lang="es-ES_tradnl" sz="1200" kern="1200" err="1" smtClean="0">
                <a:solidFill>
                  <a:schemeClr val="tx1"/>
                </a:solidFill>
                <a:effectLst/>
                <a:latin typeface="+mn-lt"/>
                <a:ea typeface="+mn-ea"/>
                <a:cs typeface="+mn-cs"/>
              </a:rPr>
              <a:t>investigational</a:t>
            </a:r>
            <a:r>
              <a:rPr lang="es-ES_tradnl" sz="1200" kern="1200" smtClean="0">
                <a:solidFill>
                  <a:schemeClr val="tx1"/>
                </a:solidFill>
                <a:effectLst/>
                <a:latin typeface="+mn-lt"/>
                <a:ea typeface="+mn-ea"/>
                <a:cs typeface="+mn-cs"/>
              </a:rPr>
              <a:t> new </a:t>
            </a:r>
            <a:r>
              <a:rPr lang="es-ES_tradnl" sz="1200" kern="1200" err="1" smtClean="0">
                <a:solidFill>
                  <a:schemeClr val="tx1"/>
                </a:solidFill>
                <a:effectLst/>
                <a:latin typeface="+mn-lt"/>
                <a:ea typeface="+mn-ea"/>
                <a:cs typeface="+mn-cs"/>
              </a:rPr>
              <a:t>drug</a:t>
            </a:r>
            <a:endParaRPr lang="es-ES_tradnl" sz="1200" kern="1200" smtClean="0">
              <a:solidFill>
                <a:schemeClr val="tx1"/>
              </a:solidFill>
              <a:effectLst/>
              <a:latin typeface="+mn-lt"/>
              <a:ea typeface="+mn-ea"/>
              <a:cs typeface="+mn-cs"/>
            </a:endParaRPr>
          </a:p>
          <a:p>
            <a:r>
              <a:rPr lang="es-ES_tradnl" sz="1200" kern="1200" smtClean="0">
                <a:solidFill>
                  <a:schemeClr val="tx1"/>
                </a:solidFill>
                <a:effectLst/>
                <a:latin typeface="+mn-lt"/>
                <a:ea typeface="+mn-ea"/>
                <a:cs typeface="+mn-cs"/>
              </a:rPr>
              <a:t>• </a:t>
            </a:r>
            <a:r>
              <a:rPr lang="es-ES_tradnl" sz="1200" kern="1200" err="1" smtClean="0">
                <a:solidFill>
                  <a:schemeClr val="tx1"/>
                </a:solidFill>
                <a:effectLst/>
                <a:latin typeface="+mn-lt"/>
                <a:ea typeface="+mn-ea"/>
                <a:cs typeface="+mn-cs"/>
              </a:rPr>
              <a:t>Currently</a:t>
            </a:r>
            <a:r>
              <a:rPr lang="es-ES_tradnl" sz="1200" kern="1200" smtClean="0">
                <a:solidFill>
                  <a:schemeClr val="tx1"/>
                </a:solidFill>
                <a:effectLst/>
                <a:latin typeface="+mn-lt"/>
                <a:ea typeface="+mn-ea"/>
                <a:cs typeface="+mn-cs"/>
              </a:rPr>
              <a:t> </a:t>
            </a:r>
            <a:r>
              <a:rPr lang="es-ES_tradnl" sz="1200" kern="1200" err="1" smtClean="0">
                <a:solidFill>
                  <a:schemeClr val="tx1"/>
                </a:solidFill>
                <a:effectLst/>
                <a:latin typeface="+mn-lt"/>
                <a:ea typeface="+mn-ea"/>
                <a:cs typeface="+mn-cs"/>
              </a:rPr>
              <a:t>commercially</a:t>
            </a:r>
            <a:r>
              <a:rPr lang="es-ES_tradnl" sz="1200" kern="1200" smtClean="0">
                <a:solidFill>
                  <a:schemeClr val="tx1"/>
                </a:solidFill>
                <a:effectLst/>
                <a:latin typeface="+mn-lt"/>
                <a:ea typeface="+mn-ea"/>
                <a:cs typeface="+mn-cs"/>
              </a:rPr>
              <a:t> </a:t>
            </a:r>
            <a:r>
              <a:rPr lang="es-ES_tradnl" sz="1200" kern="1200" err="1" smtClean="0">
                <a:solidFill>
                  <a:schemeClr val="tx1"/>
                </a:solidFill>
                <a:effectLst/>
                <a:latin typeface="+mn-lt"/>
                <a:ea typeface="+mn-ea"/>
                <a:cs typeface="+mn-cs"/>
              </a:rPr>
              <a:t>available</a:t>
            </a:r>
            <a:endParaRPr lang="es-ES_tradnl" sz="1200" kern="1200" smtClean="0">
              <a:solidFill>
                <a:schemeClr val="tx1"/>
              </a:solidFill>
              <a:effectLst/>
              <a:latin typeface="+mn-lt"/>
              <a:ea typeface="+mn-ea"/>
              <a:cs typeface="+mn-cs"/>
            </a:endParaRPr>
          </a:p>
          <a:p>
            <a:endParaRPr lang="es-ES_tradnl"/>
          </a:p>
        </p:txBody>
      </p:sp>
    </p:spTree>
    <p:extLst>
      <p:ext uri="{BB962C8B-B14F-4D97-AF65-F5344CB8AC3E}">
        <p14:creationId xmlns:p14="http://schemas.microsoft.com/office/powerpoint/2010/main" xmlns="" val="5899887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Shape 127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80" name="Shape 128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Shape 128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85" name="Shape 128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Patológicamente como un tumor maligno, mesénquimal en el que las células tumorales producen osteoide o  Hieso inmaduro.</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Las lesiones son típicamente pleomórficas y contienen otros elementos; Sin embargo, por convención, incluso si sólo una minoría del tumor intraóseo está produciendo osteoide, es designado como un osteosarcoma .(M 1989a)</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There are numerous pathological subtypes of osteosarcoma, based on histological characteristics and tumor location in the skeleton.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In over half the cases of osteosarcoma, metastatic disease will be discovered at or soon after the time of diagnosis. The lungs are the most common</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location for metastases, while bone metastases occur in 10–20 % of cases. Lymph node metastases are unusual with osteosarcoma.</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In patients with localized primary osteosarcoma, the combination of effective multi-agent chemotherapy and adequate local control leads to</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65–70 % event-free survival The prognosis is not as good for patients with metastatic disease or secondary osteosarcoma Inadequate local</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control is associated with treatment failure and poor outcome . Osteosarcoma is resistant to radiation therapy , so the only effective local</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control is surgery.  Frequently, limb- preserving surgery can provide adequate local control. Identification of lung metastases at the time of</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diagnosis makes 2-year survival unlikely, but surgical resection of metastases can improve survival by up to 50 % . Treatment of recurrent</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disease prolongs survival, so identifying and localizing recurrent disease can be an important part of follow-up imaging.</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Treves S. Ted Treves ,Pediatric Nuclear Medicine and Molecular Imaging Fourth Edition</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Today, the WHO denes the conventional osteosarcoma as a high grade malignant tumor in which the cells produce osteoid, even if only in small amount.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Histologically, osteosarcoma has classically been divided into osteoblastic, chondroblastic, and broblasticvarieties, depending on the dominant cell type present.Although most lesions have a mixed (pleomorphic) his-tologic appearance, subtyping is generally used whenthere is a dominant histologic pattern of dierentiation.For example, the term chondroblastic osteosarcoma isused for those lesions in which more than 90% of thetumor is cartilaginous (M 1989a), while the des-ignation of telangiectatic osteosarcoma is reserved forthose high grade osteosarcomas with more than 90%of the lesion characterized by large, blood-lled spaces(M et al. 2002; M   et al. 2003). In gen-eral, the dominant pattern is osteoblastic in 50–80% ofosteosarcomas, broblastic-brohistocytic in 7–25%,chondroblastic in 5–25%, telangiectatic in 2.5–12%, andsmall cell in 1% (D and C  1967; M1989a; R et al. 2002c; U et al. 2005). As withother malignant neoplasms, osteosarcoma is gradedfrom I to IV according to the degree of anaplasia, al-though the prognostic signicance of this parameter iscontroversial.</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Shape 11"/>
        <p:cNvGrpSpPr/>
        <p:nvPr/>
      </p:nvGrpSpPr>
      <p:grpSpPr>
        <a:xfrm>
          <a:off x="0" y="0"/>
          <a:ext cx="0" cy="0"/>
          <a:chOff x="0" y="0"/>
          <a:chExt cx="0" cy="0"/>
        </a:xfrm>
      </p:grpSpPr>
      <p:pic>
        <p:nvPicPr>
          <p:cNvPr id="12" name="Shape 12" descr="Celestia-R1---OverlayTitleSD.png"/>
          <p:cNvPicPr preferRelativeResize="0"/>
          <p:nvPr/>
        </p:nvPicPr>
        <p:blipFill rotWithShape="1">
          <a:blip r:embed="rId2">
            <a:alphaModFix/>
          </a:blip>
          <a:srcRect/>
          <a:stretch/>
        </p:blipFill>
        <p:spPr>
          <a:xfrm>
            <a:off x="0" y="0"/>
            <a:ext cx="7397749" cy="6858000"/>
          </a:xfrm>
          <a:prstGeom prst="rect">
            <a:avLst/>
          </a:prstGeom>
          <a:noFill/>
          <a:ln>
            <a:noFill/>
          </a:ln>
        </p:spPr>
      </p:pic>
      <p:sp>
        <p:nvSpPr>
          <p:cNvPr id="13" name="Shape 13"/>
          <p:cNvSpPr txBox="1">
            <a:spLocks noGrp="1"/>
          </p:cNvSpPr>
          <p:nvPr>
            <p:ph type="ctrTitle"/>
          </p:nvPr>
        </p:nvSpPr>
        <p:spPr>
          <a:xfrm>
            <a:off x="2743973" y="1964266"/>
            <a:ext cx="5714228" cy="2421463"/>
          </a:xfrm>
          <a:prstGeom prst="rect">
            <a:avLst/>
          </a:prstGeom>
          <a:noFill/>
          <a:ln>
            <a:noFill/>
          </a:ln>
        </p:spPr>
        <p:txBody>
          <a:bodyPr lIns="91425" tIns="91425" rIns="91425" bIns="91425" anchor="b" anchorCtr="0"/>
          <a:lstStyle>
            <a:lvl1pPr marL="0" marR="0" lvl="0" indent="0" algn="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4" name="Shape 14"/>
          <p:cNvSpPr txBox="1">
            <a:spLocks noGrp="1"/>
          </p:cNvSpPr>
          <p:nvPr>
            <p:ph type="subTitle" idx="1"/>
          </p:nvPr>
        </p:nvSpPr>
        <p:spPr>
          <a:xfrm>
            <a:off x="2743973" y="4385732"/>
            <a:ext cx="5714228" cy="1405466"/>
          </a:xfrm>
          <a:prstGeom prst="rect">
            <a:avLst/>
          </a:prstGeom>
          <a:noFill/>
          <a:ln>
            <a:noFill/>
          </a:ln>
        </p:spPr>
        <p:txBody>
          <a:bodyPr lIns="91425" tIns="91425" rIns="91425" bIns="91425" anchor="t" anchorCtr="0"/>
          <a:lstStyle>
            <a:lvl1pPr marL="0" marR="0" lvl="0" indent="0" algn="r" rtl="0">
              <a:spcBef>
                <a:spcPts val="0"/>
              </a:spcBef>
              <a:spcAft>
                <a:spcPts val="1000"/>
              </a:spcAft>
              <a:buClr>
                <a:schemeClr val="lt1"/>
              </a:buClr>
              <a:buFont typeface="Arial"/>
              <a:buNone/>
              <a:defRPr sz="1800" b="0" i="0" u="none" strike="noStrike" cap="none">
                <a:solidFill>
                  <a:schemeClr val="lt1"/>
                </a:solidFill>
                <a:latin typeface="Calibri"/>
                <a:ea typeface="Calibri"/>
                <a:cs typeface="Calibri"/>
                <a:sym typeface="Calibri"/>
              </a:defRPr>
            </a:lvl1pPr>
            <a:lvl2pPr marL="457200" marR="0" lvl="1" indent="0" algn="ctr" rtl="0">
              <a:spcBef>
                <a:spcPts val="0"/>
              </a:spcBef>
              <a:spcAft>
                <a:spcPts val="1000"/>
              </a:spcAft>
              <a:buClr>
                <a:schemeClr val="lt1"/>
              </a:buClr>
              <a:buFont typeface="Arial"/>
              <a:buNone/>
              <a:defRPr sz="1600" b="0" i="0" u="none" strike="noStrike" cap="none">
                <a:solidFill>
                  <a:schemeClr val="lt1"/>
                </a:solidFill>
                <a:latin typeface="Calibri"/>
                <a:ea typeface="Calibri"/>
                <a:cs typeface="Calibri"/>
                <a:sym typeface="Calibri"/>
              </a:defRPr>
            </a:lvl2pPr>
            <a:lvl3pPr marL="914400" marR="0" lvl="2" indent="0" algn="ctr"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3pPr>
            <a:lvl4pPr marL="1371600" marR="0" lvl="3" indent="0" algn="ctr" rtl="0">
              <a:spcBef>
                <a:spcPts val="0"/>
              </a:spcBef>
              <a:spcAft>
                <a:spcPts val="1000"/>
              </a:spcAft>
              <a:buClr>
                <a:schemeClr val="lt1"/>
              </a:buClr>
              <a:buFont typeface="Arial"/>
              <a:buNone/>
              <a:defRPr sz="1200" b="0" i="0" u="none" strike="noStrike" cap="none">
                <a:solidFill>
                  <a:schemeClr val="lt1"/>
                </a:solidFill>
                <a:latin typeface="Calibri"/>
                <a:ea typeface="Calibri"/>
                <a:cs typeface="Calibri"/>
                <a:sym typeface="Calibri"/>
              </a:defRPr>
            </a:lvl4pPr>
            <a:lvl5pPr marL="1828800" marR="0" lvl="4" indent="0" algn="ctr" rtl="0">
              <a:spcBef>
                <a:spcPts val="0"/>
              </a:spcBef>
              <a:spcAft>
                <a:spcPts val="1000"/>
              </a:spcAft>
              <a:buClr>
                <a:schemeClr val="lt1"/>
              </a:buClr>
              <a:buFont typeface="Arial"/>
              <a:buNone/>
              <a:defRPr sz="1200" b="0" i="0" u="none" strike="noStrike" cap="none">
                <a:solidFill>
                  <a:schemeClr val="lt1"/>
                </a:solidFill>
                <a:latin typeface="Calibri"/>
                <a:ea typeface="Calibri"/>
                <a:cs typeface="Calibri"/>
                <a:sym typeface="Calibri"/>
              </a:defRPr>
            </a:lvl5pPr>
            <a:lvl6pPr marL="2286000" marR="0" lvl="5" indent="0" algn="ctr" rtl="0">
              <a:spcBef>
                <a:spcPts val="0"/>
              </a:spcBef>
              <a:spcAft>
                <a:spcPts val="1000"/>
              </a:spcAft>
              <a:buClr>
                <a:schemeClr val="lt1"/>
              </a:buClr>
              <a:buFont typeface="Arial"/>
              <a:buNone/>
              <a:defRPr sz="1200" b="0" i="0" u="none" strike="noStrike" cap="none">
                <a:solidFill>
                  <a:schemeClr val="lt1"/>
                </a:solidFill>
                <a:latin typeface="Calibri"/>
                <a:ea typeface="Calibri"/>
                <a:cs typeface="Calibri"/>
                <a:sym typeface="Calibri"/>
              </a:defRPr>
            </a:lvl6pPr>
            <a:lvl7pPr marL="2743200" marR="0" lvl="6" indent="0" algn="ctr" rtl="0">
              <a:spcBef>
                <a:spcPts val="0"/>
              </a:spcBef>
              <a:spcAft>
                <a:spcPts val="1000"/>
              </a:spcAft>
              <a:buClr>
                <a:schemeClr val="lt1"/>
              </a:buClr>
              <a:buFont typeface="Arial"/>
              <a:buNone/>
              <a:defRPr sz="1200" b="0" i="0" u="none" strike="noStrike" cap="none">
                <a:solidFill>
                  <a:schemeClr val="lt1"/>
                </a:solidFill>
                <a:latin typeface="Calibri"/>
                <a:ea typeface="Calibri"/>
                <a:cs typeface="Calibri"/>
                <a:sym typeface="Calibri"/>
              </a:defRPr>
            </a:lvl7pPr>
            <a:lvl8pPr marL="3200400" marR="0" lvl="7" indent="0" algn="ctr" rtl="0">
              <a:spcBef>
                <a:spcPts val="0"/>
              </a:spcBef>
              <a:spcAft>
                <a:spcPts val="1000"/>
              </a:spcAft>
              <a:buClr>
                <a:schemeClr val="lt1"/>
              </a:buClr>
              <a:buFont typeface="Arial"/>
              <a:buNone/>
              <a:defRPr sz="1200" b="0" i="0" u="none" strike="noStrike" cap="none">
                <a:solidFill>
                  <a:schemeClr val="lt1"/>
                </a:solidFill>
                <a:latin typeface="Calibri"/>
                <a:ea typeface="Calibri"/>
                <a:cs typeface="Calibri"/>
                <a:sym typeface="Calibri"/>
              </a:defRPr>
            </a:lvl8pPr>
            <a:lvl9pPr marL="3657600" marR="0" lvl="8" indent="0" algn="ctr" rtl="0">
              <a:spcBef>
                <a:spcPts val="0"/>
              </a:spcBef>
              <a:spcAft>
                <a:spcPts val="1000"/>
              </a:spcAft>
              <a:buClr>
                <a:schemeClr val="lt1"/>
              </a:buClr>
              <a:buFont typeface="Arial"/>
              <a:buNone/>
              <a:defRPr sz="1200" b="0" i="0" u="none" strike="noStrike" cap="none">
                <a:solidFill>
                  <a:schemeClr val="lt1"/>
                </a:solidFill>
                <a:latin typeface="Calibri"/>
                <a:ea typeface="Calibri"/>
                <a:cs typeface="Calibri"/>
                <a:sym typeface="Calibri"/>
              </a:defRPr>
            </a:lvl9pPr>
          </a:lstStyle>
          <a:p>
            <a:endParaRPr/>
          </a:p>
        </p:txBody>
      </p:sp>
      <p:sp>
        <p:nvSpPr>
          <p:cNvPr id="15" name="Shape 15"/>
          <p:cNvSpPr txBox="1">
            <a:spLocks noGrp="1"/>
          </p:cNvSpPr>
          <p:nvPr>
            <p:ph type="dt" idx="10"/>
          </p:nvPr>
        </p:nvSpPr>
        <p:spPr>
          <a:xfrm>
            <a:off x="6752310" y="5870576"/>
            <a:ext cx="1212173" cy="377824"/>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6" name="Shape 16"/>
          <p:cNvSpPr txBox="1">
            <a:spLocks noGrp="1"/>
          </p:cNvSpPr>
          <p:nvPr>
            <p:ph type="ftr" idx="11"/>
          </p:nvPr>
        </p:nvSpPr>
        <p:spPr>
          <a:xfrm>
            <a:off x="2743973" y="5870576"/>
            <a:ext cx="3932137" cy="377824"/>
          </a:xfrm>
          <a:prstGeom prst="rect">
            <a:avLst/>
          </a:prstGeom>
          <a:noFill/>
          <a:ln>
            <a:noFill/>
          </a:ln>
        </p:spPr>
        <p:txBody>
          <a:bodyPr lIns="91425" tIns="91425" rIns="91425" bIns="91425" anchor="ctr" anchorCtr="0"/>
          <a:lstStyle>
            <a:lvl1pPr marL="0" marR="0" lvl="0" indent="0" algn="l" rtl="0">
              <a:spcBef>
                <a:spcPts val="0"/>
              </a:spcBef>
              <a:buNone/>
              <a:defRPr sz="10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7" name="Shape 17"/>
          <p:cNvSpPr txBox="1">
            <a:spLocks noGrp="1"/>
          </p:cNvSpPr>
          <p:nvPr>
            <p:ph type="sldNum" idx="12"/>
          </p:nvPr>
        </p:nvSpPr>
        <p:spPr>
          <a:xfrm>
            <a:off x="8040685" y="5870576"/>
            <a:ext cx="417516" cy="37782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00" b="0" i="0" u="none" strike="noStrike" cap="none">
                <a:solidFill>
                  <a:schemeClr val="lt1"/>
                </a:solidFill>
                <a:latin typeface="Calibri"/>
                <a:ea typeface="Calibri"/>
                <a:cs typeface="Calibri"/>
                <a:sym typeface="Calibri"/>
              </a:rPr>
              <a:pPr marL="0" marR="0" lvl="0" indent="0" algn="r" rtl="0">
                <a:spcBef>
                  <a:spcPts val="0"/>
                </a:spcBef>
                <a:buSzPct val="25000"/>
                <a:buNone/>
              </a:pPr>
              <a:t>‹Nº›</a:t>
            </a:fld>
            <a:endParaRPr lang="en-US" sz="10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Shape 73"/>
        <p:cNvGrpSpPr/>
        <p:nvPr/>
      </p:nvGrpSpPr>
      <p:grpSpPr>
        <a:xfrm>
          <a:off x="0" y="0"/>
          <a:ext cx="0" cy="0"/>
          <a:chOff x="0" y="0"/>
          <a:chExt cx="0" cy="0"/>
        </a:xfrm>
      </p:grpSpPr>
      <p:pic>
        <p:nvPicPr>
          <p:cNvPr id="74" name="Shape 74" descr="Celestia-R1---OverlayContentSD.png"/>
          <p:cNvPicPr preferRelativeResize="0"/>
          <p:nvPr/>
        </p:nvPicPr>
        <p:blipFill rotWithShape="1">
          <a:blip r:embed="rId2">
            <a:alphaModFix/>
          </a:blip>
          <a:srcRect/>
          <a:stretch/>
        </p:blipFill>
        <p:spPr>
          <a:xfrm>
            <a:off x="13955" y="0"/>
            <a:ext cx="9118600" cy="6858000"/>
          </a:xfrm>
          <a:prstGeom prst="rect">
            <a:avLst/>
          </a:prstGeom>
          <a:noFill/>
          <a:ln>
            <a:noFill/>
          </a:ln>
        </p:spPr>
      </p:pic>
      <p:sp>
        <p:nvSpPr>
          <p:cNvPr id="75" name="Shape 75"/>
          <p:cNvSpPr txBox="1">
            <a:spLocks noGrp="1"/>
          </p:cNvSpPr>
          <p:nvPr>
            <p:ph type="title"/>
          </p:nvPr>
        </p:nvSpPr>
        <p:spPr>
          <a:xfrm>
            <a:off x="462127" y="1735672"/>
            <a:ext cx="4097204" cy="137159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4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76" name="Shape 76"/>
          <p:cNvSpPr>
            <a:spLocks noGrp="1"/>
          </p:cNvSpPr>
          <p:nvPr>
            <p:ph type="pic" idx="2"/>
          </p:nvPr>
        </p:nvSpPr>
        <p:spPr>
          <a:xfrm>
            <a:off x="5029200" y="914400"/>
            <a:ext cx="3200399" cy="4572000"/>
          </a:xfrm>
          <a:prstGeom prst="roundRect">
            <a:avLst>
              <a:gd name="adj" fmla="val 4280"/>
            </a:avLst>
          </a:prstGeom>
          <a:noFill/>
          <a:ln w="50800" cap="sq" cmpd="dbl">
            <a:solidFill>
              <a:srgbClr val="FFFFFF"/>
            </a:solidFill>
            <a:prstDash val="solid"/>
            <a:miter/>
            <a:headEnd type="none" w="med" len="med"/>
            <a:tailEnd type="none" w="med" len="med"/>
          </a:ln>
          <a:effectLst>
            <a:outerShdw blurRad="254000" algn="tl" rotWithShape="0">
              <a:srgbClr val="000000">
                <a:alpha val="42745"/>
              </a:srgbClr>
            </a:outerShdw>
          </a:effectLst>
        </p:spPr>
        <p:txBody>
          <a:bodyPr lIns="91425" tIns="91425" rIns="91425" bIns="91425" anchor="t" anchorCtr="0"/>
          <a:lstStyle>
            <a:lvl1pPr marL="285750" marR="0" lvl="0" indent="-184150" algn="l" rtl="0">
              <a:spcBef>
                <a:spcPts val="0"/>
              </a:spcBef>
              <a:spcAft>
                <a:spcPts val="100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1pPr>
            <a:lvl2pPr marL="742950" marR="0" lvl="1" indent="-184150" algn="l" rtl="0">
              <a:spcBef>
                <a:spcPts val="0"/>
              </a:spcBef>
              <a:spcAft>
                <a:spcPts val="100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2pPr>
            <a:lvl3pPr marL="1200150" marR="0" lvl="2" indent="-196850" algn="l" rtl="0">
              <a:spcBef>
                <a:spcPts val="0"/>
              </a:spcBef>
              <a:spcAft>
                <a:spcPts val="1000"/>
              </a:spcAft>
              <a:buClr>
                <a:schemeClr val="lt1"/>
              </a:buClr>
              <a:buSzPct val="100000"/>
              <a:buFont typeface="Arial"/>
              <a:buChar char="•"/>
              <a:defRPr sz="1400" b="0" i="0" u="none" strike="noStrike" cap="none">
                <a:solidFill>
                  <a:schemeClr val="lt1"/>
                </a:solidFill>
                <a:latin typeface="Calibri"/>
                <a:ea typeface="Calibri"/>
                <a:cs typeface="Calibri"/>
                <a:sym typeface="Calibri"/>
              </a:defRPr>
            </a:lvl3pPr>
            <a:lvl4pPr marL="1543050" marR="0" lvl="3"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4pPr>
            <a:lvl5pPr marL="2000250" marR="0" lvl="4"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5pPr>
            <a:lvl6pPr marL="2514600" marR="0" lvl="5"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6pPr>
            <a:lvl7pPr marL="2971800" marR="0" lvl="6"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7pPr>
            <a:lvl8pPr marL="3429000" marR="0" lvl="7"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8pPr>
            <a:lvl9pPr marL="3886200" marR="0" lvl="8"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body" idx="1"/>
          </p:nvPr>
        </p:nvSpPr>
        <p:spPr>
          <a:xfrm>
            <a:off x="462127" y="3107272"/>
            <a:ext cx="4097204" cy="1828800"/>
          </a:xfrm>
          <a:prstGeom prst="rect">
            <a:avLst/>
          </a:prstGeom>
          <a:noFill/>
          <a:ln>
            <a:noFill/>
          </a:ln>
        </p:spPr>
        <p:txBody>
          <a:bodyPr lIns="91425" tIns="91425" rIns="91425" bIns="91425" anchor="t" anchorCtr="0"/>
          <a:lstStyle>
            <a:lvl1pPr marL="0" marR="0" lvl="0" indent="0" algn="l" rtl="0">
              <a:spcBef>
                <a:spcPts val="0"/>
              </a:spcBef>
              <a:spcAft>
                <a:spcPts val="1000"/>
              </a:spcAft>
              <a:buClr>
                <a:schemeClr val="lt1"/>
              </a:buClr>
              <a:buFont typeface="Arial"/>
              <a:buNone/>
              <a:defRPr sz="1600" b="0" i="0" u="none" strike="noStrike" cap="none">
                <a:solidFill>
                  <a:schemeClr val="lt1"/>
                </a:solidFill>
                <a:latin typeface="Calibri"/>
                <a:ea typeface="Calibri"/>
                <a:cs typeface="Calibri"/>
                <a:sym typeface="Calibri"/>
              </a:defRPr>
            </a:lvl1pPr>
            <a:lvl2pPr marL="457200" marR="0" lvl="1" indent="0" algn="l" rtl="0">
              <a:spcBef>
                <a:spcPts val="0"/>
              </a:spcBef>
              <a:spcAft>
                <a:spcPts val="100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0"/>
              </a:spcBef>
              <a:spcAft>
                <a:spcPts val="100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0"/>
              </a:spcBef>
              <a:spcAft>
                <a:spcPts val="100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0"/>
              </a:spcBef>
              <a:spcAft>
                <a:spcPts val="100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0"/>
              </a:spcBef>
              <a:spcAft>
                <a:spcPts val="1000"/>
              </a:spcAft>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0"/>
              </a:spcBef>
              <a:spcAft>
                <a:spcPts val="1000"/>
              </a:spcAft>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0"/>
              </a:spcBef>
              <a:spcAft>
                <a:spcPts val="1000"/>
              </a:spcAft>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0"/>
              </a:spcBef>
              <a:spcAft>
                <a:spcPts val="1000"/>
              </a:spcAft>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78" name="Shape 78"/>
          <p:cNvSpPr txBox="1">
            <a:spLocks noGrp="1"/>
          </p:cNvSpPr>
          <p:nvPr>
            <p:ph type="dt" idx="10"/>
          </p:nvPr>
        </p:nvSpPr>
        <p:spPr>
          <a:xfrm>
            <a:off x="6523712" y="5870576"/>
            <a:ext cx="1212173" cy="377824"/>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9" name="Shape 79"/>
          <p:cNvSpPr txBox="1">
            <a:spLocks noGrp="1"/>
          </p:cNvSpPr>
          <p:nvPr>
            <p:ph type="ftr" idx="11"/>
          </p:nvPr>
        </p:nvSpPr>
        <p:spPr>
          <a:xfrm>
            <a:off x="457200" y="5870576"/>
            <a:ext cx="5990311" cy="377824"/>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80" name="Shape 80"/>
          <p:cNvSpPr txBox="1">
            <a:spLocks noGrp="1"/>
          </p:cNvSpPr>
          <p:nvPr>
            <p:ph type="sldNum" idx="12"/>
          </p:nvPr>
        </p:nvSpPr>
        <p:spPr>
          <a:xfrm>
            <a:off x="7812085" y="5870576"/>
            <a:ext cx="417516" cy="37782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00" b="0" i="0">
                <a:solidFill>
                  <a:schemeClr val="lt1"/>
                </a:solidFill>
                <a:latin typeface="Calibri"/>
                <a:ea typeface="Calibri"/>
                <a:cs typeface="Calibri"/>
                <a:sym typeface="Calibri"/>
              </a:rPr>
              <a:pPr marL="0" marR="0" lvl="0" indent="0" algn="r" rtl="0">
                <a:spcBef>
                  <a:spcPts val="0"/>
                </a:spcBef>
                <a:buSzPct val="25000"/>
                <a:buNone/>
              </a:pPr>
              <a:t>‹Nº›</a:t>
            </a:fld>
            <a:endParaRPr lang="en-US" sz="1000" b="0" i="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Imagen panorámica con descripción">
    <p:spTree>
      <p:nvGrpSpPr>
        <p:cNvPr id="1" name="Shape 81"/>
        <p:cNvGrpSpPr/>
        <p:nvPr/>
      </p:nvGrpSpPr>
      <p:grpSpPr>
        <a:xfrm>
          <a:off x="0" y="0"/>
          <a:ext cx="0" cy="0"/>
          <a:chOff x="0" y="0"/>
          <a:chExt cx="0" cy="0"/>
        </a:xfrm>
      </p:grpSpPr>
      <p:pic>
        <p:nvPicPr>
          <p:cNvPr id="82" name="Shape 82" descr="Celestia-R1---OverlayContentSD.png"/>
          <p:cNvPicPr preferRelativeResize="0"/>
          <p:nvPr/>
        </p:nvPicPr>
        <p:blipFill rotWithShape="1">
          <a:blip r:embed="rId2">
            <a:alphaModFix/>
          </a:blip>
          <a:srcRect/>
          <a:stretch/>
        </p:blipFill>
        <p:spPr>
          <a:xfrm>
            <a:off x="13955" y="0"/>
            <a:ext cx="9118600" cy="6858000"/>
          </a:xfrm>
          <a:prstGeom prst="rect">
            <a:avLst/>
          </a:prstGeom>
          <a:noFill/>
          <a:ln>
            <a:noFill/>
          </a:ln>
        </p:spPr>
      </p:pic>
      <p:sp>
        <p:nvSpPr>
          <p:cNvPr id="83" name="Shape 83"/>
          <p:cNvSpPr txBox="1">
            <a:spLocks noGrp="1"/>
          </p:cNvSpPr>
          <p:nvPr>
            <p:ph type="title"/>
          </p:nvPr>
        </p:nvSpPr>
        <p:spPr>
          <a:xfrm>
            <a:off x="457200" y="4732864"/>
            <a:ext cx="7772400"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84" name="Shape 84"/>
          <p:cNvSpPr>
            <a:spLocks noGrp="1"/>
          </p:cNvSpPr>
          <p:nvPr>
            <p:ph type="pic" idx="2"/>
          </p:nvPr>
        </p:nvSpPr>
        <p:spPr>
          <a:xfrm>
            <a:off x="914400" y="932112"/>
            <a:ext cx="6858000" cy="3164975"/>
          </a:xfrm>
          <a:prstGeom prst="roundRect">
            <a:avLst>
              <a:gd name="adj" fmla="val 4380"/>
            </a:avLst>
          </a:prstGeom>
          <a:noFill/>
          <a:ln w="50800" cap="sq" cmpd="dbl">
            <a:solidFill>
              <a:srgbClr val="FFFFFF"/>
            </a:solidFill>
            <a:prstDash val="solid"/>
            <a:miter/>
            <a:headEnd type="none" w="med" len="med"/>
            <a:tailEnd type="none" w="med" len="med"/>
          </a:ln>
          <a:effectLst>
            <a:outerShdw blurRad="254000" algn="tl" rotWithShape="0">
              <a:srgbClr val="000000">
                <a:alpha val="42745"/>
              </a:srgbClr>
            </a:outerShdw>
          </a:effectLst>
        </p:spPr>
        <p:txBody>
          <a:bodyPr lIns="91425" tIns="91425" rIns="91425" bIns="91425" anchor="t" anchorCtr="0"/>
          <a:lstStyle>
            <a:lvl1pPr marL="285750" marR="0" lvl="0" indent="-184150" algn="l" rtl="0">
              <a:spcBef>
                <a:spcPts val="0"/>
              </a:spcBef>
              <a:spcAft>
                <a:spcPts val="100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1pPr>
            <a:lvl2pPr marL="742950" marR="0" lvl="1" indent="-184150" algn="l" rtl="0">
              <a:spcBef>
                <a:spcPts val="0"/>
              </a:spcBef>
              <a:spcAft>
                <a:spcPts val="100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2pPr>
            <a:lvl3pPr marL="1200150" marR="0" lvl="2" indent="-196850" algn="l" rtl="0">
              <a:spcBef>
                <a:spcPts val="0"/>
              </a:spcBef>
              <a:spcAft>
                <a:spcPts val="1000"/>
              </a:spcAft>
              <a:buClr>
                <a:schemeClr val="lt1"/>
              </a:buClr>
              <a:buSzPct val="100000"/>
              <a:buFont typeface="Arial"/>
              <a:buChar char="•"/>
              <a:defRPr sz="1400" b="0" i="0" u="none" strike="noStrike" cap="none">
                <a:solidFill>
                  <a:schemeClr val="lt1"/>
                </a:solidFill>
                <a:latin typeface="Calibri"/>
                <a:ea typeface="Calibri"/>
                <a:cs typeface="Calibri"/>
                <a:sym typeface="Calibri"/>
              </a:defRPr>
            </a:lvl3pPr>
            <a:lvl4pPr marL="1543050" marR="0" lvl="3"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4pPr>
            <a:lvl5pPr marL="2000250" marR="0" lvl="4"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5pPr>
            <a:lvl6pPr marL="2514600" marR="0" lvl="5"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6pPr>
            <a:lvl7pPr marL="2971800" marR="0" lvl="6"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7pPr>
            <a:lvl8pPr marL="3429000" marR="0" lvl="7"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8pPr>
            <a:lvl9pPr marL="3886200" marR="0" lvl="8"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9pPr>
          </a:lstStyle>
          <a:p>
            <a:endParaRPr/>
          </a:p>
        </p:txBody>
      </p:sp>
      <p:sp>
        <p:nvSpPr>
          <p:cNvPr id="85" name="Shape 85"/>
          <p:cNvSpPr txBox="1">
            <a:spLocks noGrp="1"/>
          </p:cNvSpPr>
          <p:nvPr>
            <p:ph type="body" idx="1"/>
          </p:nvPr>
        </p:nvSpPr>
        <p:spPr>
          <a:xfrm>
            <a:off x="457200" y="5299603"/>
            <a:ext cx="7772400" cy="493711"/>
          </a:xfrm>
          <a:prstGeom prst="rect">
            <a:avLst/>
          </a:prstGeom>
          <a:noFill/>
          <a:ln>
            <a:noFill/>
          </a:ln>
        </p:spPr>
        <p:txBody>
          <a:bodyPr lIns="91425" tIns="91425" rIns="91425" bIns="91425" anchor="ctr" anchorCtr="0"/>
          <a:lstStyle>
            <a:lvl1pPr marL="0" marR="0" lvl="0"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0"/>
              </a:spcBef>
              <a:spcAft>
                <a:spcPts val="100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0"/>
              </a:spcBef>
              <a:spcAft>
                <a:spcPts val="100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0"/>
              </a:spcBef>
              <a:spcAft>
                <a:spcPts val="100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0"/>
              </a:spcBef>
              <a:spcAft>
                <a:spcPts val="100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0"/>
              </a:spcBef>
              <a:spcAft>
                <a:spcPts val="1000"/>
              </a:spcAft>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0"/>
              </a:spcBef>
              <a:spcAft>
                <a:spcPts val="1000"/>
              </a:spcAft>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0"/>
              </a:spcBef>
              <a:spcAft>
                <a:spcPts val="1000"/>
              </a:spcAft>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0"/>
              </a:spcBef>
              <a:spcAft>
                <a:spcPts val="1000"/>
              </a:spcAft>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86" name="Shape 86"/>
          <p:cNvSpPr txBox="1">
            <a:spLocks noGrp="1"/>
          </p:cNvSpPr>
          <p:nvPr>
            <p:ph type="dt" idx="10"/>
          </p:nvPr>
        </p:nvSpPr>
        <p:spPr>
          <a:xfrm>
            <a:off x="6523712" y="5870576"/>
            <a:ext cx="1212173" cy="377824"/>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87" name="Shape 87"/>
          <p:cNvSpPr txBox="1">
            <a:spLocks noGrp="1"/>
          </p:cNvSpPr>
          <p:nvPr>
            <p:ph type="ftr" idx="11"/>
          </p:nvPr>
        </p:nvSpPr>
        <p:spPr>
          <a:xfrm>
            <a:off x="457200" y="5870576"/>
            <a:ext cx="5990311" cy="377824"/>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88" name="Shape 88"/>
          <p:cNvSpPr txBox="1">
            <a:spLocks noGrp="1"/>
          </p:cNvSpPr>
          <p:nvPr>
            <p:ph type="sldNum" idx="12"/>
          </p:nvPr>
        </p:nvSpPr>
        <p:spPr>
          <a:xfrm>
            <a:off x="7812085" y="5870576"/>
            <a:ext cx="417516" cy="37782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00" b="0" i="0">
                <a:solidFill>
                  <a:schemeClr val="lt1"/>
                </a:solidFill>
                <a:latin typeface="Calibri"/>
                <a:ea typeface="Calibri"/>
                <a:cs typeface="Calibri"/>
                <a:sym typeface="Calibri"/>
              </a:rPr>
              <a:pPr marL="0" marR="0" lvl="0" indent="0" algn="r" rtl="0">
                <a:spcBef>
                  <a:spcPts val="0"/>
                </a:spcBef>
                <a:buSzPct val="25000"/>
                <a:buNone/>
              </a:pPr>
              <a:t>‹Nº›</a:t>
            </a:fld>
            <a:endParaRPr lang="en-US" sz="1000" b="0" i="0">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ítulo y descripción">
    <p:spTree>
      <p:nvGrpSpPr>
        <p:cNvPr id="1" name="Shape 89"/>
        <p:cNvGrpSpPr/>
        <p:nvPr/>
      </p:nvGrpSpPr>
      <p:grpSpPr>
        <a:xfrm>
          <a:off x="0" y="0"/>
          <a:ext cx="0" cy="0"/>
          <a:chOff x="0" y="0"/>
          <a:chExt cx="0" cy="0"/>
        </a:xfrm>
      </p:grpSpPr>
      <p:pic>
        <p:nvPicPr>
          <p:cNvPr id="90" name="Shape 90" descr="Celestia-R1---OverlayContentSD.png"/>
          <p:cNvPicPr preferRelativeResize="0"/>
          <p:nvPr/>
        </p:nvPicPr>
        <p:blipFill rotWithShape="1">
          <a:blip r:embed="rId2">
            <a:alphaModFix/>
          </a:blip>
          <a:srcRect/>
          <a:stretch/>
        </p:blipFill>
        <p:spPr>
          <a:xfrm>
            <a:off x="13955" y="0"/>
            <a:ext cx="9118600" cy="6858000"/>
          </a:xfrm>
          <a:prstGeom prst="rect">
            <a:avLst/>
          </a:prstGeom>
          <a:noFill/>
          <a:ln>
            <a:noFill/>
          </a:ln>
        </p:spPr>
      </p:pic>
      <p:sp>
        <p:nvSpPr>
          <p:cNvPr id="91" name="Shape 91"/>
          <p:cNvSpPr txBox="1">
            <a:spLocks noGrp="1"/>
          </p:cNvSpPr>
          <p:nvPr>
            <p:ph type="title"/>
          </p:nvPr>
        </p:nvSpPr>
        <p:spPr>
          <a:xfrm>
            <a:off x="457202" y="609602"/>
            <a:ext cx="7772398" cy="3124199"/>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92" name="Shape 92"/>
          <p:cNvSpPr txBox="1">
            <a:spLocks noGrp="1"/>
          </p:cNvSpPr>
          <p:nvPr>
            <p:ph type="body" idx="1"/>
          </p:nvPr>
        </p:nvSpPr>
        <p:spPr>
          <a:xfrm>
            <a:off x="457202" y="4343400"/>
            <a:ext cx="7772398" cy="1447800"/>
          </a:xfrm>
          <a:prstGeom prst="rect">
            <a:avLst/>
          </a:prstGeom>
          <a:noFill/>
          <a:ln>
            <a:noFill/>
          </a:ln>
        </p:spPr>
        <p:txBody>
          <a:bodyPr lIns="91425" tIns="91425" rIns="91425" bIns="91425" anchor="ctr" anchorCtr="0"/>
          <a:lstStyle>
            <a:lvl1pPr marL="0" marR="0" lvl="0" indent="0" algn="l" rtl="0">
              <a:spcBef>
                <a:spcPts val="0"/>
              </a:spcBef>
              <a:spcAft>
                <a:spcPts val="1000"/>
              </a:spcAft>
              <a:buClr>
                <a:schemeClr val="lt1"/>
              </a:buClr>
              <a:buFont typeface="Arial"/>
              <a:buNone/>
              <a:defRPr sz="2000" b="0" i="0" u="none" strike="noStrike" cap="none">
                <a:solidFill>
                  <a:schemeClr val="lt1"/>
                </a:solidFill>
                <a:latin typeface="Calibri"/>
                <a:ea typeface="Calibri"/>
                <a:cs typeface="Calibri"/>
                <a:sym typeface="Calibri"/>
              </a:defRPr>
            </a:lvl1pPr>
            <a:lvl2pPr marL="457200" marR="0" lvl="1" indent="0" algn="l" rtl="0">
              <a:spcBef>
                <a:spcPts val="0"/>
              </a:spcBef>
              <a:spcAft>
                <a:spcPts val="1000"/>
              </a:spcAft>
              <a:buClr>
                <a:schemeClr val="lt1"/>
              </a:buClr>
              <a:buFont typeface="Arial"/>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spcAft>
                <a:spcPts val="1000"/>
              </a:spcAft>
              <a:buClr>
                <a:schemeClr val="lt1"/>
              </a:buClr>
              <a:buFont typeface="Arial"/>
              <a:buNone/>
              <a:defRPr sz="1600" b="0" i="0" u="none" strike="noStrike" cap="none">
                <a:solidFill>
                  <a:schemeClr val="lt1"/>
                </a:solidFill>
                <a:latin typeface="Calibri"/>
                <a:ea typeface="Calibri"/>
                <a:cs typeface="Calibri"/>
                <a:sym typeface="Calibri"/>
              </a:defRPr>
            </a:lvl3pPr>
            <a:lvl4pPr marL="1371600" marR="0" lvl="3"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4pPr>
            <a:lvl5pPr marL="1828800" marR="0" lvl="4"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5pPr>
            <a:lvl6pPr marL="2286000" marR="0" lvl="5"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6pPr>
            <a:lvl7pPr marL="2743200" marR="0" lvl="6"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7pPr>
            <a:lvl8pPr marL="3200400" marR="0" lvl="7"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8pPr>
            <a:lvl9pPr marL="3657600" marR="0" lvl="8"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93" name="Shape 93"/>
          <p:cNvSpPr txBox="1">
            <a:spLocks noGrp="1"/>
          </p:cNvSpPr>
          <p:nvPr>
            <p:ph type="dt" idx="10"/>
          </p:nvPr>
        </p:nvSpPr>
        <p:spPr>
          <a:xfrm>
            <a:off x="6523712" y="5870576"/>
            <a:ext cx="1212173" cy="377824"/>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94" name="Shape 94"/>
          <p:cNvSpPr txBox="1">
            <a:spLocks noGrp="1"/>
          </p:cNvSpPr>
          <p:nvPr>
            <p:ph type="ftr" idx="11"/>
          </p:nvPr>
        </p:nvSpPr>
        <p:spPr>
          <a:xfrm>
            <a:off x="457200" y="5870576"/>
            <a:ext cx="5990311" cy="377824"/>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95" name="Shape 95"/>
          <p:cNvSpPr txBox="1">
            <a:spLocks noGrp="1"/>
          </p:cNvSpPr>
          <p:nvPr>
            <p:ph type="sldNum" idx="12"/>
          </p:nvPr>
        </p:nvSpPr>
        <p:spPr>
          <a:xfrm>
            <a:off x="7812085" y="5870576"/>
            <a:ext cx="417516" cy="37782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00" b="0" i="0">
                <a:solidFill>
                  <a:schemeClr val="lt1"/>
                </a:solidFill>
                <a:latin typeface="Calibri"/>
                <a:ea typeface="Calibri"/>
                <a:cs typeface="Calibri"/>
                <a:sym typeface="Calibri"/>
              </a:rPr>
              <a:pPr marL="0" marR="0" lvl="0" indent="0" algn="r" rtl="0">
                <a:spcBef>
                  <a:spcPts val="0"/>
                </a:spcBef>
                <a:buSzPct val="25000"/>
                <a:buNone/>
              </a:pPr>
              <a:t>‹Nº›</a:t>
            </a:fld>
            <a:endParaRPr lang="en-US" sz="1000" b="0" i="0">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ita con descripción">
    <p:spTree>
      <p:nvGrpSpPr>
        <p:cNvPr id="1" name="Shape 96"/>
        <p:cNvGrpSpPr/>
        <p:nvPr/>
      </p:nvGrpSpPr>
      <p:grpSpPr>
        <a:xfrm>
          <a:off x="0" y="0"/>
          <a:ext cx="0" cy="0"/>
          <a:chOff x="0" y="0"/>
          <a:chExt cx="0" cy="0"/>
        </a:xfrm>
      </p:grpSpPr>
      <p:pic>
        <p:nvPicPr>
          <p:cNvPr id="97" name="Shape 97" descr="Celestia-R1---OverlayContentSD.png"/>
          <p:cNvPicPr preferRelativeResize="0"/>
          <p:nvPr/>
        </p:nvPicPr>
        <p:blipFill rotWithShape="1">
          <a:blip r:embed="rId2">
            <a:alphaModFix/>
          </a:blip>
          <a:srcRect/>
          <a:stretch/>
        </p:blipFill>
        <p:spPr>
          <a:xfrm>
            <a:off x="13955" y="0"/>
            <a:ext cx="9118600" cy="6858000"/>
          </a:xfrm>
          <a:prstGeom prst="rect">
            <a:avLst/>
          </a:prstGeom>
          <a:noFill/>
          <a:ln>
            <a:noFill/>
          </a:ln>
        </p:spPr>
      </p:pic>
      <p:sp>
        <p:nvSpPr>
          <p:cNvPr id="98" name="Shape 98"/>
          <p:cNvSpPr txBox="1"/>
          <p:nvPr/>
        </p:nvSpPr>
        <p:spPr>
          <a:xfrm>
            <a:off x="421795" y="718114"/>
            <a:ext cx="457319" cy="584776"/>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Calibri"/>
              <a:buNone/>
            </a:pPr>
            <a:r>
              <a:rPr lang="en-US" sz="8000" b="0" cap="none">
                <a:solidFill>
                  <a:schemeClr val="lt1"/>
                </a:solidFill>
                <a:latin typeface="Calibri"/>
                <a:ea typeface="Calibri"/>
                <a:cs typeface="Calibri"/>
                <a:sym typeface="Calibri"/>
              </a:rPr>
              <a:t>“</a:t>
            </a:r>
          </a:p>
        </p:txBody>
      </p:sp>
      <p:sp>
        <p:nvSpPr>
          <p:cNvPr id="99" name="Shape 99"/>
          <p:cNvSpPr txBox="1"/>
          <p:nvPr/>
        </p:nvSpPr>
        <p:spPr>
          <a:xfrm>
            <a:off x="7735800" y="2751671"/>
            <a:ext cx="457319" cy="584776"/>
          </a:xfrm>
          <a:prstGeom prst="rect">
            <a:avLst/>
          </a:prstGeom>
          <a:noFill/>
          <a:ln>
            <a:noFill/>
          </a:ln>
        </p:spPr>
        <p:txBody>
          <a:bodyPr lIns="91425" tIns="45700" rIns="91425" bIns="45700" anchor="ctr" anchorCtr="0">
            <a:noAutofit/>
          </a:bodyPr>
          <a:lstStyle/>
          <a:p>
            <a:pPr marL="0" marR="0" lvl="0" indent="0" algn="r" rtl="0">
              <a:spcBef>
                <a:spcPts val="0"/>
              </a:spcBef>
              <a:buClr>
                <a:schemeClr val="lt1"/>
              </a:buClr>
              <a:buSzPct val="25000"/>
              <a:buFont typeface="Calibri"/>
              <a:buNone/>
            </a:pPr>
            <a:r>
              <a:rPr lang="en-US" sz="8000" b="0" cap="none">
                <a:solidFill>
                  <a:schemeClr val="lt1"/>
                </a:solidFill>
                <a:latin typeface="Calibri"/>
                <a:ea typeface="Calibri"/>
                <a:cs typeface="Calibri"/>
                <a:sym typeface="Calibri"/>
              </a:rPr>
              <a:t>”</a:t>
            </a:r>
          </a:p>
        </p:txBody>
      </p:sp>
      <p:sp>
        <p:nvSpPr>
          <p:cNvPr id="100" name="Shape 100"/>
          <p:cNvSpPr txBox="1">
            <a:spLocks noGrp="1"/>
          </p:cNvSpPr>
          <p:nvPr>
            <p:ph type="title"/>
          </p:nvPr>
        </p:nvSpPr>
        <p:spPr>
          <a:xfrm>
            <a:off x="879115" y="609602"/>
            <a:ext cx="7091297" cy="2743199"/>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01" name="Shape 101"/>
          <p:cNvSpPr txBox="1">
            <a:spLocks noGrp="1"/>
          </p:cNvSpPr>
          <p:nvPr>
            <p:ph type="body" idx="1"/>
          </p:nvPr>
        </p:nvSpPr>
        <p:spPr>
          <a:xfrm>
            <a:off x="988670" y="3352800"/>
            <a:ext cx="6876133" cy="381000"/>
          </a:xfrm>
          <a:prstGeom prst="rect">
            <a:avLst/>
          </a:prstGeom>
          <a:noFill/>
          <a:ln>
            <a:noFill/>
          </a:ln>
        </p:spPr>
        <p:txBody>
          <a:bodyPr lIns="91425" tIns="91425" rIns="91425" bIns="91425" anchor="ctr" anchorCtr="0"/>
          <a:lstStyle>
            <a:lvl1pPr marL="0" marR="0" lvl="0" indent="0" algn="l" rtl="0">
              <a:spcBef>
                <a:spcPts val="0"/>
              </a:spcBef>
              <a:spcAft>
                <a:spcPts val="1000"/>
              </a:spcAft>
              <a:buClr>
                <a:schemeClr val="lt1"/>
              </a:buClr>
              <a:buFont typeface="Arial"/>
              <a:buNone/>
              <a:defRPr sz="1600" b="0" i="0" u="none" strike="noStrike" cap="none">
                <a:solidFill>
                  <a:schemeClr val="lt1"/>
                </a:solidFill>
                <a:latin typeface="Calibri"/>
                <a:ea typeface="Calibri"/>
                <a:cs typeface="Calibri"/>
                <a:sym typeface="Calibri"/>
              </a:defRPr>
            </a:lvl1pPr>
            <a:lvl2pPr marL="457200" marR="0" lvl="1" indent="0" algn="l" rtl="0">
              <a:spcBef>
                <a:spcPts val="0"/>
              </a:spcBef>
              <a:spcAft>
                <a:spcPts val="1000"/>
              </a:spcAft>
              <a:buClr>
                <a:schemeClr val="lt1"/>
              </a:buClr>
              <a:buFont typeface="Arial"/>
              <a:buNone/>
              <a:defRPr sz="1600" b="0" i="0" u="none" strike="noStrike" cap="none">
                <a:solidFill>
                  <a:schemeClr val="lt1"/>
                </a:solidFill>
                <a:latin typeface="Calibri"/>
                <a:ea typeface="Calibri"/>
                <a:cs typeface="Calibri"/>
                <a:sym typeface="Calibri"/>
              </a:defRPr>
            </a:lvl2pPr>
            <a:lvl3pPr marL="914400" marR="0" lvl="2"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3pPr>
            <a:lvl4pPr marL="1371600" marR="0" lvl="3" indent="0" algn="l" rtl="0">
              <a:spcBef>
                <a:spcPts val="0"/>
              </a:spcBef>
              <a:spcAft>
                <a:spcPts val="1000"/>
              </a:spcAft>
              <a:buClr>
                <a:schemeClr val="lt1"/>
              </a:buClr>
              <a:buFont typeface="Arial"/>
              <a:buNone/>
              <a:defRPr sz="1200" b="0" i="0" u="none" strike="noStrike" cap="none">
                <a:solidFill>
                  <a:schemeClr val="lt1"/>
                </a:solidFill>
                <a:latin typeface="Calibri"/>
                <a:ea typeface="Calibri"/>
                <a:cs typeface="Calibri"/>
                <a:sym typeface="Calibri"/>
              </a:defRPr>
            </a:lvl4pPr>
            <a:lvl5pPr marL="1828800" marR="0" lvl="4" indent="0" algn="l" rtl="0">
              <a:spcBef>
                <a:spcPts val="0"/>
              </a:spcBef>
              <a:spcAft>
                <a:spcPts val="1000"/>
              </a:spcAft>
              <a:buClr>
                <a:schemeClr val="lt1"/>
              </a:buClr>
              <a:buFont typeface="Arial"/>
              <a:buNone/>
              <a:defRPr sz="1200" b="0" i="0" u="none" strike="noStrike" cap="none">
                <a:solidFill>
                  <a:schemeClr val="lt1"/>
                </a:solidFill>
                <a:latin typeface="Calibri"/>
                <a:ea typeface="Calibri"/>
                <a:cs typeface="Calibri"/>
                <a:sym typeface="Calibri"/>
              </a:defRPr>
            </a:lvl5pPr>
            <a:lvl6pPr marL="2514600" marR="0" lvl="5"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6pPr>
            <a:lvl7pPr marL="2971800" marR="0" lvl="6"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7pPr>
            <a:lvl8pPr marL="3429000" marR="0" lvl="7"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8pPr>
            <a:lvl9pPr marL="3886200" marR="0" lvl="8"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9pPr>
          </a:lstStyle>
          <a:p>
            <a:endParaRPr/>
          </a:p>
        </p:txBody>
      </p:sp>
      <p:sp>
        <p:nvSpPr>
          <p:cNvPr id="102" name="Shape 102"/>
          <p:cNvSpPr txBox="1">
            <a:spLocks noGrp="1"/>
          </p:cNvSpPr>
          <p:nvPr>
            <p:ph type="body" idx="2"/>
          </p:nvPr>
        </p:nvSpPr>
        <p:spPr>
          <a:xfrm>
            <a:off x="462266" y="4343400"/>
            <a:ext cx="7772400" cy="1447800"/>
          </a:xfrm>
          <a:prstGeom prst="rect">
            <a:avLst/>
          </a:prstGeom>
          <a:noFill/>
          <a:ln>
            <a:noFill/>
          </a:ln>
        </p:spPr>
        <p:txBody>
          <a:bodyPr lIns="91425" tIns="91425" rIns="91425" bIns="91425" anchor="ctr" anchorCtr="0"/>
          <a:lstStyle>
            <a:lvl1pPr marL="0" marR="0" lvl="0" indent="0" algn="l" rtl="0">
              <a:spcBef>
                <a:spcPts val="0"/>
              </a:spcBef>
              <a:spcAft>
                <a:spcPts val="1000"/>
              </a:spcAft>
              <a:buClr>
                <a:schemeClr val="lt1"/>
              </a:buClr>
              <a:buFont typeface="Arial"/>
              <a:buNone/>
              <a:defRPr sz="2000" b="0" i="0" u="none" strike="noStrike" cap="none">
                <a:solidFill>
                  <a:schemeClr val="lt1"/>
                </a:solidFill>
                <a:latin typeface="Calibri"/>
                <a:ea typeface="Calibri"/>
                <a:cs typeface="Calibri"/>
                <a:sym typeface="Calibri"/>
              </a:defRPr>
            </a:lvl1pPr>
            <a:lvl2pPr marL="457200" marR="0" lvl="1" indent="0" algn="l" rtl="0">
              <a:spcBef>
                <a:spcPts val="0"/>
              </a:spcBef>
              <a:spcAft>
                <a:spcPts val="1000"/>
              </a:spcAft>
              <a:buClr>
                <a:schemeClr val="lt1"/>
              </a:buClr>
              <a:buFont typeface="Arial"/>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spcAft>
                <a:spcPts val="1000"/>
              </a:spcAft>
              <a:buClr>
                <a:schemeClr val="lt1"/>
              </a:buClr>
              <a:buFont typeface="Arial"/>
              <a:buNone/>
              <a:defRPr sz="1600" b="0" i="0" u="none" strike="noStrike" cap="none">
                <a:solidFill>
                  <a:schemeClr val="lt1"/>
                </a:solidFill>
                <a:latin typeface="Calibri"/>
                <a:ea typeface="Calibri"/>
                <a:cs typeface="Calibri"/>
                <a:sym typeface="Calibri"/>
              </a:defRPr>
            </a:lvl3pPr>
            <a:lvl4pPr marL="1371600" marR="0" lvl="3"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4pPr>
            <a:lvl5pPr marL="1828800" marR="0" lvl="4"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5pPr>
            <a:lvl6pPr marL="2286000" marR="0" lvl="5"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6pPr>
            <a:lvl7pPr marL="2743200" marR="0" lvl="6"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7pPr>
            <a:lvl8pPr marL="3200400" marR="0" lvl="7"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8pPr>
            <a:lvl9pPr marL="3657600" marR="0" lvl="8"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103" name="Shape 103"/>
          <p:cNvSpPr txBox="1">
            <a:spLocks noGrp="1"/>
          </p:cNvSpPr>
          <p:nvPr>
            <p:ph type="dt" idx="10"/>
          </p:nvPr>
        </p:nvSpPr>
        <p:spPr>
          <a:xfrm>
            <a:off x="6523712" y="5870576"/>
            <a:ext cx="1212173" cy="377824"/>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04" name="Shape 104"/>
          <p:cNvSpPr txBox="1">
            <a:spLocks noGrp="1"/>
          </p:cNvSpPr>
          <p:nvPr>
            <p:ph type="ftr" idx="11"/>
          </p:nvPr>
        </p:nvSpPr>
        <p:spPr>
          <a:xfrm>
            <a:off x="457200" y="5870576"/>
            <a:ext cx="5990311" cy="377824"/>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05" name="Shape 105"/>
          <p:cNvSpPr txBox="1">
            <a:spLocks noGrp="1"/>
          </p:cNvSpPr>
          <p:nvPr>
            <p:ph type="sldNum" idx="12"/>
          </p:nvPr>
        </p:nvSpPr>
        <p:spPr>
          <a:xfrm>
            <a:off x="7812085" y="5870576"/>
            <a:ext cx="417516" cy="37782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00" b="0" i="0">
                <a:solidFill>
                  <a:schemeClr val="lt1"/>
                </a:solidFill>
                <a:latin typeface="Calibri"/>
                <a:ea typeface="Calibri"/>
                <a:cs typeface="Calibri"/>
                <a:sym typeface="Calibri"/>
              </a:rPr>
              <a:pPr marL="0" marR="0" lvl="0" indent="0" algn="r" rtl="0">
                <a:spcBef>
                  <a:spcPts val="0"/>
                </a:spcBef>
                <a:buSzPct val="25000"/>
                <a:buNone/>
              </a:pPr>
              <a:t>‹Nº›</a:t>
            </a:fld>
            <a:endParaRPr lang="en-US" sz="1000" b="0" i="0">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arjeta de nombre">
    <p:spTree>
      <p:nvGrpSpPr>
        <p:cNvPr id="1" name="Shape 106"/>
        <p:cNvGrpSpPr/>
        <p:nvPr/>
      </p:nvGrpSpPr>
      <p:grpSpPr>
        <a:xfrm>
          <a:off x="0" y="0"/>
          <a:ext cx="0" cy="0"/>
          <a:chOff x="0" y="0"/>
          <a:chExt cx="0" cy="0"/>
        </a:xfrm>
      </p:grpSpPr>
      <p:pic>
        <p:nvPicPr>
          <p:cNvPr id="107" name="Shape 107" descr="Celestia-R1---OverlayContentSD.png"/>
          <p:cNvPicPr preferRelativeResize="0"/>
          <p:nvPr/>
        </p:nvPicPr>
        <p:blipFill rotWithShape="1">
          <a:blip r:embed="rId2">
            <a:alphaModFix/>
          </a:blip>
          <a:srcRect/>
          <a:stretch/>
        </p:blipFill>
        <p:spPr>
          <a:xfrm>
            <a:off x="13955" y="0"/>
            <a:ext cx="9118600" cy="6858000"/>
          </a:xfrm>
          <a:prstGeom prst="rect">
            <a:avLst/>
          </a:prstGeom>
          <a:noFill/>
          <a:ln>
            <a:noFill/>
          </a:ln>
        </p:spPr>
      </p:pic>
      <p:sp>
        <p:nvSpPr>
          <p:cNvPr id="108" name="Shape 108"/>
          <p:cNvSpPr txBox="1">
            <a:spLocks noGrp="1"/>
          </p:cNvSpPr>
          <p:nvPr>
            <p:ph type="title"/>
          </p:nvPr>
        </p:nvSpPr>
        <p:spPr>
          <a:xfrm>
            <a:off x="457200" y="3291648"/>
            <a:ext cx="7772400" cy="1468800"/>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8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09" name="Shape 109"/>
          <p:cNvSpPr txBox="1">
            <a:spLocks noGrp="1"/>
          </p:cNvSpPr>
          <p:nvPr>
            <p:ph type="body" idx="1"/>
          </p:nvPr>
        </p:nvSpPr>
        <p:spPr>
          <a:xfrm>
            <a:off x="457200" y="4760448"/>
            <a:ext cx="7772402" cy="860399"/>
          </a:xfrm>
          <a:prstGeom prst="rect">
            <a:avLst/>
          </a:prstGeom>
          <a:noFill/>
          <a:ln>
            <a:noFill/>
          </a:ln>
        </p:spPr>
        <p:txBody>
          <a:bodyPr lIns="91425" tIns="91425" rIns="91425" bIns="91425" anchor="t" anchorCtr="0"/>
          <a:lstStyle>
            <a:lvl1pPr marL="0" marR="0" lvl="0" indent="0" algn="l" rtl="0">
              <a:spcBef>
                <a:spcPts val="0"/>
              </a:spcBef>
              <a:spcAft>
                <a:spcPts val="1000"/>
              </a:spcAft>
              <a:buClr>
                <a:schemeClr val="lt1"/>
              </a:buClr>
              <a:buFont typeface="Arial"/>
              <a:buNone/>
              <a:defRPr sz="1800" b="0" i="0" u="none" strike="noStrike" cap="none">
                <a:solidFill>
                  <a:schemeClr val="lt1"/>
                </a:solidFill>
                <a:latin typeface="Calibri"/>
                <a:ea typeface="Calibri"/>
                <a:cs typeface="Calibri"/>
                <a:sym typeface="Calibri"/>
              </a:defRPr>
            </a:lvl1pPr>
            <a:lvl2pPr marL="457200" marR="0" lvl="1" indent="0" algn="l" rtl="0">
              <a:spcBef>
                <a:spcPts val="0"/>
              </a:spcBef>
              <a:spcAft>
                <a:spcPts val="1000"/>
              </a:spcAft>
              <a:buClr>
                <a:schemeClr val="lt1"/>
              </a:buClr>
              <a:buFont typeface="Arial"/>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spcAft>
                <a:spcPts val="1000"/>
              </a:spcAft>
              <a:buClr>
                <a:schemeClr val="lt1"/>
              </a:buClr>
              <a:buFont typeface="Arial"/>
              <a:buNone/>
              <a:defRPr sz="1600" b="0" i="0" u="none" strike="noStrike" cap="none">
                <a:solidFill>
                  <a:schemeClr val="lt1"/>
                </a:solidFill>
                <a:latin typeface="Calibri"/>
                <a:ea typeface="Calibri"/>
                <a:cs typeface="Calibri"/>
                <a:sym typeface="Calibri"/>
              </a:defRPr>
            </a:lvl3pPr>
            <a:lvl4pPr marL="1371600" marR="0" lvl="3"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4pPr>
            <a:lvl5pPr marL="1828800" marR="0" lvl="4"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5pPr>
            <a:lvl6pPr marL="2286000" marR="0" lvl="5"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6pPr>
            <a:lvl7pPr marL="2743200" marR="0" lvl="6"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7pPr>
            <a:lvl8pPr marL="3200400" marR="0" lvl="7"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8pPr>
            <a:lvl9pPr marL="3657600" marR="0" lvl="8"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110" name="Shape 110"/>
          <p:cNvSpPr txBox="1">
            <a:spLocks noGrp="1"/>
          </p:cNvSpPr>
          <p:nvPr>
            <p:ph type="dt" idx="10"/>
          </p:nvPr>
        </p:nvSpPr>
        <p:spPr>
          <a:xfrm>
            <a:off x="6523712" y="5870576"/>
            <a:ext cx="1212173" cy="377824"/>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11" name="Shape 111"/>
          <p:cNvSpPr txBox="1">
            <a:spLocks noGrp="1"/>
          </p:cNvSpPr>
          <p:nvPr>
            <p:ph type="ftr" idx="11"/>
          </p:nvPr>
        </p:nvSpPr>
        <p:spPr>
          <a:xfrm>
            <a:off x="457200" y="5870576"/>
            <a:ext cx="5990311" cy="377824"/>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12" name="Shape 112"/>
          <p:cNvSpPr txBox="1">
            <a:spLocks noGrp="1"/>
          </p:cNvSpPr>
          <p:nvPr>
            <p:ph type="sldNum" idx="12"/>
          </p:nvPr>
        </p:nvSpPr>
        <p:spPr>
          <a:xfrm>
            <a:off x="7812085" y="5870576"/>
            <a:ext cx="417516" cy="37782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00" b="0" i="0">
                <a:solidFill>
                  <a:schemeClr val="lt1"/>
                </a:solidFill>
                <a:latin typeface="Calibri"/>
                <a:ea typeface="Calibri"/>
                <a:cs typeface="Calibri"/>
                <a:sym typeface="Calibri"/>
              </a:rPr>
              <a:pPr marL="0" marR="0" lvl="0" indent="0" algn="r" rtl="0">
                <a:spcBef>
                  <a:spcPts val="0"/>
                </a:spcBef>
                <a:buSzPct val="25000"/>
                <a:buNone/>
              </a:pPr>
              <a:t>‹Nº›</a:t>
            </a:fld>
            <a:endParaRPr lang="en-US" sz="1000" b="0" i="0">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itar la tarjeta de nombre">
    <p:spTree>
      <p:nvGrpSpPr>
        <p:cNvPr id="1" name="Shape 113"/>
        <p:cNvGrpSpPr/>
        <p:nvPr/>
      </p:nvGrpSpPr>
      <p:grpSpPr>
        <a:xfrm>
          <a:off x="0" y="0"/>
          <a:ext cx="0" cy="0"/>
          <a:chOff x="0" y="0"/>
          <a:chExt cx="0" cy="0"/>
        </a:xfrm>
      </p:grpSpPr>
      <p:pic>
        <p:nvPicPr>
          <p:cNvPr id="114" name="Shape 114" descr="Celestia-R1---OverlayContentSD.png"/>
          <p:cNvPicPr preferRelativeResize="0"/>
          <p:nvPr/>
        </p:nvPicPr>
        <p:blipFill rotWithShape="1">
          <a:blip r:embed="rId2">
            <a:alphaModFix/>
          </a:blip>
          <a:srcRect/>
          <a:stretch/>
        </p:blipFill>
        <p:spPr>
          <a:xfrm>
            <a:off x="13955" y="0"/>
            <a:ext cx="9118600" cy="6858000"/>
          </a:xfrm>
          <a:prstGeom prst="rect">
            <a:avLst/>
          </a:prstGeom>
          <a:noFill/>
          <a:ln>
            <a:noFill/>
          </a:ln>
        </p:spPr>
      </p:pic>
      <p:sp>
        <p:nvSpPr>
          <p:cNvPr id="115" name="Shape 115"/>
          <p:cNvSpPr txBox="1"/>
          <p:nvPr/>
        </p:nvSpPr>
        <p:spPr>
          <a:xfrm>
            <a:off x="421795" y="718114"/>
            <a:ext cx="457319" cy="584776"/>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Calibri"/>
              <a:buNone/>
            </a:pPr>
            <a:r>
              <a:rPr lang="en-US" sz="8000" b="0" cap="none">
                <a:solidFill>
                  <a:schemeClr val="lt1"/>
                </a:solidFill>
                <a:latin typeface="Calibri"/>
                <a:ea typeface="Calibri"/>
                <a:cs typeface="Calibri"/>
                <a:sym typeface="Calibri"/>
              </a:rPr>
              <a:t>“</a:t>
            </a:r>
          </a:p>
        </p:txBody>
      </p:sp>
      <p:sp>
        <p:nvSpPr>
          <p:cNvPr id="116" name="Shape 116"/>
          <p:cNvSpPr txBox="1"/>
          <p:nvPr/>
        </p:nvSpPr>
        <p:spPr>
          <a:xfrm>
            <a:off x="7735800" y="2751671"/>
            <a:ext cx="457319" cy="584776"/>
          </a:xfrm>
          <a:prstGeom prst="rect">
            <a:avLst/>
          </a:prstGeom>
          <a:noFill/>
          <a:ln>
            <a:noFill/>
          </a:ln>
        </p:spPr>
        <p:txBody>
          <a:bodyPr lIns="91425" tIns="45700" rIns="91425" bIns="45700" anchor="ctr" anchorCtr="0">
            <a:noAutofit/>
          </a:bodyPr>
          <a:lstStyle/>
          <a:p>
            <a:pPr marL="0" marR="0" lvl="0" indent="0" algn="r" rtl="0">
              <a:spcBef>
                <a:spcPts val="0"/>
              </a:spcBef>
              <a:buClr>
                <a:schemeClr val="lt1"/>
              </a:buClr>
              <a:buSzPct val="25000"/>
              <a:buFont typeface="Calibri"/>
              <a:buNone/>
            </a:pPr>
            <a:r>
              <a:rPr lang="en-US" sz="8000" b="0" cap="none">
                <a:solidFill>
                  <a:schemeClr val="lt1"/>
                </a:solidFill>
                <a:latin typeface="Calibri"/>
                <a:ea typeface="Calibri"/>
                <a:cs typeface="Calibri"/>
                <a:sym typeface="Calibri"/>
              </a:rPr>
              <a:t>”</a:t>
            </a:r>
          </a:p>
        </p:txBody>
      </p:sp>
      <p:sp>
        <p:nvSpPr>
          <p:cNvPr id="117" name="Shape 117"/>
          <p:cNvSpPr txBox="1">
            <a:spLocks noGrp="1"/>
          </p:cNvSpPr>
          <p:nvPr>
            <p:ph type="title"/>
          </p:nvPr>
        </p:nvSpPr>
        <p:spPr>
          <a:xfrm>
            <a:off x="879115" y="609602"/>
            <a:ext cx="7091297" cy="2743199"/>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18" name="Shape 118"/>
          <p:cNvSpPr txBox="1">
            <a:spLocks noGrp="1"/>
          </p:cNvSpPr>
          <p:nvPr>
            <p:ph type="body" idx="1"/>
          </p:nvPr>
        </p:nvSpPr>
        <p:spPr>
          <a:xfrm>
            <a:off x="457200" y="3886200"/>
            <a:ext cx="7772400" cy="889000"/>
          </a:xfrm>
          <a:prstGeom prst="rect">
            <a:avLst/>
          </a:prstGeom>
          <a:noFill/>
          <a:ln>
            <a:noFill/>
          </a:ln>
        </p:spPr>
        <p:txBody>
          <a:bodyPr lIns="91425" tIns="91425" rIns="91425" bIns="91425" anchor="b" anchorCtr="0"/>
          <a:lstStyle>
            <a:lvl1pPr marL="285750" marR="0" lvl="0" indent="-285750" algn="l" rtl="0">
              <a:spcBef>
                <a:spcPts val="0"/>
              </a:spcBef>
              <a:spcAft>
                <a:spcPts val="1000"/>
              </a:spcAft>
              <a:buClr>
                <a:schemeClr val="lt1"/>
              </a:buClr>
              <a:buFont typeface="Arial"/>
              <a:buNone/>
              <a:defRPr sz="2000" b="0" i="0" u="none" strike="noStrike" cap="none">
                <a:solidFill>
                  <a:schemeClr val="lt1"/>
                </a:solidFill>
                <a:latin typeface="Calibri"/>
                <a:ea typeface="Calibri"/>
                <a:cs typeface="Calibri"/>
                <a:sym typeface="Calibri"/>
              </a:defRPr>
            </a:lvl1pPr>
            <a:lvl2pPr marL="742950" marR="0" lvl="1" indent="-184150" algn="l" rtl="0">
              <a:spcBef>
                <a:spcPts val="0"/>
              </a:spcBef>
              <a:spcAft>
                <a:spcPts val="100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2pPr>
            <a:lvl3pPr marL="1200150" marR="0" lvl="2" indent="-196850" algn="l" rtl="0">
              <a:spcBef>
                <a:spcPts val="0"/>
              </a:spcBef>
              <a:spcAft>
                <a:spcPts val="1000"/>
              </a:spcAft>
              <a:buClr>
                <a:schemeClr val="lt1"/>
              </a:buClr>
              <a:buSzPct val="100000"/>
              <a:buFont typeface="Arial"/>
              <a:buChar char="•"/>
              <a:defRPr sz="1400" b="0" i="0" u="none" strike="noStrike" cap="none">
                <a:solidFill>
                  <a:schemeClr val="lt1"/>
                </a:solidFill>
                <a:latin typeface="Calibri"/>
                <a:ea typeface="Calibri"/>
                <a:cs typeface="Calibri"/>
                <a:sym typeface="Calibri"/>
              </a:defRPr>
            </a:lvl3pPr>
            <a:lvl4pPr marL="1543050" marR="0" lvl="3"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4pPr>
            <a:lvl5pPr marL="2000250" marR="0" lvl="4"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5pPr>
            <a:lvl6pPr marL="2514600" marR="0" lvl="5"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6pPr>
            <a:lvl7pPr marL="2971800" marR="0" lvl="6"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7pPr>
            <a:lvl8pPr marL="3429000" marR="0" lvl="7"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8pPr>
            <a:lvl9pPr marL="3886200" marR="0" lvl="8"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9pPr>
          </a:lstStyle>
          <a:p>
            <a:endParaRPr/>
          </a:p>
        </p:txBody>
      </p:sp>
      <p:sp>
        <p:nvSpPr>
          <p:cNvPr id="119" name="Shape 119"/>
          <p:cNvSpPr txBox="1">
            <a:spLocks noGrp="1"/>
          </p:cNvSpPr>
          <p:nvPr>
            <p:ph type="body" idx="2"/>
          </p:nvPr>
        </p:nvSpPr>
        <p:spPr>
          <a:xfrm>
            <a:off x="457200" y="4775200"/>
            <a:ext cx="7772400" cy="1016000"/>
          </a:xfrm>
          <a:prstGeom prst="rect">
            <a:avLst/>
          </a:prstGeom>
          <a:noFill/>
          <a:ln>
            <a:noFill/>
          </a:ln>
        </p:spPr>
        <p:txBody>
          <a:bodyPr lIns="91425" tIns="91425" rIns="91425" bIns="91425" anchor="t" anchorCtr="0"/>
          <a:lstStyle>
            <a:lvl1pPr marL="0" marR="0" lvl="0" indent="0" algn="l" rtl="0">
              <a:spcBef>
                <a:spcPts val="0"/>
              </a:spcBef>
              <a:spcAft>
                <a:spcPts val="1000"/>
              </a:spcAft>
              <a:buClr>
                <a:schemeClr val="lt1"/>
              </a:buClr>
              <a:buFont typeface="Arial"/>
              <a:buNone/>
              <a:defRPr sz="1600" b="0" i="0" u="none" strike="noStrike" cap="none">
                <a:solidFill>
                  <a:schemeClr val="lt1"/>
                </a:solidFill>
                <a:latin typeface="Calibri"/>
                <a:ea typeface="Calibri"/>
                <a:cs typeface="Calibri"/>
                <a:sym typeface="Calibri"/>
              </a:defRPr>
            </a:lvl1pPr>
            <a:lvl2pPr marL="457200" marR="0" lvl="1" indent="0" algn="l" rtl="0">
              <a:spcBef>
                <a:spcPts val="0"/>
              </a:spcBef>
              <a:spcAft>
                <a:spcPts val="1000"/>
              </a:spcAft>
              <a:buClr>
                <a:schemeClr val="lt1"/>
              </a:buClr>
              <a:buFont typeface="Arial"/>
              <a:buNone/>
              <a:defRPr sz="1600" b="0" i="0" u="none" strike="noStrike" cap="none">
                <a:solidFill>
                  <a:schemeClr val="lt1"/>
                </a:solidFill>
                <a:latin typeface="Calibri"/>
                <a:ea typeface="Calibri"/>
                <a:cs typeface="Calibri"/>
                <a:sym typeface="Calibri"/>
              </a:defRPr>
            </a:lvl2pPr>
            <a:lvl3pPr marL="914400" marR="0" lvl="2" indent="0" algn="l" rtl="0">
              <a:spcBef>
                <a:spcPts val="0"/>
              </a:spcBef>
              <a:spcAft>
                <a:spcPts val="1000"/>
              </a:spcAft>
              <a:buClr>
                <a:schemeClr val="lt1"/>
              </a:buClr>
              <a:buFont typeface="Arial"/>
              <a:buNone/>
              <a:defRPr sz="1600" b="0" i="0" u="none" strike="noStrike" cap="none">
                <a:solidFill>
                  <a:schemeClr val="lt1"/>
                </a:solidFill>
                <a:latin typeface="Calibri"/>
                <a:ea typeface="Calibri"/>
                <a:cs typeface="Calibri"/>
                <a:sym typeface="Calibri"/>
              </a:defRPr>
            </a:lvl3pPr>
            <a:lvl4pPr marL="1371600" marR="0" lvl="3"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4pPr>
            <a:lvl5pPr marL="1828800" marR="0" lvl="4"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5pPr>
            <a:lvl6pPr marL="2286000" marR="0" lvl="5"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6pPr>
            <a:lvl7pPr marL="2743200" marR="0" lvl="6"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7pPr>
            <a:lvl8pPr marL="3200400" marR="0" lvl="7"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8pPr>
            <a:lvl9pPr marL="3657600" marR="0" lvl="8"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120" name="Shape 120"/>
          <p:cNvSpPr txBox="1">
            <a:spLocks noGrp="1"/>
          </p:cNvSpPr>
          <p:nvPr>
            <p:ph type="dt" idx="10"/>
          </p:nvPr>
        </p:nvSpPr>
        <p:spPr>
          <a:xfrm>
            <a:off x="6523712" y="5870576"/>
            <a:ext cx="1212173" cy="377824"/>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21" name="Shape 121"/>
          <p:cNvSpPr txBox="1">
            <a:spLocks noGrp="1"/>
          </p:cNvSpPr>
          <p:nvPr>
            <p:ph type="ftr" idx="11"/>
          </p:nvPr>
        </p:nvSpPr>
        <p:spPr>
          <a:xfrm>
            <a:off x="457200" y="5870576"/>
            <a:ext cx="5990311" cy="377824"/>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22" name="Shape 122"/>
          <p:cNvSpPr txBox="1">
            <a:spLocks noGrp="1"/>
          </p:cNvSpPr>
          <p:nvPr>
            <p:ph type="sldNum" idx="12"/>
          </p:nvPr>
        </p:nvSpPr>
        <p:spPr>
          <a:xfrm>
            <a:off x="7812085" y="5870576"/>
            <a:ext cx="417516" cy="37782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00" b="0" i="0">
                <a:solidFill>
                  <a:schemeClr val="lt1"/>
                </a:solidFill>
                <a:latin typeface="Calibri"/>
                <a:ea typeface="Calibri"/>
                <a:cs typeface="Calibri"/>
                <a:sym typeface="Calibri"/>
              </a:rPr>
              <a:pPr marL="0" marR="0" lvl="0" indent="0" algn="r" rtl="0">
                <a:spcBef>
                  <a:spcPts val="0"/>
                </a:spcBef>
                <a:buSzPct val="25000"/>
                <a:buNone/>
              </a:pPr>
              <a:t>‹Nº›</a:t>
            </a:fld>
            <a:endParaRPr lang="en-US" sz="1000" b="0" i="0">
              <a:solidFill>
                <a:schemeClr val="lt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Verdadero o falso">
    <p:spTree>
      <p:nvGrpSpPr>
        <p:cNvPr id="1" name="Shape 123"/>
        <p:cNvGrpSpPr/>
        <p:nvPr/>
      </p:nvGrpSpPr>
      <p:grpSpPr>
        <a:xfrm>
          <a:off x="0" y="0"/>
          <a:ext cx="0" cy="0"/>
          <a:chOff x="0" y="0"/>
          <a:chExt cx="0" cy="0"/>
        </a:xfrm>
      </p:grpSpPr>
      <p:pic>
        <p:nvPicPr>
          <p:cNvPr id="124" name="Shape 124" descr="Celestia-R1---OverlayContentSD.png"/>
          <p:cNvPicPr preferRelativeResize="0"/>
          <p:nvPr/>
        </p:nvPicPr>
        <p:blipFill rotWithShape="1">
          <a:blip r:embed="rId2">
            <a:alphaModFix/>
          </a:blip>
          <a:srcRect/>
          <a:stretch/>
        </p:blipFill>
        <p:spPr>
          <a:xfrm>
            <a:off x="13955" y="0"/>
            <a:ext cx="9118600" cy="6858000"/>
          </a:xfrm>
          <a:prstGeom prst="rect">
            <a:avLst/>
          </a:prstGeom>
          <a:noFill/>
          <a:ln>
            <a:noFill/>
          </a:ln>
        </p:spPr>
      </p:pic>
      <p:sp>
        <p:nvSpPr>
          <p:cNvPr id="125" name="Shape 125"/>
          <p:cNvSpPr txBox="1">
            <a:spLocks noGrp="1"/>
          </p:cNvSpPr>
          <p:nvPr>
            <p:ph type="title"/>
          </p:nvPr>
        </p:nvSpPr>
        <p:spPr>
          <a:xfrm>
            <a:off x="464439" y="609602"/>
            <a:ext cx="7772400" cy="2743199"/>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Calibri"/>
              <a:buNone/>
              <a:defRPr sz="28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26" name="Shape 126"/>
          <p:cNvSpPr txBox="1">
            <a:spLocks noGrp="1"/>
          </p:cNvSpPr>
          <p:nvPr>
            <p:ph type="body" idx="1"/>
          </p:nvPr>
        </p:nvSpPr>
        <p:spPr>
          <a:xfrm>
            <a:off x="464439" y="3505200"/>
            <a:ext cx="7772400" cy="838199"/>
          </a:xfrm>
          <a:prstGeom prst="rect">
            <a:avLst/>
          </a:prstGeom>
          <a:noFill/>
          <a:ln>
            <a:noFill/>
          </a:ln>
        </p:spPr>
        <p:txBody>
          <a:bodyPr lIns="91425" tIns="91425" rIns="91425" bIns="91425" anchor="b" anchorCtr="0"/>
          <a:lstStyle>
            <a:lvl1pPr marL="285750" marR="0" lvl="0" indent="-285750" algn="l" rtl="0">
              <a:spcBef>
                <a:spcPts val="0"/>
              </a:spcBef>
              <a:spcAft>
                <a:spcPts val="1000"/>
              </a:spcAft>
              <a:buClr>
                <a:schemeClr val="lt1"/>
              </a:buClr>
              <a:buFont typeface="Arial"/>
              <a:buNone/>
              <a:defRPr sz="2000" b="0" i="0" u="none" strike="noStrike" cap="none">
                <a:solidFill>
                  <a:schemeClr val="lt1"/>
                </a:solidFill>
                <a:latin typeface="Calibri"/>
                <a:ea typeface="Calibri"/>
                <a:cs typeface="Calibri"/>
                <a:sym typeface="Calibri"/>
              </a:defRPr>
            </a:lvl1pPr>
            <a:lvl2pPr marL="742950" marR="0" lvl="1" indent="-184150" algn="l" rtl="0">
              <a:spcBef>
                <a:spcPts val="0"/>
              </a:spcBef>
              <a:spcAft>
                <a:spcPts val="100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2pPr>
            <a:lvl3pPr marL="1200150" marR="0" lvl="2" indent="-196850" algn="l" rtl="0">
              <a:spcBef>
                <a:spcPts val="0"/>
              </a:spcBef>
              <a:spcAft>
                <a:spcPts val="1000"/>
              </a:spcAft>
              <a:buClr>
                <a:schemeClr val="lt1"/>
              </a:buClr>
              <a:buSzPct val="100000"/>
              <a:buFont typeface="Arial"/>
              <a:buChar char="•"/>
              <a:defRPr sz="1400" b="0" i="0" u="none" strike="noStrike" cap="none">
                <a:solidFill>
                  <a:schemeClr val="lt1"/>
                </a:solidFill>
                <a:latin typeface="Calibri"/>
                <a:ea typeface="Calibri"/>
                <a:cs typeface="Calibri"/>
                <a:sym typeface="Calibri"/>
              </a:defRPr>
            </a:lvl3pPr>
            <a:lvl4pPr marL="1543050" marR="0" lvl="3"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4pPr>
            <a:lvl5pPr marL="2000250" marR="0" lvl="4"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5pPr>
            <a:lvl6pPr marL="2514600" marR="0" lvl="5"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6pPr>
            <a:lvl7pPr marL="2971800" marR="0" lvl="6"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7pPr>
            <a:lvl8pPr marL="3429000" marR="0" lvl="7"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8pPr>
            <a:lvl9pPr marL="3886200" marR="0" lvl="8"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9pPr>
          </a:lstStyle>
          <a:p>
            <a:endParaRPr/>
          </a:p>
        </p:txBody>
      </p:sp>
      <p:sp>
        <p:nvSpPr>
          <p:cNvPr id="127" name="Shape 127"/>
          <p:cNvSpPr txBox="1">
            <a:spLocks noGrp="1"/>
          </p:cNvSpPr>
          <p:nvPr>
            <p:ph type="body" idx="2"/>
          </p:nvPr>
        </p:nvSpPr>
        <p:spPr>
          <a:xfrm>
            <a:off x="464439" y="4343400"/>
            <a:ext cx="7772400" cy="1447800"/>
          </a:xfrm>
          <a:prstGeom prst="rect">
            <a:avLst/>
          </a:prstGeom>
          <a:noFill/>
          <a:ln>
            <a:noFill/>
          </a:ln>
        </p:spPr>
        <p:txBody>
          <a:bodyPr lIns="91425" tIns="91425" rIns="91425" bIns="91425" anchor="t" anchorCtr="0"/>
          <a:lstStyle>
            <a:lvl1pPr marL="0" marR="0" lvl="0" indent="0" algn="l" rtl="0">
              <a:spcBef>
                <a:spcPts val="0"/>
              </a:spcBef>
              <a:spcAft>
                <a:spcPts val="1000"/>
              </a:spcAft>
              <a:buClr>
                <a:schemeClr val="lt1"/>
              </a:buClr>
              <a:buFont typeface="Arial"/>
              <a:buNone/>
              <a:defRPr sz="1600" b="0" i="0" u="none" strike="noStrike" cap="none">
                <a:solidFill>
                  <a:schemeClr val="lt1"/>
                </a:solidFill>
                <a:latin typeface="Calibri"/>
                <a:ea typeface="Calibri"/>
                <a:cs typeface="Calibri"/>
                <a:sym typeface="Calibri"/>
              </a:defRPr>
            </a:lvl1pPr>
            <a:lvl2pPr marL="457200" marR="0" lvl="1" indent="0" algn="l" rtl="0">
              <a:spcBef>
                <a:spcPts val="0"/>
              </a:spcBef>
              <a:spcAft>
                <a:spcPts val="1000"/>
              </a:spcAft>
              <a:buClr>
                <a:schemeClr val="lt1"/>
              </a:buClr>
              <a:buFont typeface="Arial"/>
              <a:buNone/>
              <a:defRPr sz="1600" b="0" i="0" u="none" strike="noStrike" cap="none">
                <a:solidFill>
                  <a:schemeClr val="lt1"/>
                </a:solidFill>
                <a:latin typeface="Calibri"/>
                <a:ea typeface="Calibri"/>
                <a:cs typeface="Calibri"/>
                <a:sym typeface="Calibri"/>
              </a:defRPr>
            </a:lvl2pPr>
            <a:lvl3pPr marL="914400" marR="0" lvl="2" indent="0" algn="l" rtl="0">
              <a:spcBef>
                <a:spcPts val="0"/>
              </a:spcBef>
              <a:spcAft>
                <a:spcPts val="1000"/>
              </a:spcAft>
              <a:buClr>
                <a:schemeClr val="lt1"/>
              </a:buClr>
              <a:buFont typeface="Arial"/>
              <a:buNone/>
              <a:defRPr sz="1600" b="0" i="0" u="none" strike="noStrike" cap="none">
                <a:solidFill>
                  <a:schemeClr val="lt1"/>
                </a:solidFill>
                <a:latin typeface="Calibri"/>
                <a:ea typeface="Calibri"/>
                <a:cs typeface="Calibri"/>
                <a:sym typeface="Calibri"/>
              </a:defRPr>
            </a:lvl3pPr>
            <a:lvl4pPr marL="1371600" marR="0" lvl="3"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4pPr>
            <a:lvl5pPr marL="1828800" marR="0" lvl="4"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5pPr>
            <a:lvl6pPr marL="2286000" marR="0" lvl="5"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6pPr>
            <a:lvl7pPr marL="2743200" marR="0" lvl="6"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7pPr>
            <a:lvl8pPr marL="3200400" marR="0" lvl="7"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8pPr>
            <a:lvl9pPr marL="3657600" marR="0" lvl="8"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128" name="Shape 128"/>
          <p:cNvSpPr txBox="1">
            <a:spLocks noGrp="1"/>
          </p:cNvSpPr>
          <p:nvPr>
            <p:ph type="dt" idx="10"/>
          </p:nvPr>
        </p:nvSpPr>
        <p:spPr>
          <a:xfrm>
            <a:off x="6523712" y="5870576"/>
            <a:ext cx="1212173" cy="377824"/>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29" name="Shape 129"/>
          <p:cNvSpPr txBox="1">
            <a:spLocks noGrp="1"/>
          </p:cNvSpPr>
          <p:nvPr>
            <p:ph type="ftr" idx="11"/>
          </p:nvPr>
        </p:nvSpPr>
        <p:spPr>
          <a:xfrm>
            <a:off x="457200" y="5870576"/>
            <a:ext cx="5990311" cy="377824"/>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0" name="Shape 130"/>
          <p:cNvSpPr txBox="1">
            <a:spLocks noGrp="1"/>
          </p:cNvSpPr>
          <p:nvPr>
            <p:ph type="sldNum" idx="12"/>
          </p:nvPr>
        </p:nvSpPr>
        <p:spPr>
          <a:xfrm>
            <a:off x="7812085" y="5870576"/>
            <a:ext cx="417516" cy="37782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00" b="0" i="0">
                <a:solidFill>
                  <a:schemeClr val="lt1"/>
                </a:solidFill>
                <a:latin typeface="Calibri"/>
                <a:ea typeface="Calibri"/>
                <a:cs typeface="Calibri"/>
                <a:sym typeface="Calibri"/>
              </a:rPr>
              <a:pPr marL="0" marR="0" lvl="0" indent="0" algn="r" rtl="0">
                <a:spcBef>
                  <a:spcPts val="0"/>
                </a:spcBef>
                <a:buSzPct val="25000"/>
                <a:buNone/>
              </a:pPr>
              <a:t>‹Nº›</a:t>
            </a:fld>
            <a:endParaRPr lang="en-US" sz="1000" b="0" i="0">
              <a:solidFill>
                <a:schemeClr val="lt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cSld name="Título y texto vertical">
    <p:spTree>
      <p:nvGrpSpPr>
        <p:cNvPr id="1" name="Shape 131"/>
        <p:cNvGrpSpPr/>
        <p:nvPr/>
      </p:nvGrpSpPr>
      <p:grpSpPr>
        <a:xfrm>
          <a:off x="0" y="0"/>
          <a:ext cx="0" cy="0"/>
          <a:chOff x="0" y="0"/>
          <a:chExt cx="0" cy="0"/>
        </a:xfrm>
      </p:grpSpPr>
      <p:pic>
        <p:nvPicPr>
          <p:cNvPr id="132" name="Shape 132" descr="Celestia-R1---OverlayContentSD.png"/>
          <p:cNvPicPr preferRelativeResize="0"/>
          <p:nvPr/>
        </p:nvPicPr>
        <p:blipFill rotWithShape="1">
          <a:blip r:embed="rId2">
            <a:alphaModFix/>
          </a:blip>
          <a:srcRect/>
          <a:stretch/>
        </p:blipFill>
        <p:spPr>
          <a:xfrm>
            <a:off x="13955" y="0"/>
            <a:ext cx="9118600" cy="6858000"/>
          </a:xfrm>
          <a:prstGeom prst="rect">
            <a:avLst/>
          </a:prstGeom>
          <a:noFill/>
          <a:ln>
            <a:noFill/>
          </a:ln>
        </p:spPr>
      </p:pic>
      <p:sp>
        <p:nvSpPr>
          <p:cNvPr id="133" name="Shape 133"/>
          <p:cNvSpPr txBox="1">
            <a:spLocks noGrp="1"/>
          </p:cNvSpPr>
          <p:nvPr>
            <p:ph type="title"/>
          </p:nvPr>
        </p:nvSpPr>
        <p:spPr>
          <a:xfrm>
            <a:off x="457200" y="609600"/>
            <a:ext cx="7772400" cy="145626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Calibri"/>
              <a:buNone/>
              <a:defRPr sz="28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34" name="Shape 134"/>
          <p:cNvSpPr txBox="1">
            <a:spLocks noGrp="1"/>
          </p:cNvSpPr>
          <p:nvPr>
            <p:ph type="body" idx="1"/>
          </p:nvPr>
        </p:nvSpPr>
        <p:spPr>
          <a:xfrm rot="5400000">
            <a:off x="2518833" y="80434"/>
            <a:ext cx="3649132" cy="7772400"/>
          </a:xfrm>
          <a:prstGeom prst="rect">
            <a:avLst/>
          </a:prstGeom>
          <a:noFill/>
          <a:ln>
            <a:noFill/>
          </a:ln>
        </p:spPr>
        <p:txBody>
          <a:bodyPr lIns="91425" tIns="91425" rIns="91425" bIns="91425" anchor="t" anchorCtr="0"/>
          <a:lstStyle>
            <a:lvl1pPr marL="285750" marR="0" lvl="0" indent="-171450" algn="l" rtl="0">
              <a:spcBef>
                <a:spcPts val="0"/>
              </a:spcBef>
              <a:spcAft>
                <a:spcPts val="100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1pPr>
            <a:lvl2pPr marL="742950" marR="0" lvl="1" indent="-184150" algn="l" rtl="0">
              <a:spcBef>
                <a:spcPts val="0"/>
              </a:spcBef>
              <a:spcAft>
                <a:spcPts val="100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2pPr>
            <a:lvl3pPr marL="1200150" marR="0" lvl="2" indent="-196850" algn="l" rtl="0">
              <a:spcBef>
                <a:spcPts val="0"/>
              </a:spcBef>
              <a:spcAft>
                <a:spcPts val="1000"/>
              </a:spcAft>
              <a:buClr>
                <a:schemeClr val="lt1"/>
              </a:buClr>
              <a:buSzPct val="100000"/>
              <a:buFont typeface="Arial"/>
              <a:buChar char="•"/>
              <a:defRPr sz="1400" b="0" i="0" u="none" strike="noStrike" cap="none">
                <a:solidFill>
                  <a:schemeClr val="lt1"/>
                </a:solidFill>
                <a:latin typeface="Calibri"/>
                <a:ea typeface="Calibri"/>
                <a:cs typeface="Calibri"/>
                <a:sym typeface="Calibri"/>
              </a:defRPr>
            </a:lvl3pPr>
            <a:lvl4pPr marL="1543050" marR="0" lvl="3"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4pPr>
            <a:lvl5pPr marL="2000250" marR="0" lvl="4"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5pPr>
            <a:lvl6pPr marL="2514600" marR="0" lvl="5"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6pPr>
            <a:lvl7pPr marL="2971800" marR="0" lvl="6"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7pPr>
            <a:lvl8pPr marL="3429000" marR="0" lvl="7"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8pPr>
            <a:lvl9pPr marL="3886200" marR="0" lvl="8"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9pPr>
          </a:lstStyle>
          <a:p>
            <a:endParaRPr/>
          </a:p>
        </p:txBody>
      </p:sp>
      <p:sp>
        <p:nvSpPr>
          <p:cNvPr id="135" name="Shape 135"/>
          <p:cNvSpPr txBox="1">
            <a:spLocks noGrp="1"/>
          </p:cNvSpPr>
          <p:nvPr>
            <p:ph type="dt" idx="10"/>
          </p:nvPr>
        </p:nvSpPr>
        <p:spPr>
          <a:xfrm>
            <a:off x="6523712" y="5870576"/>
            <a:ext cx="1212173" cy="377824"/>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6" name="Shape 136"/>
          <p:cNvSpPr txBox="1">
            <a:spLocks noGrp="1"/>
          </p:cNvSpPr>
          <p:nvPr>
            <p:ph type="ftr" idx="11"/>
          </p:nvPr>
        </p:nvSpPr>
        <p:spPr>
          <a:xfrm>
            <a:off x="457200" y="5870576"/>
            <a:ext cx="5990311" cy="377824"/>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7" name="Shape 137"/>
          <p:cNvSpPr txBox="1">
            <a:spLocks noGrp="1"/>
          </p:cNvSpPr>
          <p:nvPr>
            <p:ph type="sldNum" idx="12"/>
          </p:nvPr>
        </p:nvSpPr>
        <p:spPr>
          <a:xfrm>
            <a:off x="7812085" y="5870576"/>
            <a:ext cx="417516" cy="37782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00" b="0" i="0">
                <a:solidFill>
                  <a:schemeClr val="lt1"/>
                </a:solidFill>
                <a:latin typeface="Calibri"/>
                <a:ea typeface="Calibri"/>
                <a:cs typeface="Calibri"/>
                <a:sym typeface="Calibri"/>
              </a:rPr>
              <a:pPr marL="0" marR="0" lvl="0" indent="0" algn="r" rtl="0">
                <a:spcBef>
                  <a:spcPts val="0"/>
                </a:spcBef>
                <a:buSzPct val="25000"/>
                <a:buNone/>
              </a:pPr>
              <a:t>‹Nº›</a:t>
            </a:fld>
            <a:endParaRPr lang="en-US" sz="1000" b="0" i="0">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cSld name="Título vertical y texto">
    <p:spTree>
      <p:nvGrpSpPr>
        <p:cNvPr id="1" name="Shape 138"/>
        <p:cNvGrpSpPr/>
        <p:nvPr/>
      </p:nvGrpSpPr>
      <p:grpSpPr>
        <a:xfrm>
          <a:off x="0" y="0"/>
          <a:ext cx="0" cy="0"/>
          <a:chOff x="0" y="0"/>
          <a:chExt cx="0" cy="0"/>
        </a:xfrm>
      </p:grpSpPr>
      <p:pic>
        <p:nvPicPr>
          <p:cNvPr id="139" name="Shape 139" descr="Celestia-R1---OverlayContentSD.png"/>
          <p:cNvPicPr preferRelativeResize="0"/>
          <p:nvPr/>
        </p:nvPicPr>
        <p:blipFill rotWithShape="1">
          <a:blip r:embed="rId2">
            <a:alphaModFix/>
          </a:blip>
          <a:srcRect/>
          <a:stretch/>
        </p:blipFill>
        <p:spPr>
          <a:xfrm>
            <a:off x="13955" y="0"/>
            <a:ext cx="9118600" cy="6858000"/>
          </a:xfrm>
          <a:prstGeom prst="rect">
            <a:avLst/>
          </a:prstGeom>
          <a:noFill/>
          <a:ln>
            <a:noFill/>
          </a:ln>
        </p:spPr>
      </p:pic>
      <p:sp>
        <p:nvSpPr>
          <p:cNvPr id="140" name="Shape 140"/>
          <p:cNvSpPr txBox="1">
            <a:spLocks noGrp="1"/>
          </p:cNvSpPr>
          <p:nvPr>
            <p:ph type="title"/>
          </p:nvPr>
        </p:nvSpPr>
        <p:spPr>
          <a:xfrm rot="5400000">
            <a:off x="4800488" y="2362090"/>
            <a:ext cx="5181601" cy="1676620"/>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Calibri"/>
              <a:buNone/>
              <a:defRPr sz="28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141" name="Shape 141"/>
          <p:cNvSpPr txBox="1">
            <a:spLocks noGrp="1"/>
          </p:cNvSpPr>
          <p:nvPr>
            <p:ph type="body" idx="1"/>
          </p:nvPr>
        </p:nvSpPr>
        <p:spPr>
          <a:xfrm rot="5400000">
            <a:off x="861492" y="205308"/>
            <a:ext cx="5181600" cy="5990183"/>
          </a:xfrm>
          <a:prstGeom prst="rect">
            <a:avLst/>
          </a:prstGeom>
          <a:noFill/>
          <a:ln>
            <a:noFill/>
          </a:ln>
        </p:spPr>
        <p:txBody>
          <a:bodyPr lIns="91425" tIns="91425" rIns="91425" bIns="91425" anchor="t" anchorCtr="0"/>
          <a:lstStyle>
            <a:lvl1pPr marL="285750" marR="0" lvl="0" indent="-171450" algn="l" rtl="0">
              <a:spcBef>
                <a:spcPts val="0"/>
              </a:spcBef>
              <a:spcAft>
                <a:spcPts val="100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1pPr>
            <a:lvl2pPr marL="742950" marR="0" lvl="1" indent="-184150" algn="l" rtl="0">
              <a:spcBef>
                <a:spcPts val="0"/>
              </a:spcBef>
              <a:spcAft>
                <a:spcPts val="100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2pPr>
            <a:lvl3pPr marL="1200150" marR="0" lvl="2" indent="-196850" algn="l" rtl="0">
              <a:spcBef>
                <a:spcPts val="0"/>
              </a:spcBef>
              <a:spcAft>
                <a:spcPts val="1000"/>
              </a:spcAft>
              <a:buClr>
                <a:schemeClr val="lt1"/>
              </a:buClr>
              <a:buSzPct val="100000"/>
              <a:buFont typeface="Arial"/>
              <a:buChar char="•"/>
              <a:defRPr sz="1400" b="0" i="0" u="none" strike="noStrike" cap="none">
                <a:solidFill>
                  <a:schemeClr val="lt1"/>
                </a:solidFill>
                <a:latin typeface="Calibri"/>
                <a:ea typeface="Calibri"/>
                <a:cs typeface="Calibri"/>
                <a:sym typeface="Calibri"/>
              </a:defRPr>
            </a:lvl3pPr>
            <a:lvl4pPr marL="1543050" marR="0" lvl="3"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4pPr>
            <a:lvl5pPr marL="2000250" marR="0" lvl="4"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5pPr>
            <a:lvl6pPr marL="2514600" marR="0" lvl="5"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6pPr>
            <a:lvl7pPr marL="2971800" marR="0" lvl="6"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7pPr>
            <a:lvl8pPr marL="3429000" marR="0" lvl="7"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8pPr>
            <a:lvl9pPr marL="3886200" marR="0" lvl="8"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9pPr>
          </a:lstStyle>
          <a:p>
            <a:endParaRPr/>
          </a:p>
        </p:txBody>
      </p:sp>
      <p:sp>
        <p:nvSpPr>
          <p:cNvPr id="142" name="Shape 142"/>
          <p:cNvSpPr txBox="1">
            <a:spLocks noGrp="1"/>
          </p:cNvSpPr>
          <p:nvPr>
            <p:ph type="dt" idx="10"/>
          </p:nvPr>
        </p:nvSpPr>
        <p:spPr>
          <a:xfrm>
            <a:off x="6523712" y="5870576"/>
            <a:ext cx="1212173" cy="377824"/>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3" name="Shape 143"/>
          <p:cNvSpPr txBox="1">
            <a:spLocks noGrp="1"/>
          </p:cNvSpPr>
          <p:nvPr>
            <p:ph type="ftr" idx="11"/>
          </p:nvPr>
        </p:nvSpPr>
        <p:spPr>
          <a:xfrm>
            <a:off x="457200" y="5870576"/>
            <a:ext cx="5990311" cy="377824"/>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4" name="Shape 144"/>
          <p:cNvSpPr txBox="1">
            <a:spLocks noGrp="1"/>
          </p:cNvSpPr>
          <p:nvPr>
            <p:ph type="sldNum" idx="12"/>
          </p:nvPr>
        </p:nvSpPr>
        <p:spPr>
          <a:xfrm>
            <a:off x="7812085" y="5870576"/>
            <a:ext cx="417516" cy="37782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00" b="0" i="0">
                <a:solidFill>
                  <a:schemeClr val="lt1"/>
                </a:solidFill>
                <a:latin typeface="Calibri"/>
                <a:ea typeface="Calibri"/>
                <a:cs typeface="Calibri"/>
                <a:sym typeface="Calibri"/>
              </a:rPr>
              <a:pPr marL="0" marR="0" lvl="0" indent="0" algn="r" rtl="0">
                <a:spcBef>
                  <a:spcPts val="0"/>
                </a:spcBef>
                <a:buSzPct val="25000"/>
                <a:buNone/>
              </a:pPr>
              <a:t>‹Nº›</a:t>
            </a:fld>
            <a:endParaRPr lang="en-US" sz="1000" b="0" i="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Shape 18"/>
        <p:cNvGrpSpPr/>
        <p:nvPr/>
      </p:nvGrpSpPr>
      <p:grpSpPr>
        <a:xfrm>
          <a:off x="0" y="0"/>
          <a:ext cx="0" cy="0"/>
          <a:chOff x="0" y="0"/>
          <a:chExt cx="0" cy="0"/>
        </a:xfrm>
      </p:grpSpPr>
      <p:pic>
        <p:nvPicPr>
          <p:cNvPr id="19" name="Shape 19" descr="Celestia-R1---OverlayContentSD.png"/>
          <p:cNvPicPr preferRelativeResize="0"/>
          <p:nvPr/>
        </p:nvPicPr>
        <p:blipFill rotWithShape="1">
          <a:blip r:embed="rId2">
            <a:alphaModFix/>
          </a:blip>
          <a:srcRect/>
          <a:stretch/>
        </p:blipFill>
        <p:spPr>
          <a:xfrm>
            <a:off x="13955" y="0"/>
            <a:ext cx="9118600" cy="6858000"/>
          </a:xfrm>
          <a:prstGeom prst="rect">
            <a:avLst/>
          </a:prstGeom>
          <a:noFill/>
          <a:ln>
            <a:noFill/>
          </a:ln>
        </p:spPr>
      </p:pic>
      <p:sp>
        <p:nvSpPr>
          <p:cNvPr id="20" name="Shape 20"/>
          <p:cNvSpPr txBox="1">
            <a:spLocks noGrp="1"/>
          </p:cNvSpPr>
          <p:nvPr>
            <p:ph type="title"/>
          </p:nvPr>
        </p:nvSpPr>
        <p:spPr>
          <a:xfrm>
            <a:off x="457200" y="609600"/>
            <a:ext cx="7772400" cy="145626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Calibri"/>
              <a:buNone/>
              <a:defRPr sz="28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21" name="Shape 21"/>
          <p:cNvSpPr txBox="1">
            <a:spLocks noGrp="1"/>
          </p:cNvSpPr>
          <p:nvPr>
            <p:ph type="body" idx="1"/>
          </p:nvPr>
        </p:nvSpPr>
        <p:spPr>
          <a:xfrm>
            <a:off x="457200" y="2142067"/>
            <a:ext cx="7772400" cy="3649132"/>
          </a:xfrm>
          <a:prstGeom prst="rect">
            <a:avLst/>
          </a:prstGeom>
          <a:noFill/>
          <a:ln>
            <a:noFill/>
          </a:ln>
        </p:spPr>
        <p:txBody>
          <a:bodyPr lIns="91425" tIns="91425" rIns="91425" bIns="91425" anchor="ctr" anchorCtr="0"/>
          <a:lstStyle>
            <a:lvl1pPr marL="285750" marR="0" lvl="0" indent="-171450" algn="l" rtl="0">
              <a:spcBef>
                <a:spcPts val="0"/>
              </a:spcBef>
              <a:spcAft>
                <a:spcPts val="100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1pPr>
            <a:lvl2pPr marL="742950" marR="0" lvl="1" indent="-184150" algn="l" rtl="0">
              <a:spcBef>
                <a:spcPts val="0"/>
              </a:spcBef>
              <a:spcAft>
                <a:spcPts val="100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2pPr>
            <a:lvl3pPr marL="1200150" marR="0" lvl="2" indent="-196850" algn="l" rtl="0">
              <a:spcBef>
                <a:spcPts val="0"/>
              </a:spcBef>
              <a:spcAft>
                <a:spcPts val="1000"/>
              </a:spcAft>
              <a:buClr>
                <a:schemeClr val="lt1"/>
              </a:buClr>
              <a:buSzPct val="100000"/>
              <a:buFont typeface="Arial"/>
              <a:buChar char="•"/>
              <a:defRPr sz="1400" b="0" i="0" u="none" strike="noStrike" cap="none">
                <a:solidFill>
                  <a:schemeClr val="lt1"/>
                </a:solidFill>
                <a:latin typeface="Calibri"/>
                <a:ea typeface="Calibri"/>
                <a:cs typeface="Calibri"/>
                <a:sym typeface="Calibri"/>
              </a:defRPr>
            </a:lvl3pPr>
            <a:lvl4pPr marL="1543050" marR="0" lvl="3"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4pPr>
            <a:lvl5pPr marL="2000250" marR="0" lvl="4"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5pPr>
            <a:lvl6pPr marL="2514600" marR="0" lvl="5"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6pPr>
            <a:lvl7pPr marL="2971800" marR="0" lvl="6"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7pPr>
            <a:lvl8pPr marL="3429000" marR="0" lvl="7"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8pPr>
            <a:lvl9pPr marL="3886200" marR="0" lvl="8"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6523712" y="5870576"/>
            <a:ext cx="1212173" cy="377824"/>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457200" y="5870576"/>
            <a:ext cx="5990311" cy="377824"/>
          </a:xfrm>
          <a:prstGeom prst="rect">
            <a:avLst/>
          </a:prstGeom>
          <a:noFill/>
          <a:ln>
            <a:noFill/>
          </a:ln>
        </p:spPr>
        <p:txBody>
          <a:bodyPr lIns="91425" tIns="91425" rIns="91425" bIns="91425" anchor="ctr" anchorCtr="0"/>
          <a:lstStyle>
            <a:lvl1pPr marL="0" marR="0" lvl="0" indent="0" algn="l" rtl="0">
              <a:spcBef>
                <a:spcPts val="0"/>
              </a:spcBef>
              <a:buNone/>
              <a:defRPr sz="10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7812085" y="5870576"/>
            <a:ext cx="417516" cy="37782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00" b="0" i="0" u="none" strike="noStrike" cap="none">
                <a:solidFill>
                  <a:schemeClr val="lt1"/>
                </a:solidFill>
                <a:latin typeface="Calibri"/>
                <a:ea typeface="Calibri"/>
                <a:cs typeface="Calibri"/>
                <a:sym typeface="Calibri"/>
              </a:rPr>
              <a:pPr marL="0" marR="0" lvl="0" indent="0" algn="r" rtl="0">
                <a:spcBef>
                  <a:spcPts val="0"/>
                </a:spcBef>
                <a:buSzPct val="25000"/>
                <a:buNone/>
              </a:pPr>
              <a:t>‹Nº›</a:t>
            </a:fld>
            <a:endParaRPr lang="en-US" sz="10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Shape 25"/>
        <p:cNvGrpSpPr/>
        <p:nvPr/>
      </p:nvGrpSpPr>
      <p:grpSpPr>
        <a:xfrm>
          <a:off x="0" y="0"/>
          <a:ext cx="0" cy="0"/>
          <a:chOff x="0" y="0"/>
          <a:chExt cx="0" cy="0"/>
        </a:xfrm>
      </p:grpSpPr>
      <p:pic>
        <p:nvPicPr>
          <p:cNvPr id="26" name="Shape 26" descr="Celestia-R1---OverlayContentSD.png"/>
          <p:cNvPicPr preferRelativeResize="0"/>
          <p:nvPr/>
        </p:nvPicPr>
        <p:blipFill rotWithShape="1">
          <a:blip r:embed="rId2">
            <a:alphaModFix/>
          </a:blip>
          <a:srcRect/>
          <a:stretch/>
        </p:blipFill>
        <p:spPr>
          <a:xfrm>
            <a:off x="13955" y="0"/>
            <a:ext cx="9118600" cy="6858000"/>
          </a:xfrm>
          <a:prstGeom prst="rect">
            <a:avLst/>
          </a:prstGeom>
          <a:noFill/>
          <a:ln>
            <a:noFill/>
          </a:ln>
        </p:spPr>
      </p:pic>
      <p:sp>
        <p:nvSpPr>
          <p:cNvPr id="27" name="Shape 27"/>
          <p:cNvSpPr txBox="1">
            <a:spLocks noGrp="1"/>
          </p:cNvSpPr>
          <p:nvPr>
            <p:ph type="title"/>
          </p:nvPr>
        </p:nvSpPr>
        <p:spPr>
          <a:xfrm>
            <a:off x="457200" y="609600"/>
            <a:ext cx="7772400" cy="145626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28" name="Shape 28"/>
          <p:cNvSpPr txBox="1">
            <a:spLocks noGrp="1"/>
          </p:cNvSpPr>
          <p:nvPr>
            <p:ph type="body" idx="1"/>
          </p:nvPr>
        </p:nvSpPr>
        <p:spPr>
          <a:xfrm>
            <a:off x="743479" y="2218266"/>
            <a:ext cx="3540603" cy="576262"/>
          </a:xfrm>
          <a:prstGeom prst="rect">
            <a:avLst/>
          </a:prstGeom>
          <a:noFill/>
          <a:ln>
            <a:noFill/>
          </a:ln>
        </p:spPr>
        <p:txBody>
          <a:bodyPr lIns="91425" tIns="91425" rIns="91425" bIns="91425" anchor="b" anchorCtr="0"/>
          <a:lstStyle>
            <a:lvl1pPr marL="0" marR="0" lvl="0" indent="0" algn="l" rtl="0">
              <a:spcBef>
                <a:spcPts val="0"/>
              </a:spcBef>
              <a:spcAft>
                <a:spcPts val="1000"/>
              </a:spcAft>
              <a:buClr>
                <a:schemeClr val="lt1"/>
              </a:buClr>
              <a:buFont typeface="Arial"/>
              <a:buNone/>
              <a:defRPr sz="2400" b="0" i="0" u="none" strike="noStrike" cap="none">
                <a:solidFill>
                  <a:schemeClr val="lt1"/>
                </a:solidFill>
                <a:latin typeface="Calibri"/>
                <a:ea typeface="Calibri"/>
                <a:cs typeface="Calibri"/>
                <a:sym typeface="Calibri"/>
              </a:defRPr>
            </a:lvl1pPr>
            <a:lvl2pPr marL="457200" marR="0" lvl="1" indent="0" algn="l" rtl="0">
              <a:spcBef>
                <a:spcPts val="0"/>
              </a:spcBef>
              <a:spcAft>
                <a:spcPts val="100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0"/>
              </a:spcBef>
              <a:spcAft>
                <a:spcPts val="100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0"/>
              </a:spcBef>
              <a:spcAft>
                <a:spcPts val="100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0"/>
              </a:spcBef>
              <a:spcAft>
                <a:spcPts val="100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0"/>
              </a:spcBef>
              <a:spcAft>
                <a:spcPts val="1000"/>
              </a:spcAft>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0"/>
              </a:spcBef>
              <a:spcAft>
                <a:spcPts val="1000"/>
              </a:spcAft>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0"/>
              </a:spcBef>
              <a:spcAft>
                <a:spcPts val="1000"/>
              </a:spcAft>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0"/>
              </a:spcBef>
              <a:spcAft>
                <a:spcPts val="1000"/>
              </a:spcAft>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29" name="Shape 29"/>
          <p:cNvSpPr txBox="1">
            <a:spLocks noGrp="1"/>
          </p:cNvSpPr>
          <p:nvPr>
            <p:ph type="body" idx="2"/>
          </p:nvPr>
        </p:nvSpPr>
        <p:spPr>
          <a:xfrm>
            <a:off x="457200" y="2870200"/>
            <a:ext cx="3813048" cy="2920998"/>
          </a:xfrm>
          <a:prstGeom prst="rect">
            <a:avLst/>
          </a:prstGeom>
          <a:noFill/>
          <a:ln>
            <a:noFill/>
          </a:ln>
        </p:spPr>
        <p:txBody>
          <a:bodyPr lIns="91425" tIns="91425" rIns="91425" bIns="91425" anchor="t" anchorCtr="0"/>
          <a:lstStyle>
            <a:lvl1pPr marL="285750" marR="0" lvl="0" indent="-171450" algn="l" rtl="0">
              <a:spcBef>
                <a:spcPts val="0"/>
              </a:spcBef>
              <a:spcAft>
                <a:spcPts val="100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1pPr>
            <a:lvl2pPr marL="742950" marR="0" lvl="1" indent="-184150" algn="l" rtl="0">
              <a:spcBef>
                <a:spcPts val="0"/>
              </a:spcBef>
              <a:spcAft>
                <a:spcPts val="100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2pPr>
            <a:lvl3pPr marL="1200150" marR="0" lvl="2" indent="-196850" algn="l" rtl="0">
              <a:spcBef>
                <a:spcPts val="0"/>
              </a:spcBef>
              <a:spcAft>
                <a:spcPts val="1000"/>
              </a:spcAft>
              <a:buClr>
                <a:schemeClr val="lt1"/>
              </a:buClr>
              <a:buSzPct val="100000"/>
              <a:buFont typeface="Arial"/>
              <a:buChar char="•"/>
              <a:defRPr sz="1400" b="0" i="0" u="none" strike="noStrike" cap="none">
                <a:solidFill>
                  <a:schemeClr val="lt1"/>
                </a:solidFill>
                <a:latin typeface="Calibri"/>
                <a:ea typeface="Calibri"/>
                <a:cs typeface="Calibri"/>
                <a:sym typeface="Calibri"/>
              </a:defRPr>
            </a:lvl3pPr>
            <a:lvl4pPr marL="1543050" marR="0" lvl="3"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4pPr>
            <a:lvl5pPr marL="2000250" marR="0" lvl="4"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5pPr>
            <a:lvl6pPr marL="2514600" marR="0" lvl="5"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6pPr>
            <a:lvl7pPr marL="2971800" marR="0" lvl="6"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7pPr>
            <a:lvl8pPr marL="3429000" marR="0" lvl="7"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8pPr>
            <a:lvl9pPr marL="3886200" marR="0" lvl="8"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3"/>
          </p:nvPr>
        </p:nvSpPr>
        <p:spPr>
          <a:xfrm>
            <a:off x="4711119" y="2218266"/>
            <a:ext cx="3518479" cy="576262"/>
          </a:xfrm>
          <a:prstGeom prst="rect">
            <a:avLst/>
          </a:prstGeom>
          <a:noFill/>
          <a:ln>
            <a:noFill/>
          </a:ln>
        </p:spPr>
        <p:txBody>
          <a:bodyPr lIns="91425" tIns="91425" rIns="91425" bIns="91425" anchor="b" anchorCtr="0"/>
          <a:lstStyle>
            <a:lvl1pPr marL="0" marR="0" lvl="0" indent="0" algn="l" rtl="0">
              <a:spcBef>
                <a:spcPts val="0"/>
              </a:spcBef>
              <a:spcAft>
                <a:spcPts val="1000"/>
              </a:spcAft>
              <a:buClr>
                <a:schemeClr val="lt1"/>
              </a:buClr>
              <a:buFont typeface="Arial"/>
              <a:buNone/>
              <a:defRPr sz="2400" b="0" i="0" u="none" strike="noStrike" cap="none">
                <a:solidFill>
                  <a:schemeClr val="lt1"/>
                </a:solidFill>
                <a:latin typeface="Calibri"/>
                <a:ea typeface="Calibri"/>
                <a:cs typeface="Calibri"/>
                <a:sym typeface="Calibri"/>
              </a:defRPr>
            </a:lvl1pPr>
            <a:lvl2pPr marL="457200" marR="0" lvl="1" indent="0" algn="l" rtl="0">
              <a:spcBef>
                <a:spcPts val="0"/>
              </a:spcBef>
              <a:spcAft>
                <a:spcPts val="100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0"/>
              </a:spcBef>
              <a:spcAft>
                <a:spcPts val="100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0"/>
              </a:spcBef>
              <a:spcAft>
                <a:spcPts val="100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0"/>
              </a:spcBef>
              <a:spcAft>
                <a:spcPts val="100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0"/>
              </a:spcBef>
              <a:spcAft>
                <a:spcPts val="1000"/>
              </a:spcAft>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0"/>
              </a:spcBef>
              <a:spcAft>
                <a:spcPts val="1000"/>
              </a:spcAft>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0"/>
              </a:spcBef>
              <a:spcAft>
                <a:spcPts val="1000"/>
              </a:spcAft>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0"/>
              </a:spcBef>
              <a:spcAft>
                <a:spcPts val="1000"/>
              </a:spcAft>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body" idx="4"/>
          </p:nvPr>
        </p:nvSpPr>
        <p:spPr>
          <a:xfrm>
            <a:off x="4416551" y="2870200"/>
            <a:ext cx="3813048" cy="2920998"/>
          </a:xfrm>
          <a:prstGeom prst="rect">
            <a:avLst/>
          </a:prstGeom>
          <a:noFill/>
          <a:ln>
            <a:noFill/>
          </a:ln>
        </p:spPr>
        <p:txBody>
          <a:bodyPr lIns="91425" tIns="91425" rIns="91425" bIns="91425" anchor="t" anchorCtr="0"/>
          <a:lstStyle>
            <a:lvl1pPr marL="285750" marR="0" lvl="0" indent="-171450" algn="l" rtl="0">
              <a:spcBef>
                <a:spcPts val="0"/>
              </a:spcBef>
              <a:spcAft>
                <a:spcPts val="100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1pPr>
            <a:lvl2pPr marL="742950" marR="0" lvl="1" indent="-184150" algn="l" rtl="0">
              <a:spcBef>
                <a:spcPts val="0"/>
              </a:spcBef>
              <a:spcAft>
                <a:spcPts val="100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2pPr>
            <a:lvl3pPr marL="1200150" marR="0" lvl="2" indent="-196850" algn="l" rtl="0">
              <a:spcBef>
                <a:spcPts val="0"/>
              </a:spcBef>
              <a:spcAft>
                <a:spcPts val="1000"/>
              </a:spcAft>
              <a:buClr>
                <a:schemeClr val="lt1"/>
              </a:buClr>
              <a:buSzPct val="100000"/>
              <a:buFont typeface="Arial"/>
              <a:buChar char="•"/>
              <a:defRPr sz="1400" b="0" i="0" u="none" strike="noStrike" cap="none">
                <a:solidFill>
                  <a:schemeClr val="lt1"/>
                </a:solidFill>
                <a:latin typeface="Calibri"/>
                <a:ea typeface="Calibri"/>
                <a:cs typeface="Calibri"/>
                <a:sym typeface="Calibri"/>
              </a:defRPr>
            </a:lvl3pPr>
            <a:lvl4pPr marL="1543050" marR="0" lvl="3"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4pPr>
            <a:lvl5pPr marL="2000250" marR="0" lvl="4"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5pPr>
            <a:lvl6pPr marL="2514600" marR="0" lvl="5"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6pPr>
            <a:lvl7pPr marL="2971800" marR="0" lvl="6"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7pPr>
            <a:lvl8pPr marL="3429000" marR="0" lvl="7"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8pPr>
            <a:lvl9pPr marL="3886200" marR="0" lvl="8"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9pPr>
          </a:lstStyle>
          <a:p>
            <a:endParaRPr/>
          </a:p>
        </p:txBody>
      </p:sp>
      <p:sp>
        <p:nvSpPr>
          <p:cNvPr id="32" name="Shape 32"/>
          <p:cNvSpPr txBox="1">
            <a:spLocks noGrp="1"/>
          </p:cNvSpPr>
          <p:nvPr>
            <p:ph type="dt" idx="10"/>
          </p:nvPr>
        </p:nvSpPr>
        <p:spPr>
          <a:xfrm>
            <a:off x="6523712" y="5870576"/>
            <a:ext cx="1212173" cy="377824"/>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3" name="Shape 33"/>
          <p:cNvSpPr txBox="1">
            <a:spLocks noGrp="1"/>
          </p:cNvSpPr>
          <p:nvPr>
            <p:ph type="ftr" idx="11"/>
          </p:nvPr>
        </p:nvSpPr>
        <p:spPr>
          <a:xfrm>
            <a:off x="457200" y="5870576"/>
            <a:ext cx="5990311" cy="377824"/>
          </a:xfrm>
          <a:prstGeom prst="rect">
            <a:avLst/>
          </a:prstGeom>
          <a:noFill/>
          <a:ln>
            <a:noFill/>
          </a:ln>
        </p:spPr>
        <p:txBody>
          <a:bodyPr lIns="91425" tIns="91425" rIns="91425" bIns="91425" anchor="ctr" anchorCtr="0"/>
          <a:lstStyle>
            <a:lvl1pPr marL="0" marR="0" lvl="0" indent="0" algn="l" rtl="0">
              <a:spcBef>
                <a:spcPts val="0"/>
              </a:spcBef>
              <a:buNone/>
              <a:defRPr sz="10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4" name="Shape 34"/>
          <p:cNvSpPr txBox="1">
            <a:spLocks noGrp="1"/>
          </p:cNvSpPr>
          <p:nvPr>
            <p:ph type="sldNum" idx="12"/>
          </p:nvPr>
        </p:nvSpPr>
        <p:spPr>
          <a:xfrm>
            <a:off x="7812085" y="5870576"/>
            <a:ext cx="417516" cy="37782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00" b="0" i="0" u="none" strike="noStrike" cap="none">
                <a:solidFill>
                  <a:schemeClr val="lt1"/>
                </a:solidFill>
                <a:latin typeface="Calibri"/>
                <a:ea typeface="Calibri"/>
                <a:cs typeface="Calibri"/>
                <a:sym typeface="Calibri"/>
              </a:rPr>
              <a:pPr marL="0" marR="0" lvl="0" indent="0" algn="r" rtl="0">
                <a:spcBef>
                  <a:spcPts val="0"/>
                </a:spcBef>
                <a:buSzPct val="25000"/>
                <a:buNone/>
              </a:pPr>
              <a:t>‹Nº›</a:t>
            </a:fld>
            <a:endParaRPr lang="en-US" sz="10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Shape 35"/>
        <p:cNvGrpSpPr/>
        <p:nvPr/>
      </p:nvGrpSpPr>
      <p:grpSpPr>
        <a:xfrm>
          <a:off x="0" y="0"/>
          <a:ext cx="0" cy="0"/>
          <a:chOff x="0" y="0"/>
          <a:chExt cx="0" cy="0"/>
        </a:xfrm>
      </p:grpSpPr>
      <p:pic>
        <p:nvPicPr>
          <p:cNvPr id="36" name="Shape 36" descr="Celestia-R1---OverlayContentSD.png"/>
          <p:cNvPicPr preferRelativeResize="0"/>
          <p:nvPr/>
        </p:nvPicPr>
        <p:blipFill rotWithShape="1">
          <a:blip r:embed="rId2">
            <a:alphaModFix/>
          </a:blip>
          <a:srcRect/>
          <a:stretch/>
        </p:blipFill>
        <p:spPr>
          <a:xfrm>
            <a:off x="13955" y="0"/>
            <a:ext cx="9118600" cy="6858000"/>
          </a:xfrm>
          <a:prstGeom prst="rect">
            <a:avLst/>
          </a:prstGeom>
          <a:noFill/>
          <a:ln>
            <a:noFill/>
          </a:ln>
        </p:spPr>
      </p:pic>
      <p:sp>
        <p:nvSpPr>
          <p:cNvPr id="37" name="Shape 37"/>
          <p:cNvSpPr txBox="1">
            <a:spLocks noGrp="1"/>
          </p:cNvSpPr>
          <p:nvPr>
            <p:ph type="dt" idx="10"/>
          </p:nvPr>
        </p:nvSpPr>
        <p:spPr>
          <a:xfrm>
            <a:off x="6523712" y="5870576"/>
            <a:ext cx="1212173" cy="377824"/>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57200" y="5870576"/>
            <a:ext cx="5990311" cy="377824"/>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812085" y="5870576"/>
            <a:ext cx="417516" cy="37782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00" b="0" i="0">
                <a:solidFill>
                  <a:schemeClr val="lt1"/>
                </a:solidFill>
                <a:latin typeface="Calibri"/>
                <a:ea typeface="Calibri"/>
                <a:cs typeface="Calibri"/>
                <a:sym typeface="Calibri"/>
              </a:rPr>
              <a:pPr marL="0" marR="0" lvl="0" indent="0" algn="r" rtl="0">
                <a:spcBef>
                  <a:spcPts val="0"/>
                </a:spcBef>
                <a:buSzPct val="25000"/>
                <a:buNone/>
              </a:pPr>
              <a:t>‹Nº›</a:t>
            </a:fld>
            <a:endParaRPr lang="en-US" sz="1000" b="0" i="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Shape 40"/>
        <p:cNvGrpSpPr/>
        <p:nvPr/>
      </p:nvGrpSpPr>
      <p:grpSpPr>
        <a:xfrm>
          <a:off x="0" y="0"/>
          <a:ext cx="0" cy="0"/>
          <a:chOff x="0" y="0"/>
          <a:chExt cx="0" cy="0"/>
        </a:xfrm>
      </p:grpSpPr>
      <p:pic>
        <p:nvPicPr>
          <p:cNvPr id="41" name="Shape 41" descr="Celestia-R1---OverlayContentSD.png"/>
          <p:cNvPicPr preferRelativeResize="0"/>
          <p:nvPr/>
        </p:nvPicPr>
        <p:blipFill rotWithShape="1">
          <a:blip r:embed="rId2">
            <a:alphaModFix/>
          </a:blip>
          <a:srcRect/>
          <a:stretch/>
        </p:blipFill>
        <p:spPr>
          <a:xfrm>
            <a:off x="13955" y="0"/>
            <a:ext cx="9118600" cy="6858000"/>
          </a:xfrm>
          <a:prstGeom prst="rect">
            <a:avLst/>
          </a:prstGeom>
          <a:noFill/>
          <a:ln>
            <a:noFill/>
          </a:ln>
        </p:spPr>
      </p:pic>
      <p:sp>
        <p:nvSpPr>
          <p:cNvPr id="42" name="Shape 42"/>
          <p:cNvSpPr txBox="1">
            <a:spLocks noGrp="1"/>
          </p:cNvSpPr>
          <p:nvPr>
            <p:ph type="title"/>
          </p:nvPr>
        </p:nvSpPr>
        <p:spPr>
          <a:xfrm>
            <a:off x="457200" y="609600"/>
            <a:ext cx="7772400" cy="145626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43" name="Shape 43"/>
          <p:cNvSpPr txBox="1">
            <a:spLocks noGrp="1"/>
          </p:cNvSpPr>
          <p:nvPr>
            <p:ph type="body" idx="1"/>
          </p:nvPr>
        </p:nvSpPr>
        <p:spPr>
          <a:xfrm>
            <a:off x="457200" y="2142067"/>
            <a:ext cx="3813048" cy="3649133"/>
          </a:xfrm>
          <a:prstGeom prst="rect">
            <a:avLst/>
          </a:prstGeom>
          <a:noFill/>
          <a:ln>
            <a:noFill/>
          </a:ln>
        </p:spPr>
        <p:txBody>
          <a:bodyPr lIns="91425" tIns="91425" rIns="91425" bIns="91425" anchor="ctr" anchorCtr="0"/>
          <a:lstStyle>
            <a:lvl1pPr marL="285750" marR="0" lvl="0" indent="-171450" algn="l" rtl="0">
              <a:spcBef>
                <a:spcPts val="0"/>
              </a:spcBef>
              <a:spcAft>
                <a:spcPts val="100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1pPr>
            <a:lvl2pPr marL="742950" marR="0" lvl="1" indent="-184150" algn="l" rtl="0">
              <a:spcBef>
                <a:spcPts val="0"/>
              </a:spcBef>
              <a:spcAft>
                <a:spcPts val="100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2pPr>
            <a:lvl3pPr marL="1200150" marR="0" lvl="2" indent="-196850" algn="l" rtl="0">
              <a:spcBef>
                <a:spcPts val="0"/>
              </a:spcBef>
              <a:spcAft>
                <a:spcPts val="1000"/>
              </a:spcAft>
              <a:buClr>
                <a:schemeClr val="lt1"/>
              </a:buClr>
              <a:buSzPct val="100000"/>
              <a:buFont typeface="Arial"/>
              <a:buChar char="•"/>
              <a:defRPr sz="1400" b="0" i="0" u="none" strike="noStrike" cap="none">
                <a:solidFill>
                  <a:schemeClr val="lt1"/>
                </a:solidFill>
                <a:latin typeface="Calibri"/>
                <a:ea typeface="Calibri"/>
                <a:cs typeface="Calibri"/>
                <a:sym typeface="Calibri"/>
              </a:defRPr>
            </a:lvl3pPr>
            <a:lvl4pPr marL="1543050" marR="0" lvl="3"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4pPr>
            <a:lvl5pPr marL="2000250" marR="0" lvl="4"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5pPr>
            <a:lvl6pPr marL="2514600" marR="0" lvl="5"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6pPr>
            <a:lvl7pPr marL="2971800" marR="0" lvl="6"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7pPr>
            <a:lvl8pPr marL="3429000" marR="0" lvl="7"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8pPr>
            <a:lvl9pPr marL="3886200" marR="0" lvl="8"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416553" y="2142067"/>
            <a:ext cx="3813048" cy="3649132"/>
          </a:xfrm>
          <a:prstGeom prst="rect">
            <a:avLst/>
          </a:prstGeom>
          <a:noFill/>
          <a:ln>
            <a:noFill/>
          </a:ln>
        </p:spPr>
        <p:txBody>
          <a:bodyPr lIns="91425" tIns="91425" rIns="91425" bIns="91425" anchor="ctr" anchorCtr="0"/>
          <a:lstStyle>
            <a:lvl1pPr marL="285750" marR="0" lvl="0" indent="-171450" algn="l" rtl="0">
              <a:spcBef>
                <a:spcPts val="0"/>
              </a:spcBef>
              <a:spcAft>
                <a:spcPts val="100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1pPr>
            <a:lvl2pPr marL="742950" marR="0" lvl="1" indent="-184150" algn="l" rtl="0">
              <a:spcBef>
                <a:spcPts val="0"/>
              </a:spcBef>
              <a:spcAft>
                <a:spcPts val="100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2pPr>
            <a:lvl3pPr marL="1200150" marR="0" lvl="2" indent="-196850" algn="l" rtl="0">
              <a:spcBef>
                <a:spcPts val="0"/>
              </a:spcBef>
              <a:spcAft>
                <a:spcPts val="1000"/>
              </a:spcAft>
              <a:buClr>
                <a:schemeClr val="lt1"/>
              </a:buClr>
              <a:buSzPct val="100000"/>
              <a:buFont typeface="Arial"/>
              <a:buChar char="•"/>
              <a:defRPr sz="1400" b="0" i="0" u="none" strike="noStrike" cap="none">
                <a:solidFill>
                  <a:schemeClr val="lt1"/>
                </a:solidFill>
                <a:latin typeface="Calibri"/>
                <a:ea typeface="Calibri"/>
                <a:cs typeface="Calibri"/>
                <a:sym typeface="Calibri"/>
              </a:defRPr>
            </a:lvl3pPr>
            <a:lvl4pPr marL="1543050" marR="0" lvl="3"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4pPr>
            <a:lvl5pPr marL="2000250" marR="0" lvl="4"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5pPr>
            <a:lvl6pPr marL="2514600" marR="0" lvl="5"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6pPr>
            <a:lvl7pPr marL="2971800" marR="0" lvl="6"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7pPr>
            <a:lvl8pPr marL="3429000" marR="0" lvl="7"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8pPr>
            <a:lvl9pPr marL="3886200" marR="0" lvl="8"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dt" idx="10"/>
          </p:nvPr>
        </p:nvSpPr>
        <p:spPr>
          <a:xfrm>
            <a:off x="6523712" y="5870576"/>
            <a:ext cx="1212173" cy="377824"/>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457200" y="5870576"/>
            <a:ext cx="5990311" cy="377824"/>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7812085" y="5870576"/>
            <a:ext cx="417516" cy="37782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00" b="0" i="0">
                <a:solidFill>
                  <a:schemeClr val="lt1"/>
                </a:solidFill>
                <a:latin typeface="Calibri"/>
                <a:ea typeface="Calibri"/>
                <a:cs typeface="Calibri"/>
                <a:sym typeface="Calibri"/>
              </a:rPr>
              <a:pPr marL="0" marR="0" lvl="0" indent="0" algn="r" rtl="0">
                <a:spcBef>
                  <a:spcPts val="0"/>
                </a:spcBef>
                <a:buSzPct val="25000"/>
                <a:buNone/>
              </a:pPr>
              <a:t>‹Nº›</a:t>
            </a:fld>
            <a:endParaRPr lang="en-US" sz="1000" b="0" i="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lank">
    <p:spTree>
      <p:nvGrpSpPr>
        <p:cNvPr id="1" name="Shape 48"/>
        <p:cNvGrpSpPr/>
        <p:nvPr/>
      </p:nvGrpSpPr>
      <p:grpSpPr>
        <a:xfrm>
          <a:off x="0" y="0"/>
          <a:ext cx="0" cy="0"/>
          <a:chOff x="0" y="0"/>
          <a:chExt cx="0" cy="0"/>
        </a:xfrm>
      </p:grpSpPr>
      <p:sp>
        <p:nvSpPr>
          <p:cNvPr id="49" name="Shape 49"/>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1" name="Shape 51"/>
          <p:cNvSpPr txBox="1">
            <a:spLocks noGrp="1"/>
          </p:cNvSpPr>
          <p:nvPr>
            <p:ph type="sldNum" idx="12"/>
          </p:nvPr>
        </p:nvSpPr>
        <p:spPr>
          <a:xfrm>
            <a:off x="7812085" y="5870576"/>
            <a:ext cx="417516" cy="377824"/>
          </a:xfrm>
          <a:prstGeom prst="rect">
            <a:avLst/>
          </a:prstGeom>
          <a:noFill/>
          <a:ln>
            <a:noFill/>
          </a:ln>
        </p:spPr>
        <p:txBody>
          <a:bodyPr lIns="0" tIns="0" rIns="0" bIns="0" anchor="ctr" anchorCtr="0">
            <a:noAutofit/>
          </a:bodyPr>
          <a:lstStyle/>
          <a:p>
            <a:pPr marL="11206" marR="0" lvl="0" indent="-11206" algn="r" rtl="0">
              <a:lnSpc>
                <a:spcPct val="109989"/>
              </a:lnSpc>
              <a:spcBef>
                <a:spcPts val="0"/>
              </a:spcBef>
              <a:buSzPct val="25000"/>
              <a:buNone/>
            </a:pPr>
            <a:r>
              <a:rPr lang="en-US" sz="574" b="0" i="0">
                <a:solidFill>
                  <a:schemeClr val="lt1"/>
                </a:solidFill>
                <a:latin typeface="Arial"/>
                <a:ea typeface="Arial"/>
                <a:cs typeface="Arial"/>
                <a:sym typeface="Arial"/>
              </a:rPr>
              <a:t>Version 2.2017, 11/0716 © National Comprehensive Cancer Network, Inc. 2016, All rights reserved. </a:t>
            </a:r>
            <a:r>
              <a:rPr lang="en-US" sz="574" b="1" i="0">
                <a:solidFill>
                  <a:schemeClr val="lt1"/>
                </a:solidFill>
                <a:latin typeface="Arial"/>
                <a:ea typeface="Arial"/>
                <a:cs typeface="Arial"/>
                <a:sym typeface="Arial"/>
              </a:rPr>
              <a:t>The NCCN Guidelines® and this illustration may not be reproduced in any form without the express written permission of   NCCN®. </a:t>
            </a:r>
            <a:r>
              <a:rPr lang="en-US" sz="971" b="1" i="0">
                <a:solidFill>
                  <a:schemeClr val="lt1"/>
                </a:solidFill>
                <a:latin typeface="Arial"/>
                <a:ea typeface="Arial"/>
                <a:cs typeface="Arial"/>
                <a:sym typeface="Arial"/>
              </a:rPr>
              <a:t>MS-</a:t>
            </a:r>
            <a:fld id="{00000000-1234-1234-1234-123412341234}" type="slidenum">
              <a:rPr lang="en-US" sz="971" b="1" i="0">
                <a:solidFill>
                  <a:schemeClr val="lt1"/>
                </a:solidFill>
                <a:latin typeface="Arial"/>
                <a:ea typeface="Arial"/>
                <a:cs typeface="Arial"/>
                <a:sym typeface="Arial"/>
              </a:rPr>
              <a:pPr marL="11206" marR="0" lvl="0" indent="-11206" algn="r" rtl="0">
                <a:lnSpc>
                  <a:spcPct val="109989"/>
                </a:lnSpc>
                <a:spcBef>
                  <a:spcPts val="0"/>
                </a:spcBef>
                <a:buSzPct val="25000"/>
                <a:buNone/>
              </a:pPr>
              <a:t>‹Nº›</a:t>
            </a:fld>
            <a:endParaRPr lang="en-US" sz="971" b="1" i="0">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Shape 52"/>
        <p:cNvGrpSpPr/>
        <p:nvPr/>
      </p:nvGrpSpPr>
      <p:grpSpPr>
        <a:xfrm>
          <a:off x="0" y="0"/>
          <a:ext cx="0" cy="0"/>
          <a:chOff x="0" y="0"/>
          <a:chExt cx="0" cy="0"/>
        </a:xfrm>
      </p:grpSpPr>
      <p:pic>
        <p:nvPicPr>
          <p:cNvPr id="53" name="Shape 53" descr="Celestia-R1---OverlayContentSD.png"/>
          <p:cNvPicPr preferRelativeResize="0"/>
          <p:nvPr/>
        </p:nvPicPr>
        <p:blipFill rotWithShape="1">
          <a:blip r:embed="rId2">
            <a:alphaModFix/>
          </a:blip>
          <a:srcRect/>
          <a:stretch/>
        </p:blipFill>
        <p:spPr>
          <a:xfrm>
            <a:off x="13955" y="0"/>
            <a:ext cx="9118600" cy="6858000"/>
          </a:xfrm>
          <a:prstGeom prst="rect">
            <a:avLst/>
          </a:prstGeom>
          <a:noFill/>
          <a:ln>
            <a:noFill/>
          </a:ln>
        </p:spPr>
      </p:pic>
      <p:sp>
        <p:nvSpPr>
          <p:cNvPr id="54" name="Shape 54"/>
          <p:cNvSpPr txBox="1">
            <a:spLocks noGrp="1"/>
          </p:cNvSpPr>
          <p:nvPr>
            <p:ph type="title"/>
          </p:nvPr>
        </p:nvSpPr>
        <p:spPr>
          <a:xfrm>
            <a:off x="457202" y="3308580"/>
            <a:ext cx="7772400" cy="1468800"/>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55" name="Shape 55"/>
          <p:cNvSpPr txBox="1">
            <a:spLocks noGrp="1"/>
          </p:cNvSpPr>
          <p:nvPr>
            <p:ph type="body" idx="1"/>
          </p:nvPr>
        </p:nvSpPr>
        <p:spPr>
          <a:xfrm>
            <a:off x="457200" y="4777380"/>
            <a:ext cx="7772400" cy="860399"/>
          </a:xfrm>
          <a:prstGeom prst="rect">
            <a:avLst/>
          </a:prstGeom>
          <a:noFill/>
          <a:ln>
            <a:noFill/>
          </a:ln>
        </p:spPr>
        <p:txBody>
          <a:bodyPr lIns="91425" tIns="91425" rIns="91425" bIns="91425" anchor="t" anchorCtr="0"/>
          <a:lstStyle>
            <a:lvl1pPr marL="0" marR="0" lvl="0" indent="0" algn="l" rtl="0">
              <a:spcBef>
                <a:spcPts val="0"/>
              </a:spcBef>
              <a:spcAft>
                <a:spcPts val="1000"/>
              </a:spcAft>
              <a:buClr>
                <a:schemeClr val="lt1"/>
              </a:buClr>
              <a:buFont typeface="Arial"/>
              <a:buNone/>
              <a:defRPr sz="1800" b="0" i="0" u="none" strike="noStrike" cap="none">
                <a:solidFill>
                  <a:schemeClr val="lt1"/>
                </a:solidFill>
                <a:latin typeface="Calibri"/>
                <a:ea typeface="Calibri"/>
                <a:cs typeface="Calibri"/>
                <a:sym typeface="Calibri"/>
              </a:defRPr>
            </a:lvl1pPr>
            <a:lvl2pPr marL="457200" marR="0" lvl="1" indent="0" algn="l" rtl="0">
              <a:spcBef>
                <a:spcPts val="0"/>
              </a:spcBef>
              <a:spcAft>
                <a:spcPts val="1000"/>
              </a:spcAft>
              <a:buClr>
                <a:schemeClr val="lt1"/>
              </a:buClr>
              <a:buFont typeface="Arial"/>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spcAft>
                <a:spcPts val="1000"/>
              </a:spcAft>
              <a:buClr>
                <a:schemeClr val="lt1"/>
              </a:buClr>
              <a:buFont typeface="Arial"/>
              <a:buNone/>
              <a:defRPr sz="1600" b="0" i="0" u="none" strike="noStrike" cap="none">
                <a:solidFill>
                  <a:schemeClr val="lt1"/>
                </a:solidFill>
                <a:latin typeface="Calibri"/>
                <a:ea typeface="Calibri"/>
                <a:cs typeface="Calibri"/>
                <a:sym typeface="Calibri"/>
              </a:defRPr>
            </a:lvl3pPr>
            <a:lvl4pPr marL="1371600" marR="0" lvl="3"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4pPr>
            <a:lvl5pPr marL="1828800" marR="0" lvl="4"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5pPr>
            <a:lvl6pPr marL="2286000" marR="0" lvl="5"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6pPr>
            <a:lvl7pPr marL="2743200" marR="0" lvl="6"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7pPr>
            <a:lvl8pPr marL="3200400" marR="0" lvl="7"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8pPr>
            <a:lvl9pPr marL="3657600" marR="0" lvl="8"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dt" idx="10"/>
          </p:nvPr>
        </p:nvSpPr>
        <p:spPr>
          <a:xfrm>
            <a:off x="6523712" y="5870576"/>
            <a:ext cx="1212173" cy="377824"/>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ftr" idx="11"/>
          </p:nvPr>
        </p:nvSpPr>
        <p:spPr>
          <a:xfrm>
            <a:off x="457200" y="5870576"/>
            <a:ext cx="5990311" cy="377824"/>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8" name="Shape 58"/>
          <p:cNvSpPr txBox="1">
            <a:spLocks noGrp="1"/>
          </p:cNvSpPr>
          <p:nvPr>
            <p:ph type="sldNum" idx="12"/>
          </p:nvPr>
        </p:nvSpPr>
        <p:spPr>
          <a:xfrm>
            <a:off x="7812085" y="5870576"/>
            <a:ext cx="417516" cy="37782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00" b="0" i="0">
                <a:solidFill>
                  <a:schemeClr val="lt1"/>
                </a:solidFill>
                <a:latin typeface="Calibri"/>
                <a:ea typeface="Calibri"/>
                <a:cs typeface="Calibri"/>
                <a:sym typeface="Calibri"/>
              </a:rPr>
              <a:pPr marL="0" marR="0" lvl="0" indent="0" algn="r" rtl="0">
                <a:spcBef>
                  <a:spcPts val="0"/>
                </a:spcBef>
                <a:buSzPct val="25000"/>
                <a:buNone/>
              </a:pPr>
              <a:t>‹Nº›</a:t>
            </a:fld>
            <a:endParaRPr lang="en-US" sz="1000" b="0" i="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Shape 59"/>
        <p:cNvGrpSpPr/>
        <p:nvPr/>
      </p:nvGrpSpPr>
      <p:grpSpPr>
        <a:xfrm>
          <a:off x="0" y="0"/>
          <a:ext cx="0" cy="0"/>
          <a:chOff x="0" y="0"/>
          <a:chExt cx="0" cy="0"/>
        </a:xfrm>
      </p:grpSpPr>
      <p:pic>
        <p:nvPicPr>
          <p:cNvPr id="60" name="Shape 60" descr="Celestia-R1---OverlayContentSD.png"/>
          <p:cNvPicPr preferRelativeResize="0"/>
          <p:nvPr/>
        </p:nvPicPr>
        <p:blipFill rotWithShape="1">
          <a:blip r:embed="rId2">
            <a:alphaModFix/>
          </a:blip>
          <a:srcRect/>
          <a:stretch/>
        </p:blipFill>
        <p:spPr>
          <a:xfrm>
            <a:off x="13955" y="0"/>
            <a:ext cx="9118600" cy="6858000"/>
          </a:xfrm>
          <a:prstGeom prst="rect">
            <a:avLst/>
          </a:prstGeom>
          <a:noFill/>
          <a:ln>
            <a:noFill/>
          </a:ln>
        </p:spPr>
      </p:pic>
      <p:sp>
        <p:nvSpPr>
          <p:cNvPr id="61" name="Shape 61"/>
          <p:cNvSpPr txBox="1">
            <a:spLocks noGrp="1"/>
          </p:cNvSpPr>
          <p:nvPr>
            <p:ph type="title"/>
          </p:nvPr>
        </p:nvSpPr>
        <p:spPr>
          <a:xfrm>
            <a:off x="457200" y="609600"/>
            <a:ext cx="7772400" cy="145626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62" name="Shape 62"/>
          <p:cNvSpPr txBox="1">
            <a:spLocks noGrp="1"/>
          </p:cNvSpPr>
          <p:nvPr>
            <p:ph type="dt" idx="10"/>
          </p:nvPr>
        </p:nvSpPr>
        <p:spPr>
          <a:xfrm>
            <a:off x="6523712" y="5870576"/>
            <a:ext cx="1212173" cy="377824"/>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57200" y="5870576"/>
            <a:ext cx="5990311" cy="377824"/>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7812085" y="5870576"/>
            <a:ext cx="417516" cy="37782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00" b="0" i="0">
                <a:solidFill>
                  <a:schemeClr val="lt1"/>
                </a:solidFill>
                <a:latin typeface="Calibri"/>
                <a:ea typeface="Calibri"/>
                <a:cs typeface="Calibri"/>
                <a:sym typeface="Calibri"/>
              </a:rPr>
              <a:pPr marL="0" marR="0" lvl="0" indent="0" algn="r" rtl="0">
                <a:spcBef>
                  <a:spcPts val="0"/>
                </a:spcBef>
                <a:buSzPct val="25000"/>
                <a:buNone/>
              </a:pPr>
              <a:t>‹Nº›</a:t>
            </a:fld>
            <a:endParaRPr lang="en-US" sz="1000" b="0" i="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Shape 65"/>
        <p:cNvGrpSpPr/>
        <p:nvPr/>
      </p:nvGrpSpPr>
      <p:grpSpPr>
        <a:xfrm>
          <a:off x="0" y="0"/>
          <a:ext cx="0" cy="0"/>
          <a:chOff x="0" y="0"/>
          <a:chExt cx="0" cy="0"/>
        </a:xfrm>
      </p:grpSpPr>
      <p:pic>
        <p:nvPicPr>
          <p:cNvPr id="66" name="Shape 66" descr="Celestia-R1---OverlayContentSD.png"/>
          <p:cNvPicPr preferRelativeResize="0"/>
          <p:nvPr/>
        </p:nvPicPr>
        <p:blipFill rotWithShape="1">
          <a:blip r:embed="rId2">
            <a:alphaModFix/>
          </a:blip>
          <a:srcRect/>
          <a:stretch/>
        </p:blipFill>
        <p:spPr>
          <a:xfrm>
            <a:off x="13955" y="0"/>
            <a:ext cx="9118600" cy="6858000"/>
          </a:xfrm>
          <a:prstGeom prst="rect">
            <a:avLst/>
          </a:prstGeom>
          <a:noFill/>
          <a:ln>
            <a:noFill/>
          </a:ln>
        </p:spPr>
      </p:pic>
      <p:sp>
        <p:nvSpPr>
          <p:cNvPr id="67" name="Shape 67"/>
          <p:cNvSpPr txBox="1">
            <a:spLocks noGrp="1"/>
          </p:cNvSpPr>
          <p:nvPr>
            <p:ph type="title"/>
          </p:nvPr>
        </p:nvSpPr>
        <p:spPr>
          <a:xfrm>
            <a:off x="461718" y="1557867"/>
            <a:ext cx="2862909" cy="1439332"/>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4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68" name="Shape 68"/>
          <p:cNvSpPr txBox="1">
            <a:spLocks noGrp="1"/>
          </p:cNvSpPr>
          <p:nvPr>
            <p:ph type="body" idx="1"/>
          </p:nvPr>
        </p:nvSpPr>
        <p:spPr>
          <a:xfrm>
            <a:off x="3606144" y="609600"/>
            <a:ext cx="4627974" cy="5181600"/>
          </a:xfrm>
          <a:prstGeom prst="rect">
            <a:avLst/>
          </a:prstGeom>
          <a:noFill/>
          <a:ln>
            <a:noFill/>
          </a:ln>
        </p:spPr>
        <p:txBody>
          <a:bodyPr lIns="91425" tIns="91425" rIns="91425" bIns="91425" anchor="ctr" anchorCtr="0"/>
          <a:lstStyle>
            <a:lvl1pPr marL="285750" marR="0" lvl="0" indent="-171450" algn="l" rtl="0">
              <a:spcBef>
                <a:spcPts val="0"/>
              </a:spcBef>
              <a:spcAft>
                <a:spcPts val="100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1pPr>
            <a:lvl2pPr marL="742950" marR="0" lvl="1" indent="-184150" algn="l" rtl="0">
              <a:spcBef>
                <a:spcPts val="0"/>
              </a:spcBef>
              <a:spcAft>
                <a:spcPts val="100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2pPr>
            <a:lvl3pPr marL="1200150" marR="0" lvl="2" indent="-196850" algn="l" rtl="0">
              <a:spcBef>
                <a:spcPts val="0"/>
              </a:spcBef>
              <a:spcAft>
                <a:spcPts val="1000"/>
              </a:spcAft>
              <a:buClr>
                <a:schemeClr val="lt1"/>
              </a:buClr>
              <a:buSzPct val="100000"/>
              <a:buFont typeface="Arial"/>
              <a:buChar char="•"/>
              <a:defRPr sz="1400" b="0" i="0" u="none" strike="noStrike" cap="none">
                <a:solidFill>
                  <a:schemeClr val="lt1"/>
                </a:solidFill>
                <a:latin typeface="Calibri"/>
                <a:ea typeface="Calibri"/>
                <a:cs typeface="Calibri"/>
                <a:sym typeface="Calibri"/>
              </a:defRPr>
            </a:lvl3pPr>
            <a:lvl4pPr marL="1543050" marR="0" lvl="3"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4pPr>
            <a:lvl5pPr marL="2000250" marR="0" lvl="4"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5pPr>
            <a:lvl6pPr marL="2514600" marR="0" lvl="5"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6pPr>
            <a:lvl7pPr marL="2971800" marR="0" lvl="6"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7pPr>
            <a:lvl8pPr marL="3429000" marR="0" lvl="7"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8pPr>
            <a:lvl9pPr marL="3886200" marR="0" lvl="8"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9pPr>
          </a:lstStyle>
          <a:p>
            <a:endParaRPr/>
          </a:p>
        </p:txBody>
      </p:sp>
      <p:sp>
        <p:nvSpPr>
          <p:cNvPr id="69" name="Shape 69"/>
          <p:cNvSpPr txBox="1">
            <a:spLocks noGrp="1"/>
          </p:cNvSpPr>
          <p:nvPr>
            <p:ph type="body" idx="2"/>
          </p:nvPr>
        </p:nvSpPr>
        <p:spPr>
          <a:xfrm>
            <a:off x="461718" y="2997200"/>
            <a:ext cx="2862909" cy="1845734"/>
          </a:xfrm>
          <a:prstGeom prst="rect">
            <a:avLst/>
          </a:prstGeom>
          <a:noFill/>
          <a:ln>
            <a:noFill/>
          </a:ln>
        </p:spPr>
        <p:txBody>
          <a:bodyPr lIns="91425" tIns="91425" rIns="91425" bIns="91425" anchor="t" anchorCtr="0"/>
          <a:lstStyle>
            <a:lvl1pPr marL="0" marR="0" lvl="0" indent="0" algn="l" rtl="0">
              <a:spcBef>
                <a:spcPts val="0"/>
              </a:spcBef>
              <a:spcAft>
                <a:spcPts val="100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0"/>
              </a:spcBef>
              <a:spcAft>
                <a:spcPts val="100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0"/>
              </a:spcBef>
              <a:spcAft>
                <a:spcPts val="100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0"/>
              </a:spcBef>
              <a:spcAft>
                <a:spcPts val="100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0"/>
              </a:spcBef>
              <a:spcAft>
                <a:spcPts val="100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0"/>
              </a:spcBef>
              <a:spcAft>
                <a:spcPts val="1000"/>
              </a:spcAft>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0"/>
              </a:spcBef>
              <a:spcAft>
                <a:spcPts val="1000"/>
              </a:spcAft>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0"/>
              </a:spcBef>
              <a:spcAft>
                <a:spcPts val="1000"/>
              </a:spcAft>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0"/>
              </a:spcBef>
              <a:spcAft>
                <a:spcPts val="1000"/>
              </a:spcAft>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6523712" y="5870576"/>
            <a:ext cx="1212173" cy="377824"/>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457200" y="5870576"/>
            <a:ext cx="5990311" cy="377824"/>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7812085" y="5870576"/>
            <a:ext cx="417516" cy="37782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00" b="0" i="0">
                <a:solidFill>
                  <a:schemeClr val="lt1"/>
                </a:solidFill>
                <a:latin typeface="Calibri"/>
                <a:ea typeface="Calibri"/>
                <a:cs typeface="Calibri"/>
                <a:sym typeface="Calibri"/>
              </a:rPr>
              <a:pPr marL="0" marR="0" lvl="0" indent="0" algn="r" rtl="0">
                <a:spcBef>
                  <a:spcPts val="0"/>
                </a:spcBef>
                <a:buSzPct val="25000"/>
                <a:buNone/>
              </a:pPr>
              <a:t>‹Nº›</a:t>
            </a:fld>
            <a:endParaRPr lang="en-US" sz="1000" b="0" i="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B3E1D5"/>
            </a:gs>
            <a:gs pos="13000">
              <a:srgbClr val="B3E1D5"/>
            </a:gs>
            <a:gs pos="52000">
              <a:srgbClr val="001682"/>
            </a:gs>
            <a:gs pos="100000">
              <a:srgbClr val="001682"/>
            </a:gs>
          </a:gsLst>
          <a:lin ang="4740000" scaled="0"/>
        </a:gra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609600"/>
            <a:ext cx="7772400" cy="145626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7" name="Shape 7"/>
          <p:cNvSpPr txBox="1">
            <a:spLocks noGrp="1"/>
          </p:cNvSpPr>
          <p:nvPr>
            <p:ph type="body" idx="1"/>
          </p:nvPr>
        </p:nvSpPr>
        <p:spPr>
          <a:xfrm>
            <a:off x="457200" y="2142067"/>
            <a:ext cx="7772400" cy="3649132"/>
          </a:xfrm>
          <a:prstGeom prst="rect">
            <a:avLst/>
          </a:prstGeom>
          <a:noFill/>
          <a:ln>
            <a:noFill/>
          </a:ln>
        </p:spPr>
        <p:txBody>
          <a:bodyPr lIns="91425" tIns="91425" rIns="91425" bIns="91425" anchor="ctr" anchorCtr="0"/>
          <a:lstStyle>
            <a:lvl1pPr marL="285750" marR="0" lvl="0" indent="-171450" algn="l" rtl="0">
              <a:spcBef>
                <a:spcPts val="0"/>
              </a:spcBef>
              <a:spcAft>
                <a:spcPts val="100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1pPr>
            <a:lvl2pPr marL="742950" marR="0" lvl="1" indent="-184150" algn="l" rtl="0">
              <a:spcBef>
                <a:spcPts val="0"/>
              </a:spcBef>
              <a:spcAft>
                <a:spcPts val="100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2pPr>
            <a:lvl3pPr marL="1200150" marR="0" lvl="2" indent="-196850" algn="l" rtl="0">
              <a:spcBef>
                <a:spcPts val="0"/>
              </a:spcBef>
              <a:spcAft>
                <a:spcPts val="1000"/>
              </a:spcAft>
              <a:buClr>
                <a:schemeClr val="lt1"/>
              </a:buClr>
              <a:buSzPct val="100000"/>
              <a:buFont typeface="Arial"/>
              <a:buChar char="•"/>
              <a:defRPr sz="1400" b="0" i="0" u="none" strike="noStrike" cap="none">
                <a:solidFill>
                  <a:schemeClr val="lt1"/>
                </a:solidFill>
                <a:latin typeface="Calibri"/>
                <a:ea typeface="Calibri"/>
                <a:cs typeface="Calibri"/>
                <a:sym typeface="Calibri"/>
              </a:defRPr>
            </a:lvl3pPr>
            <a:lvl4pPr marL="1543050" marR="0" lvl="3"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4pPr>
            <a:lvl5pPr marL="2000250" marR="0" lvl="4" indent="-9525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5pPr>
            <a:lvl6pPr marL="2514600" marR="0" lvl="5"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6pPr>
            <a:lvl7pPr marL="2971800" marR="0" lvl="6"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7pPr>
            <a:lvl8pPr marL="3429000" marR="0" lvl="7"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8pPr>
            <a:lvl9pPr marL="3886200" marR="0" lvl="8" indent="-152400" algn="l" rtl="0">
              <a:spcBef>
                <a:spcPts val="0"/>
              </a:spcBef>
              <a:spcAft>
                <a:spcPts val="1000"/>
              </a:spcAft>
              <a:buClr>
                <a:schemeClr val="lt1"/>
              </a:buClr>
              <a:buSzPct val="100000"/>
              <a:buFont typeface="Arial"/>
              <a:buChar char="•"/>
              <a:defRPr sz="1200" b="0" i="0" u="none" strike="noStrike" cap="none">
                <a:solidFill>
                  <a:schemeClr val="lt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6523712" y="5870576"/>
            <a:ext cx="1212173" cy="377824"/>
          </a:xfrm>
          <a:prstGeom prst="rect">
            <a:avLst/>
          </a:prstGeom>
          <a:noFill/>
          <a:ln>
            <a:noFill/>
          </a:ln>
        </p:spPr>
        <p:txBody>
          <a:bodyPr lIns="91425" tIns="91425" rIns="91425" bIns="91425" anchor="ctr" anchorCtr="0"/>
          <a:lstStyle>
            <a:lvl1pPr marL="0" marR="0" lvl="0" indent="0" algn="r" rtl="0">
              <a:spcBef>
                <a:spcPts val="0"/>
              </a:spcBef>
              <a:buNone/>
              <a:defRPr sz="10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457200" y="5870576"/>
            <a:ext cx="5990311" cy="377824"/>
          </a:xfrm>
          <a:prstGeom prst="rect">
            <a:avLst/>
          </a:prstGeom>
          <a:noFill/>
          <a:ln>
            <a:noFill/>
          </a:ln>
        </p:spPr>
        <p:txBody>
          <a:bodyPr lIns="91425" tIns="91425" rIns="91425" bIns="91425" anchor="ctr" anchorCtr="0"/>
          <a:lstStyle>
            <a:lvl1pPr marL="0" marR="0" lvl="0" indent="0" algn="l" rtl="0">
              <a:spcBef>
                <a:spcPts val="0"/>
              </a:spcBef>
              <a:buNone/>
              <a:defRPr sz="10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7812085" y="5870576"/>
            <a:ext cx="417516" cy="37782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00" b="0" i="0" u="none" strike="noStrike" cap="none">
                <a:solidFill>
                  <a:schemeClr val="lt1"/>
                </a:solidFill>
                <a:latin typeface="Calibri"/>
                <a:ea typeface="Calibri"/>
                <a:cs typeface="Calibri"/>
                <a:sym typeface="Calibri"/>
              </a:rPr>
              <a:pPr marL="0" marR="0" lvl="0" indent="0" algn="r" rtl="0">
                <a:spcBef>
                  <a:spcPts val="0"/>
                </a:spcBef>
                <a:buSzPct val="25000"/>
                <a:buNone/>
              </a:pPr>
              <a:t>‹Nº›</a:t>
            </a:fld>
            <a:endParaRPr lang="en-US" sz="10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77.jpeg"/><Relationship Id="rId4" Type="http://schemas.openxmlformats.org/officeDocument/2006/relationships/image" Target="../media/image76.jpe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7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8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8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ctrTitle"/>
          </p:nvPr>
        </p:nvSpPr>
        <p:spPr>
          <a:xfrm>
            <a:off x="-63611" y="0"/>
            <a:ext cx="9144000" cy="2387600"/>
          </a:xfrm>
          <a:prstGeom prst="rect">
            <a:avLst/>
          </a:prstGeom>
          <a:noFill/>
          <a:ln>
            <a:noFill/>
          </a:ln>
        </p:spPr>
        <p:txBody>
          <a:bodyPr lIns="91425" tIns="45700" rIns="91425" bIns="45700" anchor="b" anchorCtr="0">
            <a:noAutofit/>
          </a:bodyPr>
          <a:lstStyle/>
          <a:p>
            <a:pPr marL="0" marR="0" lvl="0" indent="0" algn="ctr" rtl="0">
              <a:spcBef>
                <a:spcPts val="0"/>
              </a:spcBef>
              <a:buClr>
                <a:schemeClr val="lt1"/>
              </a:buClr>
              <a:buSzPct val="25000"/>
              <a:buFont typeface="Calibri"/>
              <a:buNone/>
            </a:pPr>
            <a:r>
              <a:rPr lang="en-US" sz="4400" b="1" i="0" u="none" strike="noStrike" cap="none" dirty="0">
                <a:solidFill>
                  <a:schemeClr val="lt1"/>
                </a:solidFill>
                <a:latin typeface="Calibri"/>
                <a:ea typeface="Calibri"/>
                <a:cs typeface="Calibri"/>
                <a:sym typeface="Calibri"/>
              </a:rPr>
              <a:t>ACTUALIZACIÓN IMAGENOLÓGICA </a:t>
            </a:r>
            <a:br>
              <a:rPr lang="en-US" sz="4400" b="1" i="0" u="none" strike="noStrike" cap="none" dirty="0">
                <a:solidFill>
                  <a:schemeClr val="lt1"/>
                </a:solidFill>
                <a:latin typeface="Calibri"/>
                <a:ea typeface="Calibri"/>
                <a:cs typeface="Calibri"/>
                <a:sym typeface="Calibri"/>
              </a:rPr>
            </a:br>
            <a:r>
              <a:rPr lang="en-US" sz="4400" b="1" i="0" u="none" strike="noStrike" cap="none" dirty="0">
                <a:solidFill>
                  <a:schemeClr val="lt1"/>
                </a:solidFill>
                <a:latin typeface="Calibri"/>
                <a:ea typeface="Calibri"/>
                <a:cs typeface="Calibri"/>
                <a:sym typeface="Calibri"/>
              </a:rPr>
              <a:t>EN OSTEOSARCOMA </a:t>
            </a:r>
          </a:p>
        </p:txBody>
      </p:sp>
      <p:sp>
        <p:nvSpPr>
          <p:cNvPr id="150" name="Shape 150"/>
          <p:cNvSpPr txBox="1">
            <a:spLocks noGrp="1"/>
          </p:cNvSpPr>
          <p:nvPr>
            <p:ph type="subTitle" idx="1"/>
          </p:nvPr>
        </p:nvSpPr>
        <p:spPr>
          <a:xfrm>
            <a:off x="0" y="2659062"/>
            <a:ext cx="9080389" cy="2043139"/>
          </a:xfrm>
          <a:prstGeom prst="rect">
            <a:avLst/>
          </a:prstGeom>
          <a:noFill/>
          <a:ln>
            <a:noFill/>
          </a:ln>
        </p:spPr>
        <p:txBody>
          <a:bodyPr lIns="91425" tIns="45700" rIns="91425" bIns="45700" anchor="t" anchorCtr="0">
            <a:noAutofit/>
          </a:bodyPr>
          <a:lstStyle/>
          <a:p>
            <a:pPr algn="ctr">
              <a:lnSpc>
                <a:spcPct val="80000"/>
              </a:lnSpc>
              <a:spcAft>
                <a:spcPts val="0"/>
              </a:spcAft>
              <a:buSzPct val="25000"/>
            </a:pPr>
            <a:r>
              <a:rPr lang="en-US" sz="1600" b="1" i="1" u="none" strike="noStrike" cap="none" dirty="0">
                <a:solidFill>
                  <a:schemeClr val="lt1"/>
                </a:solidFill>
                <a:latin typeface="Calibri"/>
                <a:ea typeface="Calibri"/>
                <a:cs typeface="Calibri"/>
                <a:sym typeface="Calibri"/>
              </a:rPr>
              <a:t>DRA. MÓNICA RODRÍGUEZ TAROCO</a:t>
            </a:r>
            <a:r>
              <a:rPr lang="en-US" sz="1600" b="1" i="0" u="none" strike="noStrike" cap="none" dirty="0" smtClean="0">
                <a:solidFill>
                  <a:schemeClr val="lt1"/>
                </a:solidFill>
                <a:latin typeface="Calibri"/>
                <a:ea typeface="Calibri"/>
                <a:cs typeface="Calibri"/>
                <a:sym typeface="Calibri"/>
              </a:rPr>
              <a:t>,  </a:t>
            </a:r>
            <a:r>
              <a:rPr lang="en-US" sz="1600" b="1" i="1" dirty="0" smtClean="0"/>
              <a:t>PROF</a:t>
            </a:r>
            <a:r>
              <a:rPr lang="en-US" sz="1600" b="1" i="1" dirty="0"/>
              <a:t>. </a:t>
            </a:r>
            <a:r>
              <a:rPr lang="en-US" sz="1600" b="1" i="1" dirty="0" smtClean="0"/>
              <a:t> ADJ</a:t>
            </a:r>
            <a:r>
              <a:rPr lang="en-US" sz="1600" b="1" i="1" dirty="0"/>
              <a:t>.  DRA. VERÓNICA GIGIREY </a:t>
            </a:r>
            <a:r>
              <a:rPr lang="en-US" sz="1600" b="1" i="1" dirty="0" smtClean="0"/>
              <a:t> </a:t>
            </a:r>
          </a:p>
          <a:p>
            <a:pPr algn="ctr">
              <a:lnSpc>
                <a:spcPct val="80000"/>
              </a:lnSpc>
              <a:spcAft>
                <a:spcPts val="0"/>
              </a:spcAft>
              <a:buSzPct val="25000"/>
            </a:pPr>
            <a:endParaRPr lang="en-US" sz="1600" b="1" i="1" u="none" strike="noStrike" cap="none" dirty="0">
              <a:solidFill>
                <a:schemeClr val="lt1"/>
              </a:solidFill>
              <a:latin typeface="Calibri"/>
              <a:ea typeface="Calibri"/>
              <a:cs typeface="Calibri"/>
              <a:sym typeface="Calibri"/>
            </a:endParaRPr>
          </a:p>
          <a:p>
            <a:pPr algn="ctr">
              <a:lnSpc>
                <a:spcPct val="80000"/>
              </a:lnSpc>
              <a:spcAft>
                <a:spcPts val="0"/>
              </a:spcAft>
              <a:buSzPct val="25000"/>
            </a:pPr>
            <a:endParaRPr lang="en-US" sz="1600" b="1" i="0" u="none" strike="noStrike" cap="none" dirty="0" smtClean="0">
              <a:solidFill>
                <a:schemeClr val="lt1"/>
              </a:solidFill>
              <a:latin typeface="Calibri"/>
              <a:ea typeface="Calibri"/>
              <a:cs typeface="Calibri"/>
              <a:sym typeface="Calibri"/>
            </a:endParaRPr>
          </a:p>
          <a:p>
            <a:pPr lvl="0" algn="ctr">
              <a:lnSpc>
                <a:spcPct val="80000"/>
              </a:lnSpc>
              <a:spcBef>
                <a:spcPts val="1000"/>
              </a:spcBef>
              <a:spcAft>
                <a:spcPts val="0"/>
              </a:spcAft>
              <a:buSzPct val="25000"/>
            </a:pPr>
            <a:r>
              <a:rPr lang="en-US" sz="1600" dirty="0"/>
              <a:t>Centro Uruguayo de Imagenología Molecular (CUDIM</a:t>
            </a:r>
            <a:r>
              <a:rPr lang="en-US" sz="1600" dirty="0" smtClean="0"/>
              <a:t>).</a:t>
            </a:r>
          </a:p>
          <a:p>
            <a:pPr lvl="0" algn="ctr">
              <a:lnSpc>
                <a:spcPct val="80000"/>
              </a:lnSpc>
              <a:spcBef>
                <a:spcPts val="1000"/>
              </a:spcBef>
              <a:spcAft>
                <a:spcPts val="0"/>
              </a:spcAft>
              <a:buClr>
                <a:srgbClr val="FFFFFF"/>
              </a:buClr>
              <a:buSzPct val="25000"/>
            </a:pPr>
            <a:r>
              <a:rPr lang="en-US" sz="1600" dirty="0" smtClean="0"/>
              <a:t> </a:t>
            </a:r>
            <a:r>
              <a:rPr lang="en-US" sz="1600" dirty="0">
                <a:solidFill>
                  <a:srgbClr val="FFFFFF"/>
                </a:solidFill>
              </a:rPr>
              <a:t>Departamento de </a:t>
            </a:r>
            <a:r>
              <a:rPr lang="en-US" sz="1600" dirty="0" smtClean="0">
                <a:solidFill>
                  <a:srgbClr val="FFFFFF"/>
                </a:solidFill>
              </a:rPr>
              <a:t>Imagenología </a:t>
            </a:r>
            <a:r>
              <a:rPr lang="en-US" sz="1600" dirty="0">
                <a:solidFill>
                  <a:srgbClr val="FFFFFF"/>
                </a:solidFill>
              </a:rPr>
              <a:t>del </a:t>
            </a:r>
            <a:r>
              <a:rPr lang="en-US" sz="1600" dirty="0" smtClean="0">
                <a:solidFill>
                  <a:srgbClr val="FFFFFF"/>
                </a:solidFill>
              </a:rPr>
              <a:t>Hospital </a:t>
            </a:r>
            <a:r>
              <a:rPr lang="en-US" sz="1600" dirty="0">
                <a:solidFill>
                  <a:srgbClr val="FFFFFF"/>
                </a:solidFill>
              </a:rPr>
              <a:t>de Clínicas</a:t>
            </a:r>
            <a:r>
              <a:rPr lang="en-US" sz="1600" dirty="0" smtClean="0">
                <a:solidFill>
                  <a:srgbClr val="FFFFFF"/>
                </a:solidFill>
              </a:rPr>
              <a:t>.</a:t>
            </a:r>
          </a:p>
          <a:p>
            <a:pPr algn="ctr">
              <a:lnSpc>
                <a:spcPct val="80000"/>
              </a:lnSpc>
              <a:spcBef>
                <a:spcPts val="1000"/>
              </a:spcBef>
              <a:spcAft>
                <a:spcPts val="0"/>
              </a:spcAft>
              <a:buClr>
                <a:srgbClr val="FFFFFF"/>
              </a:buClr>
              <a:buSzPct val="25000"/>
            </a:pPr>
            <a:r>
              <a:rPr lang="en-US" sz="1600" dirty="0"/>
              <a:t>Centro de </a:t>
            </a:r>
            <a:r>
              <a:rPr lang="es-UY" sz="1600" dirty="0" smtClean="0"/>
              <a:t>Medicina</a:t>
            </a:r>
            <a:r>
              <a:rPr lang="en-US" sz="1600" dirty="0" smtClean="0"/>
              <a:t> </a:t>
            </a:r>
            <a:r>
              <a:rPr lang="en-US" sz="1600" dirty="0"/>
              <a:t>Nuclear e Imagenología Molecular del hospital de Clínicas.</a:t>
            </a:r>
            <a:endParaRPr lang="en-US" sz="1600" b="1" i="1" dirty="0"/>
          </a:p>
          <a:p>
            <a:pPr lvl="0" algn="ctr">
              <a:lnSpc>
                <a:spcPct val="80000"/>
              </a:lnSpc>
              <a:spcBef>
                <a:spcPts val="1000"/>
              </a:spcBef>
              <a:spcAft>
                <a:spcPts val="0"/>
              </a:spcAft>
              <a:buClr>
                <a:srgbClr val="FFFFFF"/>
              </a:buClr>
              <a:buSzPct val="25000"/>
            </a:pPr>
            <a:endParaRPr lang="en-US" sz="1600" dirty="0">
              <a:solidFill>
                <a:srgbClr val="FFFFFF"/>
              </a:solidFill>
            </a:endParaRPr>
          </a:p>
          <a:p>
            <a:pPr lvl="0" algn="ctr">
              <a:lnSpc>
                <a:spcPct val="80000"/>
              </a:lnSpc>
              <a:spcBef>
                <a:spcPts val="1000"/>
              </a:spcBef>
              <a:spcAft>
                <a:spcPts val="0"/>
              </a:spcAft>
              <a:buClr>
                <a:srgbClr val="FFFFFF"/>
              </a:buClr>
              <a:buSzPct val="25000"/>
            </a:pPr>
            <a:endParaRPr lang="en-US" sz="1600" dirty="0">
              <a:solidFill>
                <a:srgbClr val="FFFFFF"/>
              </a:solidFill>
            </a:endParaRPr>
          </a:p>
          <a:p>
            <a:pPr algn="ctr">
              <a:lnSpc>
                <a:spcPct val="80000"/>
              </a:lnSpc>
              <a:spcBef>
                <a:spcPts val="1000"/>
              </a:spcBef>
              <a:spcAft>
                <a:spcPts val="0"/>
              </a:spcAft>
              <a:buSzPct val="25000"/>
            </a:pPr>
            <a:endParaRPr lang="en-US" sz="1600" b="1" i="0" u="none" strike="noStrike" cap="none" dirty="0">
              <a:solidFill>
                <a:schemeClr val="lt1"/>
              </a:solidFill>
              <a:latin typeface="Calibri"/>
              <a:ea typeface="Calibri"/>
              <a:cs typeface="Calibri"/>
              <a:sym typeface="Calibri"/>
            </a:endParaRPr>
          </a:p>
          <a:p>
            <a:pPr marL="0" marR="0" lvl="0" indent="0" algn="ctr" rtl="0">
              <a:lnSpc>
                <a:spcPct val="80000"/>
              </a:lnSpc>
              <a:spcBef>
                <a:spcPts val="1000"/>
              </a:spcBef>
              <a:spcAft>
                <a:spcPts val="0"/>
              </a:spcAft>
              <a:buClr>
                <a:schemeClr val="lt1"/>
              </a:buClr>
              <a:buSzPct val="25000"/>
              <a:buFont typeface="Arial"/>
              <a:buNone/>
            </a:pPr>
            <a:r>
              <a:rPr lang="en-US" sz="1600" b="0" i="0" u="none" strike="noStrike" cap="none" dirty="0" smtClean="0">
                <a:solidFill>
                  <a:schemeClr val="lt1"/>
                </a:solidFill>
                <a:latin typeface="Calibri"/>
                <a:ea typeface="Calibri"/>
                <a:cs typeface="Calibri"/>
                <a:sym typeface="Calibri"/>
              </a:rPr>
              <a:t>  </a:t>
            </a:r>
            <a:endParaRPr lang="en-US" sz="1600" b="0" i="0" u="none" strike="noStrike" cap="none" dirty="0">
              <a:solidFill>
                <a:schemeClr val="lt1"/>
              </a:solidFill>
              <a:latin typeface="Calibri"/>
              <a:ea typeface="Calibri"/>
              <a:cs typeface="Calibri"/>
              <a:sym typeface="Calibri"/>
            </a:endParaRPr>
          </a:p>
          <a:p>
            <a:pPr marL="0" marR="0" lvl="0" indent="0" algn="r" rtl="0">
              <a:lnSpc>
                <a:spcPct val="80000"/>
              </a:lnSpc>
              <a:spcBef>
                <a:spcPts val="1000"/>
              </a:spcBef>
              <a:spcAft>
                <a:spcPts val="0"/>
              </a:spcAft>
              <a:buClr>
                <a:schemeClr val="lt1"/>
              </a:buClr>
              <a:buSzPct val="25000"/>
              <a:buFont typeface="Arial"/>
              <a:buNone/>
            </a:pPr>
            <a:endParaRPr sz="1600" b="0" i="0" u="none" strike="noStrike" cap="none" dirty="0">
              <a:solidFill>
                <a:schemeClr val="lt1"/>
              </a:solidFill>
              <a:latin typeface="Calibri"/>
              <a:ea typeface="Calibri"/>
              <a:cs typeface="Calibri"/>
              <a:sym typeface="Calibri"/>
            </a:endParaRPr>
          </a:p>
          <a:p>
            <a:pPr marL="0" marR="0" lvl="0" indent="0" algn="r" rtl="0">
              <a:lnSpc>
                <a:spcPct val="80000"/>
              </a:lnSpc>
              <a:spcBef>
                <a:spcPts val="1000"/>
              </a:spcBef>
              <a:spcAft>
                <a:spcPts val="0"/>
              </a:spcAft>
              <a:buClr>
                <a:schemeClr val="lt1"/>
              </a:buClr>
              <a:buSzPct val="25000"/>
              <a:buFont typeface="Arial"/>
              <a:buNone/>
            </a:pPr>
            <a:r>
              <a:rPr lang="en-US" sz="450" b="0" i="0" u="none" strike="noStrike" cap="none" dirty="0">
                <a:solidFill>
                  <a:schemeClr val="lt1"/>
                </a:solidFill>
                <a:latin typeface="Calibri"/>
                <a:ea typeface="Calibri"/>
                <a:cs typeface="Calibri"/>
                <a:sym typeface="Calibri"/>
              </a:rPr>
              <a:t> </a:t>
            </a:r>
          </a:p>
        </p:txBody>
      </p:sp>
      <p:grpSp>
        <p:nvGrpSpPr>
          <p:cNvPr id="151" name="Shape 151"/>
          <p:cNvGrpSpPr/>
          <p:nvPr/>
        </p:nvGrpSpPr>
        <p:grpSpPr>
          <a:xfrm>
            <a:off x="0" y="4874057"/>
            <a:ext cx="9144000" cy="1983943"/>
            <a:chOff x="850900" y="4983412"/>
            <a:chExt cx="7894910" cy="1824767"/>
          </a:xfrm>
        </p:grpSpPr>
        <p:pic>
          <p:nvPicPr>
            <p:cNvPr id="152" name="Shape 152"/>
            <p:cNvPicPr preferRelativeResize="0"/>
            <p:nvPr/>
          </p:nvPicPr>
          <p:blipFill rotWithShape="1">
            <a:blip r:embed="rId3">
              <a:alphaModFix/>
            </a:blip>
            <a:srcRect/>
            <a:stretch/>
          </p:blipFill>
          <p:spPr>
            <a:xfrm>
              <a:off x="1993900" y="4983412"/>
              <a:ext cx="2578099" cy="1824534"/>
            </a:xfrm>
            <a:prstGeom prst="rect">
              <a:avLst/>
            </a:prstGeom>
            <a:noFill/>
            <a:ln>
              <a:noFill/>
            </a:ln>
          </p:spPr>
        </p:pic>
        <p:pic>
          <p:nvPicPr>
            <p:cNvPr id="153" name="Shape 153"/>
            <p:cNvPicPr preferRelativeResize="0"/>
            <p:nvPr/>
          </p:nvPicPr>
          <p:blipFill rotWithShape="1">
            <a:blip r:embed="rId4">
              <a:alphaModFix/>
            </a:blip>
            <a:srcRect/>
            <a:stretch/>
          </p:blipFill>
          <p:spPr>
            <a:xfrm>
              <a:off x="7318795" y="4983412"/>
              <a:ext cx="1427015" cy="1824534"/>
            </a:xfrm>
            <a:prstGeom prst="rect">
              <a:avLst/>
            </a:prstGeom>
            <a:noFill/>
            <a:ln>
              <a:noFill/>
            </a:ln>
          </p:spPr>
        </p:pic>
        <p:pic>
          <p:nvPicPr>
            <p:cNvPr id="154" name="Shape 154"/>
            <p:cNvPicPr preferRelativeResize="0"/>
            <p:nvPr/>
          </p:nvPicPr>
          <p:blipFill rotWithShape="1">
            <a:blip r:embed="rId5">
              <a:alphaModFix/>
            </a:blip>
            <a:srcRect/>
            <a:stretch/>
          </p:blipFill>
          <p:spPr>
            <a:xfrm>
              <a:off x="850900" y="4983412"/>
              <a:ext cx="1143000" cy="1824767"/>
            </a:xfrm>
            <a:prstGeom prst="rect">
              <a:avLst/>
            </a:prstGeom>
            <a:noFill/>
            <a:ln>
              <a:noFill/>
            </a:ln>
          </p:spPr>
        </p:pic>
        <p:pic>
          <p:nvPicPr>
            <p:cNvPr id="155" name="Shape 155"/>
            <p:cNvPicPr preferRelativeResize="0"/>
            <p:nvPr/>
          </p:nvPicPr>
          <p:blipFill rotWithShape="1">
            <a:blip r:embed="rId6">
              <a:alphaModFix/>
            </a:blip>
            <a:srcRect/>
            <a:stretch/>
          </p:blipFill>
          <p:spPr>
            <a:xfrm>
              <a:off x="4579382" y="4983412"/>
              <a:ext cx="2732031" cy="1824534"/>
            </a:xfrm>
            <a:prstGeom prst="rect">
              <a:avLst/>
            </a:prstGeom>
            <a:noFill/>
            <a:ln>
              <a:noFill/>
            </a:ln>
          </p:spPr>
        </p:pic>
      </p:gr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p:nvPr/>
        </p:nvSpPr>
        <p:spPr>
          <a:xfrm>
            <a:off x="762868" y="798841"/>
            <a:ext cx="7497517" cy="1689856"/>
          </a:xfrm>
          <a:prstGeom prst="triangle">
            <a:avLst>
              <a:gd name="adj" fmla="val 50000"/>
            </a:avLst>
          </a:prstGeom>
          <a:solidFill>
            <a:srgbClr val="A5A5A5"/>
          </a:solidFill>
          <a:ln>
            <a:noFill/>
          </a:ln>
          <a:effectLst>
            <a:outerShdw blurRad="50799" dist="381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28" name="Shape 228"/>
          <p:cNvSpPr txBox="1"/>
          <p:nvPr/>
        </p:nvSpPr>
        <p:spPr>
          <a:xfrm>
            <a:off x="3113723" y="1637455"/>
            <a:ext cx="3072754"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1728B7"/>
                </a:solidFill>
                <a:latin typeface="Times New Roman"/>
                <a:ea typeface="Times New Roman"/>
                <a:cs typeface="Times New Roman"/>
                <a:sym typeface="Times New Roman"/>
              </a:rPr>
              <a:t>DIAGNOSTICO</a:t>
            </a:r>
          </a:p>
        </p:txBody>
      </p:sp>
      <p:sp>
        <p:nvSpPr>
          <p:cNvPr id="229" name="Shape 229"/>
          <p:cNvSpPr/>
          <p:nvPr/>
        </p:nvSpPr>
        <p:spPr>
          <a:xfrm>
            <a:off x="1730983" y="2488697"/>
            <a:ext cx="870613" cy="3174882"/>
          </a:xfrm>
          <a:prstGeom prst="can">
            <a:avLst>
              <a:gd name="adj" fmla="val 3826"/>
            </a:avLst>
          </a:prstGeom>
          <a:solidFill>
            <a:srgbClr val="A5A5A5"/>
          </a:solidFill>
          <a:ln>
            <a:noFill/>
          </a:ln>
          <a:effectLst>
            <a:outerShdw blurRad="50799" dist="381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rgbClr val="FFFF00"/>
              </a:solidFill>
              <a:latin typeface="Calibri"/>
              <a:ea typeface="Calibri"/>
              <a:cs typeface="Calibri"/>
              <a:sym typeface="Calibri"/>
            </a:endParaRPr>
          </a:p>
        </p:txBody>
      </p:sp>
      <p:sp>
        <p:nvSpPr>
          <p:cNvPr id="230" name="Shape 230"/>
          <p:cNvSpPr/>
          <p:nvPr/>
        </p:nvSpPr>
        <p:spPr>
          <a:xfrm>
            <a:off x="4054796" y="2488697"/>
            <a:ext cx="870613" cy="3174882"/>
          </a:xfrm>
          <a:prstGeom prst="can">
            <a:avLst>
              <a:gd name="adj" fmla="val 3826"/>
            </a:avLst>
          </a:prstGeom>
          <a:solidFill>
            <a:schemeClr val="accent3"/>
          </a:solidFill>
          <a:ln>
            <a:noFill/>
          </a:ln>
          <a:effectLst>
            <a:outerShdw blurRad="50799" dist="381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31" name="Shape 231"/>
          <p:cNvSpPr/>
          <p:nvPr/>
        </p:nvSpPr>
        <p:spPr>
          <a:xfrm>
            <a:off x="6605181" y="2488697"/>
            <a:ext cx="870613" cy="3174882"/>
          </a:xfrm>
          <a:prstGeom prst="can">
            <a:avLst>
              <a:gd name="adj" fmla="val 3826"/>
            </a:avLst>
          </a:prstGeom>
          <a:solidFill>
            <a:srgbClr val="A5A5A5"/>
          </a:solidFill>
          <a:ln>
            <a:noFill/>
          </a:ln>
          <a:effectLst>
            <a:outerShdw blurRad="50799" dist="381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32" name="Shape 232"/>
          <p:cNvSpPr/>
          <p:nvPr/>
        </p:nvSpPr>
        <p:spPr>
          <a:xfrm>
            <a:off x="880857" y="5663578"/>
            <a:ext cx="7497515" cy="215072"/>
          </a:xfrm>
          <a:prstGeom prst="rect">
            <a:avLst/>
          </a:prstGeom>
          <a:solidFill>
            <a:srgbClr val="A5A5A5"/>
          </a:solidFill>
          <a:ln>
            <a:noFill/>
          </a:ln>
          <a:effectLst>
            <a:outerShdw blurRad="50799" dist="381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33" name="Shape 233"/>
          <p:cNvSpPr txBox="1"/>
          <p:nvPr/>
        </p:nvSpPr>
        <p:spPr>
          <a:xfrm>
            <a:off x="1577346" y="6011473"/>
            <a:ext cx="15363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FFFFFF"/>
                </a:solidFill>
                <a:latin typeface="Times New Roman"/>
                <a:ea typeface="Times New Roman"/>
                <a:cs typeface="Times New Roman"/>
                <a:sym typeface="Times New Roman"/>
              </a:rPr>
              <a:t>CLINICA</a:t>
            </a:r>
          </a:p>
        </p:txBody>
      </p:sp>
      <p:sp>
        <p:nvSpPr>
          <p:cNvPr id="234" name="Shape 234"/>
          <p:cNvSpPr txBox="1"/>
          <p:nvPr/>
        </p:nvSpPr>
        <p:spPr>
          <a:xfrm>
            <a:off x="3677060" y="6011473"/>
            <a:ext cx="1802681"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a:solidFill>
                  <a:srgbClr val="00B050"/>
                </a:solidFill>
                <a:latin typeface="Times New Roman"/>
                <a:ea typeface="Times New Roman"/>
                <a:cs typeface="Times New Roman"/>
                <a:sym typeface="Times New Roman"/>
              </a:rPr>
              <a:t>ESTUDIOS DE IMAGEN</a:t>
            </a:r>
          </a:p>
        </p:txBody>
      </p:sp>
      <p:sp>
        <p:nvSpPr>
          <p:cNvPr id="235" name="Shape 235"/>
          <p:cNvSpPr txBox="1"/>
          <p:nvPr/>
        </p:nvSpPr>
        <p:spPr>
          <a:xfrm>
            <a:off x="6350355" y="6011473"/>
            <a:ext cx="220213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lt1"/>
                </a:solidFill>
                <a:latin typeface="Times New Roman"/>
                <a:ea typeface="Times New Roman"/>
                <a:cs typeface="Times New Roman"/>
                <a:sym typeface="Times New Roman"/>
              </a:rPr>
              <a:t>ANATOMIA PATOLOGICA</a:t>
            </a:r>
          </a:p>
        </p:txBody>
      </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grpSp>
        <p:nvGrpSpPr>
          <p:cNvPr id="245" name="Shape 245"/>
          <p:cNvGrpSpPr/>
          <p:nvPr/>
        </p:nvGrpSpPr>
        <p:grpSpPr>
          <a:xfrm>
            <a:off x="147483" y="1017638"/>
            <a:ext cx="8952270" cy="5867599"/>
            <a:chOff x="0" y="0"/>
            <a:chExt cx="8952270" cy="5867599"/>
          </a:xfrm>
        </p:grpSpPr>
        <p:sp>
          <p:nvSpPr>
            <p:cNvPr id="246" name="Shape 246"/>
            <p:cNvSpPr/>
            <p:nvPr/>
          </p:nvSpPr>
          <p:spPr>
            <a:xfrm rot="5400000">
              <a:off x="5055336" y="-1754251"/>
              <a:ext cx="2142683" cy="5651185"/>
            </a:xfrm>
            <a:prstGeom prst="round2SameRect">
              <a:avLst>
                <a:gd name="adj1" fmla="val 16667"/>
                <a:gd name="adj2" fmla="val 0"/>
              </a:avLst>
            </a:prstGeom>
            <a:noFill/>
            <a:ln w="19050" cap="rnd" cmpd="sng">
              <a:solidFill>
                <a:schemeClr val="accent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7" name="Shape 247"/>
            <p:cNvSpPr txBox="1"/>
            <p:nvPr/>
          </p:nvSpPr>
          <p:spPr>
            <a:xfrm>
              <a:off x="3301085" y="104595"/>
              <a:ext cx="5546587" cy="1933488"/>
            </a:xfrm>
            <a:prstGeom prst="rect">
              <a:avLst/>
            </a:prstGeom>
            <a:noFill/>
            <a:ln>
              <a:noFill/>
            </a:ln>
          </p:spPr>
          <p:txBody>
            <a:bodyPr lIns="247650" tIns="123825" rIns="247650" bIns="123825" anchor="ctr" anchorCtr="0">
              <a:noAutofit/>
            </a:bodyPr>
            <a:lstStyle/>
            <a:p>
              <a:pPr marL="171450" marR="0" lvl="1" indent="-171450" algn="l" rtl="0">
                <a:lnSpc>
                  <a:spcPct val="100000"/>
                </a:lnSpc>
                <a:spcBef>
                  <a:spcPts val="0"/>
                </a:spcBef>
                <a:spcAft>
                  <a:spcPts val="0"/>
                </a:spcAft>
                <a:buClr>
                  <a:schemeClr val="lt1"/>
                </a:buClr>
                <a:buSzPct val="100000"/>
                <a:buFont typeface="Calibri"/>
                <a:buChar char="•"/>
              </a:pPr>
              <a:r>
                <a:rPr lang="en-US" sz="1800" b="1" i="0" u="none" strike="noStrike" cap="none" dirty="0">
                  <a:solidFill>
                    <a:schemeClr val="lt1"/>
                  </a:solidFill>
                  <a:latin typeface="Calibri"/>
                  <a:ea typeface="Calibri"/>
                  <a:cs typeface="Calibri"/>
                  <a:sym typeface="Calibri"/>
                </a:rPr>
                <a:t>CONVENCIONAL  ALTO GRADO (75% OS):</a:t>
              </a:r>
            </a:p>
            <a:p>
              <a:pPr marL="342900" marR="0" lvl="2" indent="-177800" algn="ctr" rtl="0">
                <a:lnSpc>
                  <a:spcPct val="100000"/>
                </a:lnSpc>
                <a:spcBef>
                  <a:spcPts val="270"/>
                </a:spcBef>
                <a:spcAft>
                  <a:spcPts val="0"/>
                </a:spcAft>
                <a:buClr>
                  <a:schemeClr val="lt1"/>
                </a:buClr>
                <a:buSzPct val="100000"/>
                <a:buFont typeface="Calibri"/>
                <a:buChar char="•"/>
              </a:pPr>
              <a:r>
                <a:rPr lang="en-US" sz="1800" b="1" i="0" u="none" strike="noStrike" cap="none" dirty="0" err="1" smtClean="0">
                  <a:solidFill>
                    <a:schemeClr val="lt1"/>
                  </a:solidFill>
                  <a:latin typeface="Calibri"/>
                  <a:ea typeface="Calibri"/>
                  <a:cs typeface="Calibri"/>
                  <a:sym typeface="Calibri"/>
                </a:rPr>
                <a:t>Osteoblástico</a:t>
              </a:r>
              <a:endParaRPr lang="en-US" sz="1800" b="1" i="0" u="none" strike="noStrike" cap="none" dirty="0">
                <a:solidFill>
                  <a:schemeClr val="lt1"/>
                </a:solidFill>
                <a:latin typeface="Calibri"/>
                <a:ea typeface="Calibri"/>
                <a:cs typeface="Calibri"/>
                <a:sym typeface="Calibri"/>
              </a:endParaRPr>
            </a:p>
            <a:p>
              <a:pPr marL="514350" marR="0" lvl="3" indent="-171450" algn="ctr" rtl="0">
                <a:lnSpc>
                  <a:spcPct val="100000"/>
                </a:lnSpc>
                <a:spcBef>
                  <a:spcPts val="270"/>
                </a:spcBef>
                <a:spcAft>
                  <a:spcPts val="0"/>
                </a:spcAft>
                <a:buClr>
                  <a:schemeClr val="lt1"/>
                </a:buClr>
                <a:buSzPct val="100000"/>
                <a:buFont typeface="Calibri"/>
                <a:buChar char="•"/>
              </a:pPr>
              <a:r>
                <a:rPr lang="en-US" sz="1800" b="1" i="0" u="none" strike="noStrike" cap="none" dirty="0" err="1" smtClean="0">
                  <a:solidFill>
                    <a:schemeClr val="lt1"/>
                  </a:solidFill>
                  <a:latin typeface="Calibri"/>
                  <a:ea typeface="Calibri"/>
                  <a:cs typeface="Calibri"/>
                  <a:sym typeface="Calibri"/>
                </a:rPr>
                <a:t>Condroblástico</a:t>
              </a:r>
              <a:endParaRPr lang="en-US" sz="1800" b="1" i="0" u="none" strike="noStrike" cap="none" dirty="0">
                <a:solidFill>
                  <a:schemeClr val="lt1"/>
                </a:solidFill>
                <a:latin typeface="Calibri"/>
                <a:ea typeface="Calibri"/>
                <a:cs typeface="Calibri"/>
                <a:sym typeface="Calibri"/>
              </a:endParaRPr>
            </a:p>
            <a:p>
              <a:pPr marL="171450" marR="0" lvl="1" indent="-171450" algn="ctr" rtl="0">
                <a:lnSpc>
                  <a:spcPct val="100000"/>
                </a:lnSpc>
                <a:spcBef>
                  <a:spcPts val="270"/>
                </a:spcBef>
                <a:spcAft>
                  <a:spcPts val="0"/>
                </a:spcAft>
                <a:buClr>
                  <a:schemeClr val="lt1"/>
                </a:buClr>
                <a:buSzPct val="100000"/>
                <a:buFont typeface="Calibri"/>
                <a:buChar char="•"/>
              </a:pPr>
              <a:r>
                <a:rPr lang="en-US" sz="1800" b="1" i="0" u="none" strike="noStrike" cap="none" dirty="0" err="1" smtClean="0">
                  <a:solidFill>
                    <a:schemeClr val="lt1"/>
                  </a:solidFill>
                  <a:latin typeface="Calibri"/>
                  <a:ea typeface="Calibri"/>
                  <a:cs typeface="Calibri"/>
                  <a:sym typeface="Calibri"/>
                </a:rPr>
                <a:t>Fibroblástico</a:t>
              </a:r>
              <a:endParaRPr lang="en-US" sz="1800" b="1" i="0" u="none" strike="noStrike" cap="none" dirty="0">
                <a:solidFill>
                  <a:schemeClr val="lt1"/>
                </a:solidFill>
                <a:latin typeface="Calibri"/>
                <a:ea typeface="Calibri"/>
                <a:cs typeface="Calibri"/>
                <a:sym typeface="Calibri"/>
              </a:endParaRPr>
            </a:p>
            <a:p>
              <a:pPr marL="171450" marR="0" lvl="1" indent="-171450" algn="l" rtl="0">
                <a:lnSpc>
                  <a:spcPct val="100000"/>
                </a:lnSpc>
                <a:spcBef>
                  <a:spcPts val="270"/>
                </a:spcBef>
                <a:spcAft>
                  <a:spcPts val="0"/>
                </a:spcAft>
                <a:buClr>
                  <a:schemeClr val="lt1"/>
                </a:buClr>
                <a:buSzPct val="100000"/>
                <a:buFont typeface="Calibri"/>
                <a:buChar char="•"/>
              </a:pPr>
              <a:r>
                <a:rPr lang="en-US" sz="1800" b="1" i="0" u="none" strike="noStrike" cap="none" dirty="0" err="1">
                  <a:solidFill>
                    <a:schemeClr val="lt1"/>
                  </a:solidFill>
                  <a:latin typeface="Calibri"/>
                  <a:ea typeface="Calibri"/>
                  <a:cs typeface="Calibri"/>
                  <a:sym typeface="Calibri"/>
                </a:rPr>
                <a:t>Teleangiectasico</a:t>
              </a:r>
              <a:r>
                <a:rPr lang="en-US" sz="1800" b="1" i="0" u="none" strike="noStrike" cap="none" dirty="0">
                  <a:solidFill>
                    <a:schemeClr val="lt1"/>
                  </a:solidFill>
                  <a:latin typeface="Calibri"/>
                  <a:ea typeface="Calibri"/>
                  <a:cs typeface="Calibri"/>
                  <a:sym typeface="Calibri"/>
                </a:rPr>
                <a:t> </a:t>
              </a:r>
            </a:p>
            <a:p>
              <a:pPr marL="171450" marR="0" lvl="1" indent="-171450" algn="l" rtl="0">
                <a:lnSpc>
                  <a:spcPct val="100000"/>
                </a:lnSpc>
                <a:spcBef>
                  <a:spcPts val="270"/>
                </a:spcBef>
                <a:spcAft>
                  <a:spcPts val="0"/>
                </a:spcAft>
                <a:buClr>
                  <a:schemeClr val="lt1"/>
                </a:buClr>
                <a:buSzPct val="100000"/>
                <a:buFont typeface="Calibri"/>
                <a:buChar char="•"/>
              </a:pPr>
              <a:r>
                <a:rPr lang="en-US" sz="1800" b="1" i="0" u="none" strike="noStrike" cap="none" dirty="0" err="1">
                  <a:solidFill>
                    <a:schemeClr val="lt1"/>
                  </a:solidFill>
                  <a:latin typeface="Calibri"/>
                  <a:ea typeface="Calibri"/>
                  <a:cs typeface="Calibri"/>
                  <a:sym typeface="Calibri"/>
                </a:rPr>
                <a:t>Células</a:t>
              </a:r>
              <a:r>
                <a:rPr lang="en-US" sz="1800" b="1" i="0" u="none" strike="noStrike" cap="none" dirty="0">
                  <a:solidFill>
                    <a:schemeClr val="lt1"/>
                  </a:solidFill>
                  <a:latin typeface="Calibri"/>
                  <a:ea typeface="Calibri"/>
                  <a:cs typeface="Calibri"/>
                  <a:sym typeface="Calibri"/>
                </a:rPr>
                <a:t> </a:t>
              </a:r>
              <a:r>
                <a:rPr lang="en-US" sz="1800" b="1" i="0" u="none" strike="noStrike" cap="none" dirty="0" err="1" smtClean="0">
                  <a:solidFill>
                    <a:schemeClr val="lt1"/>
                  </a:solidFill>
                  <a:latin typeface="Calibri"/>
                  <a:ea typeface="Calibri"/>
                  <a:cs typeface="Calibri"/>
                  <a:sym typeface="Calibri"/>
                </a:rPr>
                <a:t>pequeñas</a:t>
              </a:r>
              <a:r>
                <a:rPr lang="en-US" sz="1800" b="1" i="0" u="none" strike="noStrike" cap="none" dirty="0" smtClean="0">
                  <a:solidFill>
                    <a:schemeClr val="lt1"/>
                  </a:solidFill>
                  <a:latin typeface="Calibri"/>
                  <a:ea typeface="Calibri"/>
                  <a:cs typeface="Calibri"/>
                  <a:sym typeface="Calibri"/>
                </a:rPr>
                <a:t> </a:t>
              </a:r>
              <a:endParaRPr lang="en-US" sz="1800" b="1" i="0" u="none" strike="noStrike" cap="none" dirty="0">
                <a:solidFill>
                  <a:schemeClr val="lt1"/>
                </a:solidFill>
                <a:latin typeface="Calibri"/>
                <a:ea typeface="Calibri"/>
                <a:cs typeface="Calibri"/>
                <a:sym typeface="Calibri"/>
              </a:endParaRPr>
            </a:p>
            <a:p>
              <a:pPr marL="171450" marR="0" lvl="1" indent="-171450" algn="l" rtl="0">
                <a:lnSpc>
                  <a:spcPct val="100000"/>
                </a:lnSpc>
                <a:spcBef>
                  <a:spcPts val="270"/>
                </a:spcBef>
                <a:spcAft>
                  <a:spcPts val="0"/>
                </a:spcAft>
                <a:buClr>
                  <a:schemeClr val="lt1"/>
                </a:buClr>
                <a:buSzPct val="100000"/>
                <a:buFont typeface="Calibri"/>
                <a:buChar char="•"/>
              </a:pPr>
              <a:r>
                <a:rPr lang="en-US" sz="1800" b="1" i="0" u="none" strike="noStrike" cap="none" dirty="0">
                  <a:solidFill>
                    <a:schemeClr val="lt1"/>
                  </a:solidFill>
                  <a:latin typeface="Calibri"/>
                  <a:ea typeface="Calibri"/>
                  <a:cs typeface="Calibri"/>
                  <a:sym typeface="Calibri"/>
                </a:rPr>
                <a:t>Central de </a:t>
              </a:r>
              <a:r>
                <a:rPr lang="en-US" sz="1800" b="1" i="0" u="none" strike="noStrike" cap="none" dirty="0" err="1">
                  <a:solidFill>
                    <a:schemeClr val="lt1"/>
                  </a:solidFill>
                  <a:latin typeface="Calibri"/>
                  <a:ea typeface="Calibri"/>
                  <a:cs typeface="Calibri"/>
                  <a:sym typeface="Calibri"/>
                </a:rPr>
                <a:t>bajo</a:t>
              </a:r>
              <a:r>
                <a:rPr lang="en-US" sz="1800" b="1" i="0" u="none" strike="noStrike" cap="none" dirty="0">
                  <a:solidFill>
                    <a:schemeClr val="lt1"/>
                  </a:solidFill>
                  <a:latin typeface="Calibri"/>
                  <a:ea typeface="Calibri"/>
                  <a:cs typeface="Calibri"/>
                  <a:sym typeface="Calibri"/>
                </a:rPr>
                <a:t> </a:t>
              </a:r>
              <a:r>
                <a:rPr lang="en-US" sz="1800" b="1" i="0" u="none" strike="noStrike" cap="none" dirty="0" err="1">
                  <a:solidFill>
                    <a:schemeClr val="lt1"/>
                  </a:solidFill>
                  <a:latin typeface="Calibri"/>
                  <a:ea typeface="Calibri"/>
                  <a:cs typeface="Calibri"/>
                  <a:sym typeface="Calibri"/>
                </a:rPr>
                <a:t>grado</a:t>
              </a:r>
              <a:endParaRPr lang="en-US" sz="1800" b="1" i="0" u="none" strike="noStrike" cap="none" dirty="0">
                <a:solidFill>
                  <a:schemeClr val="lt1"/>
                </a:solidFill>
                <a:latin typeface="Calibri"/>
                <a:ea typeface="Calibri"/>
                <a:cs typeface="Calibri"/>
                <a:sym typeface="Calibri"/>
              </a:endParaRPr>
            </a:p>
          </p:txBody>
        </p:sp>
        <p:sp>
          <p:nvSpPr>
            <p:cNvPr id="248" name="Shape 248"/>
            <p:cNvSpPr/>
            <p:nvPr/>
          </p:nvSpPr>
          <p:spPr>
            <a:xfrm>
              <a:off x="0" y="132070"/>
              <a:ext cx="3299285" cy="1879338"/>
            </a:xfrm>
            <a:prstGeom prst="roundRect">
              <a:avLst>
                <a:gd name="adj" fmla="val 16667"/>
              </a:avLst>
            </a:prstGeom>
            <a:solidFill>
              <a:schemeClr val="accent1"/>
            </a:solidFill>
            <a:ln w="25400" cap="rnd"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9" name="Shape 249"/>
            <p:cNvSpPr txBox="1"/>
            <p:nvPr/>
          </p:nvSpPr>
          <p:spPr>
            <a:xfrm>
              <a:off x="91741" y="223812"/>
              <a:ext cx="3115800" cy="1695854"/>
            </a:xfrm>
            <a:prstGeom prst="rect">
              <a:avLst/>
            </a:prstGeom>
            <a:noFill/>
            <a:ln>
              <a:noFill/>
            </a:ln>
          </p:spPr>
          <p:txBody>
            <a:bodyPr lIns="121900" tIns="60950" rIns="121900" bIns="60950" anchor="ctr" anchorCtr="0">
              <a:noAutofit/>
            </a:bodyPr>
            <a:lstStyle/>
            <a:p>
              <a:pPr marL="0" marR="0" lvl="0" indent="0" algn="ctr" rtl="0">
                <a:lnSpc>
                  <a:spcPct val="90000"/>
                </a:lnSpc>
                <a:spcBef>
                  <a:spcPts val="0"/>
                </a:spcBef>
                <a:spcAft>
                  <a:spcPts val="0"/>
                </a:spcAft>
                <a:buSzPct val="25000"/>
                <a:buNone/>
              </a:pPr>
              <a:r>
                <a:rPr lang="en-US" sz="3200">
                  <a:solidFill>
                    <a:schemeClr val="lt1"/>
                  </a:solidFill>
                  <a:latin typeface="Calibri"/>
                  <a:ea typeface="Calibri"/>
                  <a:cs typeface="Calibri"/>
                  <a:sym typeface="Calibri"/>
                </a:rPr>
                <a:t>INTRAMEDULAR</a:t>
              </a:r>
            </a:p>
            <a:p>
              <a:pPr marL="0" marR="0" lvl="0" indent="0" algn="ctr" rtl="0">
                <a:lnSpc>
                  <a:spcPct val="90000"/>
                </a:lnSpc>
                <a:spcBef>
                  <a:spcPts val="1120"/>
                </a:spcBef>
                <a:spcAft>
                  <a:spcPts val="0"/>
                </a:spcAft>
                <a:buSzPct val="25000"/>
                <a:buNone/>
              </a:pPr>
              <a:r>
                <a:rPr lang="en-US" sz="2400">
                  <a:solidFill>
                    <a:schemeClr val="lt1"/>
                  </a:solidFill>
                  <a:latin typeface="Calibri"/>
                  <a:ea typeface="Calibri"/>
                  <a:cs typeface="Calibri"/>
                  <a:sym typeface="Calibri"/>
                </a:rPr>
                <a:t>(Cavidad medular) </a:t>
              </a:r>
            </a:p>
          </p:txBody>
        </p:sp>
        <p:sp>
          <p:nvSpPr>
            <p:cNvPr id="250" name="Shape 250"/>
            <p:cNvSpPr/>
            <p:nvPr/>
          </p:nvSpPr>
          <p:spPr>
            <a:xfrm rot="5400000">
              <a:off x="5297839" y="341282"/>
              <a:ext cx="1579408" cy="5729453"/>
            </a:xfrm>
            <a:prstGeom prst="round2SameRect">
              <a:avLst>
                <a:gd name="adj1" fmla="val 16667"/>
                <a:gd name="adj2" fmla="val 0"/>
              </a:avLst>
            </a:prstGeom>
            <a:noFill/>
            <a:ln w="19050" cap="rnd"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1" name="Shape 251"/>
            <p:cNvSpPr txBox="1"/>
            <p:nvPr/>
          </p:nvSpPr>
          <p:spPr>
            <a:xfrm>
              <a:off x="3222817" y="2493405"/>
              <a:ext cx="5652353" cy="1425208"/>
            </a:xfrm>
            <a:prstGeom prst="rect">
              <a:avLst/>
            </a:prstGeom>
            <a:noFill/>
            <a:ln>
              <a:noFill/>
            </a:ln>
          </p:spPr>
          <p:txBody>
            <a:bodyPr lIns="247650" tIns="123825" rIns="247650" bIns="123825" anchor="ctr" anchorCtr="0">
              <a:noAutofit/>
            </a:bodyPr>
            <a:lstStyle/>
            <a:p>
              <a:pPr marL="171450" marR="0" lvl="1" indent="-171450" algn="l" rtl="0">
                <a:lnSpc>
                  <a:spcPct val="90000"/>
                </a:lnSpc>
                <a:spcBef>
                  <a:spcPts val="0"/>
                </a:spcBef>
                <a:spcAft>
                  <a:spcPts val="0"/>
                </a:spcAft>
                <a:buClr>
                  <a:schemeClr val="lt1"/>
                </a:buClr>
                <a:buSzPct val="100000"/>
                <a:buFont typeface="Calibri"/>
                <a:buChar char="•"/>
              </a:pPr>
              <a:r>
                <a:rPr lang="en-US" sz="1800" b="1" i="0" u="none" strike="noStrike" cap="none" dirty="0" err="1">
                  <a:solidFill>
                    <a:schemeClr val="lt1"/>
                  </a:solidFill>
                  <a:latin typeface="Calibri"/>
                  <a:ea typeface="Calibri"/>
                  <a:cs typeface="Calibri"/>
                  <a:sym typeface="Calibri"/>
                </a:rPr>
                <a:t>Parosteal</a:t>
              </a:r>
              <a:r>
                <a:rPr lang="en-US" sz="1800" b="1" i="0" u="none" strike="noStrike" cap="none" dirty="0">
                  <a:solidFill>
                    <a:schemeClr val="lt1"/>
                  </a:solidFill>
                  <a:latin typeface="Calibri"/>
                  <a:ea typeface="Calibri"/>
                  <a:cs typeface="Calibri"/>
                  <a:sym typeface="Calibri"/>
                </a:rPr>
                <a:t> </a:t>
              </a:r>
              <a:r>
                <a:rPr lang="en-US" sz="1800" b="1" i="0" u="none" strike="noStrike" cap="none" dirty="0" smtClean="0">
                  <a:solidFill>
                    <a:schemeClr val="lt1"/>
                  </a:solidFill>
                  <a:latin typeface="Calibri"/>
                  <a:ea typeface="Calibri"/>
                  <a:cs typeface="Calibri"/>
                  <a:sym typeface="Calibri"/>
                </a:rPr>
                <a:t>65%.  </a:t>
              </a:r>
              <a:endParaRPr lang="en-US" sz="1800" b="1" i="0" u="none" strike="noStrike" cap="none" dirty="0">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ct val="100000"/>
                <a:buFont typeface="Calibri"/>
                <a:buChar char="•"/>
              </a:pPr>
              <a:r>
                <a:rPr lang="en-US" sz="1800" b="1" i="0" u="none" strike="noStrike" cap="none" dirty="0">
                  <a:solidFill>
                    <a:schemeClr val="lt1"/>
                  </a:solidFill>
                  <a:latin typeface="Calibri"/>
                  <a:ea typeface="Calibri"/>
                  <a:cs typeface="Calibri"/>
                  <a:sym typeface="Calibri"/>
                </a:rPr>
                <a:t>Periosteal </a:t>
              </a:r>
            </a:p>
            <a:p>
              <a:pPr marL="171450" marR="0" lvl="1" indent="-171450" algn="l" rtl="0">
                <a:lnSpc>
                  <a:spcPct val="90000"/>
                </a:lnSpc>
                <a:spcBef>
                  <a:spcPts val="270"/>
                </a:spcBef>
                <a:spcAft>
                  <a:spcPts val="0"/>
                </a:spcAft>
                <a:buClr>
                  <a:schemeClr val="lt1"/>
                </a:buClr>
                <a:buSzPct val="100000"/>
                <a:buFont typeface="Calibri"/>
                <a:buChar char="•"/>
              </a:pPr>
              <a:r>
                <a:rPr lang="en-US" sz="1800" b="1" i="0" u="none" strike="noStrike" cap="none" dirty="0">
                  <a:solidFill>
                    <a:schemeClr val="lt1"/>
                  </a:solidFill>
                  <a:latin typeface="Calibri"/>
                  <a:ea typeface="Calibri"/>
                  <a:cs typeface="Calibri"/>
                  <a:sym typeface="Calibri"/>
                </a:rPr>
                <a:t>Osteosarcoma de </a:t>
              </a:r>
              <a:r>
                <a:rPr lang="en-US" sz="1800" b="1" i="0" u="none" strike="noStrike" cap="none" dirty="0" err="1">
                  <a:solidFill>
                    <a:schemeClr val="lt1"/>
                  </a:solidFill>
                  <a:latin typeface="Calibri"/>
                  <a:ea typeface="Calibri"/>
                  <a:cs typeface="Calibri"/>
                  <a:sym typeface="Calibri"/>
                </a:rPr>
                <a:t>superficie</a:t>
              </a:r>
              <a:r>
                <a:rPr lang="en-US" sz="1800" b="1" i="0" u="none" strike="noStrike" cap="none" dirty="0">
                  <a:solidFill>
                    <a:schemeClr val="lt1"/>
                  </a:solidFill>
                  <a:latin typeface="Calibri"/>
                  <a:ea typeface="Calibri"/>
                  <a:cs typeface="Calibri"/>
                  <a:sym typeface="Calibri"/>
                </a:rPr>
                <a:t> de alto </a:t>
              </a:r>
              <a:r>
                <a:rPr lang="en-US" sz="1800" b="1" i="0" u="none" strike="noStrike" cap="none" dirty="0" err="1">
                  <a:solidFill>
                    <a:schemeClr val="lt1"/>
                  </a:solidFill>
                  <a:latin typeface="Calibri"/>
                  <a:ea typeface="Calibri"/>
                  <a:cs typeface="Calibri"/>
                  <a:sym typeface="Calibri"/>
                </a:rPr>
                <a:t>grado</a:t>
              </a:r>
              <a:r>
                <a:rPr lang="en-US" sz="1800" b="1" i="0" u="none" strike="noStrike" cap="none" dirty="0">
                  <a:solidFill>
                    <a:schemeClr val="lt1"/>
                  </a:solidFill>
                  <a:latin typeface="Calibri"/>
                  <a:ea typeface="Calibri"/>
                  <a:cs typeface="Calibri"/>
                  <a:sym typeface="Calibri"/>
                </a:rPr>
                <a:t>. </a:t>
              </a:r>
            </a:p>
            <a:p>
              <a:pPr marL="171450" marR="0" lvl="1" indent="-171450" algn="l" rtl="0">
                <a:lnSpc>
                  <a:spcPct val="90000"/>
                </a:lnSpc>
                <a:spcBef>
                  <a:spcPts val="270"/>
                </a:spcBef>
                <a:spcAft>
                  <a:spcPts val="0"/>
                </a:spcAft>
                <a:buClr>
                  <a:schemeClr val="lt1"/>
                </a:buClr>
                <a:buSzPct val="100000"/>
                <a:buFont typeface="Calibri"/>
                <a:buChar char="•"/>
              </a:pPr>
              <a:r>
                <a:rPr lang="en-US" sz="1800" b="1" i="0" u="none" strike="noStrike" cap="none" dirty="0" err="1">
                  <a:solidFill>
                    <a:schemeClr val="lt1"/>
                  </a:solidFill>
                  <a:latin typeface="Calibri"/>
                  <a:ea typeface="Calibri"/>
                  <a:cs typeface="Calibri"/>
                  <a:sym typeface="Calibri"/>
                </a:rPr>
                <a:t>Intracortical</a:t>
              </a:r>
              <a:r>
                <a:rPr lang="en-US" sz="1800" b="1" i="0" u="none" strike="noStrike" cap="none" dirty="0">
                  <a:solidFill>
                    <a:schemeClr val="dk1"/>
                  </a:solidFill>
                  <a:latin typeface="Calibri"/>
                  <a:ea typeface="Calibri"/>
                  <a:cs typeface="Calibri"/>
                  <a:sym typeface="Calibri"/>
                </a:rPr>
                <a:t>.</a:t>
              </a:r>
            </a:p>
          </p:txBody>
        </p:sp>
        <p:sp>
          <p:nvSpPr>
            <p:cNvPr id="252" name="Shape 252"/>
            <p:cNvSpPr/>
            <p:nvPr/>
          </p:nvSpPr>
          <p:spPr>
            <a:xfrm>
              <a:off x="0" y="2231760"/>
              <a:ext cx="3222816" cy="1773579"/>
            </a:xfrm>
            <a:prstGeom prst="roundRect">
              <a:avLst>
                <a:gd name="adj" fmla="val 16667"/>
              </a:avLst>
            </a:prstGeom>
            <a:solidFill>
              <a:schemeClr val="accent1"/>
            </a:solidFill>
            <a:ln w="25400" cap="rnd"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3" name="Shape 253"/>
            <p:cNvSpPr txBox="1"/>
            <p:nvPr/>
          </p:nvSpPr>
          <p:spPr>
            <a:xfrm>
              <a:off x="86578" y="2318340"/>
              <a:ext cx="3049659" cy="160042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SzPct val="25000"/>
                <a:buNone/>
              </a:pPr>
              <a:r>
                <a:rPr lang="en-US" sz="2800" dirty="0">
                  <a:solidFill>
                    <a:schemeClr val="lt1"/>
                  </a:solidFill>
                  <a:latin typeface="Calibri"/>
                  <a:ea typeface="Calibri"/>
                  <a:cs typeface="Calibri"/>
                  <a:sym typeface="Calibri"/>
                </a:rPr>
                <a:t>JUXTACORTICAL</a:t>
              </a:r>
            </a:p>
            <a:p>
              <a:pPr marL="0" marR="0" lvl="0" indent="0" algn="ctr" rtl="0">
                <a:lnSpc>
                  <a:spcPct val="90000"/>
                </a:lnSpc>
                <a:spcBef>
                  <a:spcPts val="840"/>
                </a:spcBef>
                <a:spcAft>
                  <a:spcPts val="0"/>
                </a:spcAft>
                <a:buSzPct val="25000"/>
                <a:buNone/>
              </a:pPr>
              <a:r>
                <a:rPr lang="en-US" sz="2800" dirty="0">
                  <a:solidFill>
                    <a:schemeClr val="lt1"/>
                  </a:solidFill>
                  <a:latin typeface="Calibri"/>
                  <a:ea typeface="Calibri"/>
                  <a:cs typeface="Calibri"/>
                  <a:sym typeface="Calibri"/>
                </a:rPr>
                <a:t> (</a:t>
              </a:r>
              <a:r>
                <a:rPr lang="en-US" sz="2800" dirty="0" err="1">
                  <a:solidFill>
                    <a:schemeClr val="lt1"/>
                  </a:solidFill>
                  <a:latin typeface="Calibri"/>
                  <a:ea typeface="Calibri"/>
                  <a:cs typeface="Calibri"/>
                  <a:sym typeface="Calibri"/>
                </a:rPr>
                <a:t>Corteza</a:t>
              </a:r>
              <a:r>
                <a:rPr lang="en-US" sz="2800" dirty="0">
                  <a:solidFill>
                    <a:schemeClr val="lt1"/>
                  </a:solidFill>
                  <a:latin typeface="Calibri"/>
                  <a:ea typeface="Calibri"/>
                  <a:cs typeface="Calibri"/>
                  <a:sym typeface="Calibri"/>
                </a:rPr>
                <a:t>) 4-10%</a:t>
              </a:r>
            </a:p>
          </p:txBody>
        </p:sp>
        <p:sp>
          <p:nvSpPr>
            <p:cNvPr id="254" name="Shape 254"/>
            <p:cNvSpPr/>
            <p:nvPr/>
          </p:nvSpPr>
          <p:spPr>
            <a:xfrm rot="5400000">
              <a:off x="5326621" y="2124042"/>
              <a:ext cx="1521844" cy="5729453"/>
            </a:xfrm>
            <a:prstGeom prst="round2SameRect">
              <a:avLst>
                <a:gd name="adj1" fmla="val 16667"/>
                <a:gd name="adj2" fmla="val 0"/>
              </a:avLst>
            </a:prstGeom>
            <a:noFill/>
            <a:ln w="9525" cap="rnd" cmpd="sng">
              <a:solidFill>
                <a:srgbClr val="E1CDE7">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5" name="Shape 255"/>
            <p:cNvSpPr txBox="1"/>
            <p:nvPr/>
          </p:nvSpPr>
          <p:spPr>
            <a:xfrm>
              <a:off x="3222816" y="4302137"/>
              <a:ext cx="5655163" cy="1373264"/>
            </a:xfrm>
            <a:prstGeom prst="rect">
              <a:avLst/>
            </a:prstGeom>
            <a:noFill/>
            <a:ln>
              <a:noFill/>
            </a:ln>
          </p:spPr>
          <p:txBody>
            <a:bodyPr lIns="247650" tIns="123825" rIns="247650" bIns="123825" anchor="ctr" anchorCtr="0">
              <a:noAutofit/>
            </a:bodyPr>
            <a:lstStyle/>
            <a:p>
              <a:pPr marL="171450" marR="0" lvl="1" indent="-171450" algn="l" rtl="0">
                <a:lnSpc>
                  <a:spcPct val="90000"/>
                </a:lnSpc>
                <a:spcBef>
                  <a:spcPts val="0"/>
                </a:spcBef>
                <a:spcAft>
                  <a:spcPts val="0"/>
                </a:spcAft>
                <a:buClr>
                  <a:schemeClr val="lt1"/>
                </a:buClr>
                <a:buSzPct val="100000"/>
                <a:buFont typeface="Calibri"/>
                <a:buChar char="•"/>
              </a:pPr>
              <a:r>
                <a:rPr lang="en-US" sz="1800" b="1" i="0" u="none" strike="noStrike" cap="none">
                  <a:solidFill>
                    <a:schemeClr val="lt1"/>
                  </a:solidFill>
                  <a:latin typeface="Calibri"/>
                  <a:ea typeface="Calibri"/>
                  <a:cs typeface="Calibri"/>
                  <a:sym typeface="Calibri"/>
                </a:rPr>
                <a:t>Paget </a:t>
              </a:r>
            </a:p>
            <a:p>
              <a:pPr marL="171450" marR="0" lvl="1" indent="-171450" algn="l" rtl="0">
                <a:lnSpc>
                  <a:spcPct val="90000"/>
                </a:lnSpc>
                <a:spcBef>
                  <a:spcPts val="270"/>
                </a:spcBef>
                <a:spcAft>
                  <a:spcPts val="0"/>
                </a:spcAft>
                <a:buClr>
                  <a:schemeClr val="lt1"/>
                </a:buClr>
                <a:buSzPct val="100000"/>
                <a:buFont typeface="Calibri"/>
                <a:buChar char="•"/>
              </a:pPr>
              <a:r>
                <a:rPr lang="en-US" sz="1800" b="1" i="0" u="none" strike="noStrike" cap="none">
                  <a:solidFill>
                    <a:schemeClr val="lt1"/>
                  </a:solidFill>
                  <a:latin typeface="Calibri"/>
                  <a:ea typeface="Calibri"/>
                  <a:cs typeface="Calibri"/>
                  <a:sym typeface="Calibri"/>
                </a:rPr>
                <a:t>RT</a:t>
              </a:r>
            </a:p>
          </p:txBody>
        </p:sp>
        <p:sp>
          <p:nvSpPr>
            <p:cNvPr id="256" name="Shape 256"/>
            <p:cNvSpPr/>
            <p:nvPr/>
          </p:nvSpPr>
          <p:spPr>
            <a:xfrm>
              <a:off x="0" y="4094019"/>
              <a:ext cx="3222816" cy="1773579"/>
            </a:xfrm>
            <a:prstGeom prst="roundRect">
              <a:avLst>
                <a:gd name="adj" fmla="val 16667"/>
              </a:avLst>
            </a:prstGeom>
            <a:solidFill>
              <a:schemeClr val="accent1"/>
            </a:solidFill>
            <a:ln w="25400" cap="rnd"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7" name="Shape 257"/>
            <p:cNvSpPr txBox="1"/>
            <p:nvPr/>
          </p:nvSpPr>
          <p:spPr>
            <a:xfrm>
              <a:off x="86578" y="4180598"/>
              <a:ext cx="3049659" cy="1600422"/>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spcAft>
                  <a:spcPts val="0"/>
                </a:spcAft>
                <a:buSzPct val="25000"/>
                <a:buNone/>
              </a:pPr>
              <a:r>
                <a:rPr lang="en-US" sz="3200" dirty="0">
                  <a:solidFill>
                    <a:schemeClr val="lt1"/>
                  </a:solidFill>
                  <a:latin typeface="Calibri"/>
                  <a:ea typeface="Calibri"/>
                  <a:cs typeface="Calibri"/>
                  <a:sym typeface="Calibri"/>
                </a:rPr>
                <a:t>SECUNDARIO</a:t>
              </a:r>
            </a:p>
          </p:txBody>
        </p:sp>
      </p:grpSp>
      <p:sp>
        <p:nvSpPr>
          <p:cNvPr id="258" name="Shape 258"/>
          <p:cNvSpPr txBox="1"/>
          <p:nvPr/>
        </p:nvSpPr>
        <p:spPr>
          <a:xfrm>
            <a:off x="0" y="0"/>
            <a:ext cx="9144000"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800" dirty="0" smtClean="0">
                <a:solidFill>
                  <a:schemeClr val="lt1"/>
                </a:solidFill>
                <a:latin typeface="Calibri"/>
                <a:ea typeface="Calibri"/>
                <a:cs typeface="Calibri"/>
                <a:sym typeface="Calibri"/>
              </a:rPr>
              <a:t> </a:t>
            </a:r>
            <a:r>
              <a:rPr lang="en-US" sz="4800" dirty="0" err="1" smtClean="0">
                <a:solidFill>
                  <a:schemeClr val="lt1"/>
                </a:solidFill>
                <a:latin typeface="Calibri"/>
                <a:ea typeface="Calibri"/>
                <a:cs typeface="Calibri"/>
                <a:sym typeface="Calibri"/>
              </a:rPr>
              <a:t>Radiología</a:t>
            </a:r>
            <a:r>
              <a:rPr lang="en-US" sz="4800" dirty="0" smtClean="0">
                <a:solidFill>
                  <a:schemeClr val="lt1"/>
                </a:solidFill>
                <a:latin typeface="Calibri"/>
                <a:ea typeface="Calibri"/>
                <a:cs typeface="Calibri"/>
                <a:sym typeface="Calibri"/>
              </a:rPr>
              <a:t> 			</a:t>
            </a:r>
            <a:r>
              <a:rPr lang="en-US" sz="4800" dirty="0" err="1" smtClean="0">
                <a:solidFill>
                  <a:schemeClr val="lt1"/>
                </a:solidFill>
                <a:latin typeface="Calibri"/>
                <a:ea typeface="Calibri"/>
                <a:cs typeface="Calibri"/>
                <a:sym typeface="Calibri"/>
              </a:rPr>
              <a:t>Histología</a:t>
            </a:r>
            <a:endParaRPr lang="en-US" sz="4800" dirty="0">
              <a:solidFill>
                <a:schemeClr val="lt1"/>
              </a:solidFill>
              <a:latin typeface="Calibri"/>
              <a:ea typeface="Calibri"/>
              <a:cs typeface="Calibri"/>
              <a:sym typeface="Calibri"/>
            </a:endParaRPr>
          </a:p>
        </p:txBody>
      </p:sp>
      <p:sp>
        <p:nvSpPr>
          <p:cNvPr id="259" name="Shape 259"/>
          <p:cNvSpPr txBox="1"/>
          <p:nvPr/>
        </p:nvSpPr>
        <p:spPr>
          <a:xfrm>
            <a:off x="10028903" y="383458"/>
            <a:ext cx="2920181"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Calibri"/>
                <a:ea typeface="Calibri"/>
                <a:cs typeface="Calibri"/>
                <a:sym typeface="Calibri"/>
              </a:rPr>
              <a:t>Fracturas patologicas 10-20% de los casos. </a:t>
            </a:r>
          </a:p>
          <a:p>
            <a:pPr marL="0" marR="0" lvl="0" indent="0" algn="l" rtl="0">
              <a:spcBef>
                <a:spcPts val="0"/>
              </a:spcBef>
              <a:buSzPct val="25000"/>
              <a:buNone/>
            </a:pPr>
            <a:r>
              <a:rPr lang="en-US" sz="1800">
                <a:solidFill>
                  <a:schemeClr val="lt1"/>
                </a:solidFill>
                <a:latin typeface="Calibri"/>
                <a:ea typeface="Calibri"/>
                <a:cs typeface="Calibri"/>
                <a:sym typeface="Calibri"/>
              </a:rPr>
              <a:t> </a:t>
            </a:r>
          </a:p>
          <a:p>
            <a:pPr marL="0" marR="0" lvl="0" indent="0" algn="l" rtl="0">
              <a:spcBef>
                <a:spcPts val="0"/>
              </a:spcBef>
              <a:buNone/>
            </a:pPr>
            <a:endParaRPr sz="1800">
              <a:solidFill>
                <a:schemeClr val="lt1"/>
              </a:solidFill>
              <a:latin typeface="Calibri"/>
              <a:ea typeface="Calibri"/>
              <a:cs typeface="Calibri"/>
              <a:sym typeface="Calibri"/>
            </a:endParaRPr>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Shape 240"/>
          <p:cNvPicPr preferRelativeResize="0"/>
          <p:nvPr/>
        </p:nvPicPr>
        <p:blipFill rotWithShape="1">
          <a:blip r:embed="rId3">
            <a:alphaModFix/>
          </a:blip>
          <a:srcRect/>
          <a:stretch/>
        </p:blipFill>
        <p:spPr>
          <a:xfrm>
            <a:off x="335053" y="486695"/>
            <a:ext cx="8169322" cy="5161934"/>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0" y="0"/>
            <a:ext cx="9144000" cy="6858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r>
              <a:rPr lang="en-US" sz="4800" b="0" i="0" u="none" strike="noStrike" cap="none" dirty="0">
                <a:solidFill>
                  <a:schemeClr val="lt1"/>
                </a:solidFill>
                <a:latin typeface="Calibri"/>
                <a:ea typeface="Calibri"/>
                <a:cs typeface="Calibri"/>
                <a:sym typeface="Calibri"/>
              </a:rPr>
              <a:t>VALORACIÓN DE LESIÓN PRIMARIA: RX Y RM </a:t>
            </a: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0" y="0"/>
            <a:ext cx="9143998" cy="1047134"/>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Calibri"/>
              <a:buNone/>
            </a:pPr>
            <a:r>
              <a:rPr lang="en-US" sz="2800" b="0" i="0" u="none" strike="noStrike" cap="none">
                <a:solidFill>
                  <a:schemeClr val="lt1"/>
                </a:solidFill>
                <a:latin typeface="Calibri"/>
                <a:ea typeface="Calibri"/>
                <a:cs typeface="Calibri"/>
                <a:sym typeface="Calibri"/>
              </a:rPr>
              <a:t>				</a:t>
            </a:r>
          </a:p>
        </p:txBody>
      </p:sp>
      <p:grpSp>
        <p:nvGrpSpPr>
          <p:cNvPr id="270" name="Shape 270"/>
          <p:cNvGrpSpPr/>
          <p:nvPr/>
        </p:nvGrpSpPr>
        <p:grpSpPr>
          <a:xfrm>
            <a:off x="1351106" y="0"/>
            <a:ext cx="6884238" cy="6885865"/>
            <a:chOff x="2398241" y="0"/>
            <a:chExt cx="6884238" cy="6885865"/>
          </a:xfrm>
        </p:grpSpPr>
        <p:sp>
          <p:nvSpPr>
            <p:cNvPr id="271" name="Shape 271"/>
            <p:cNvSpPr/>
            <p:nvPr/>
          </p:nvSpPr>
          <p:spPr>
            <a:xfrm>
              <a:off x="5160560" y="0"/>
              <a:ext cx="1397350" cy="1397350"/>
            </a:xfrm>
            <a:prstGeom prst="ellipse">
              <a:avLst/>
            </a:prstGeom>
            <a:gradFill>
              <a:gsLst>
                <a:gs pos="0">
                  <a:srgbClr val="AC47C1"/>
                </a:gs>
                <a:gs pos="100000">
                  <a:srgbClr val="8D30A0"/>
                </a:gs>
              </a:gsLst>
              <a:lin ang="5400000" scaled="0"/>
            </a:gradFill>
            <a:ln>
              <a:noFill/>
            </a:ln>
            <a:effectLst>
              <a:outerShdw blurRad="50799" dist="38100" dir="5400000" rotWithShape="0">
                <a:srgbClr val="000000">
                  <a:alpha val="34901"/>
                </a:srgbClr>
              </a:outerShdw>
            </a:effectLst>
          </p:spPr>
          <p:txBody>
            <a:bodyPr lIns="91425" tIns="91425" rIns="91425" bIns="91425" anchor="ctr" anchorCtr="0">
              <a:noAutofit/>
            </a:bodyPr>
            <a:lstStyle/>
            <a:p>
              <a:pPr lvl="0">
                <a:spcBef>
                  <a:spcPts val="0"/>
                </a:spcBef>
                <a:buNone/>
              </a:pPr>
              <a:endParaRPr/>
            </a:p>
          </p:txBody>
        </p:sp>
        <p:sp>
          <p:nvSpPr>
            <p:cNvPr id="272" name="Shape 272"/>
            <p:cNvSpPr txBox="1"/>
            <p:nvPr/>
          </p:nvSpPr>
          <p:spPr>
            <a:xfrm>
              <a:off x="5365196" y="204636"/>
              <a:ext cx="988076" cy="988076"/>
            </a:xfrm>
            <a:prstGeom prst="rect">
              <a:avLst/>
            </a:prstGeom>
            <a:noFill/>
            <a:ln>
              <a:noFill/>
            </a:ln>
          </p:spPr>
          <p:txBody>
            <a:bodyPr lIns="19050" tIns="19050" rIns="19050" bIns="19050" anchor="ctr" anchorCtr="0">
              <a:noAutofit/>
            </a:bodyPr>
            <a:lstStyle/>
            <a:p>
              <a:pPr marL="0" marR="0" lvl="0" indent="0" algn="ctr" rtl="0">
                <a:lnSpc>
                  <a:spcPct val="90000"/>
                </a:lnSpc>
                <a:spcBef>
                  <a:spcPts val="0"/>
                </a:spcBef>
                <a:spcAft>
                  <a:spcPts val="0"/>
                </a:spcAft>
                <a:buSzPct val="25000"/>
                <a:buNone/>
              </a:pPr>
              <a:r>
                <a:rPr lang="en-US" sz="1500" b="1">
                  <a:solidFill>
                    <a:schemeClr val="lt1"/>
                  </a:solidFill>
                  <a:latin typeface="Calibri"/>
                  <a:ea typeface="Calibri"/>
                  <a:cs typeface="Calibri"/>
                  <a:sym typeface="Calibri"/>
                </a:rPr>
                <a:t>Edad</a:t>
              </a:r>
            </a:p>
          </p:txBody>
        </p:sp>
        <p:sp>
          <p:nvSpPr>
            <p:cNvPr id="273" name="Shape 273"/>
            <p:cNvSpPr/>
            <p:nvPr/>
          </p:nvSpPr>
          <p:spPr>
            <a:xfrm rot="1364405">
              <a:off x="6628585" y="861479"/>
              <a:ext cx="363363" cy="471605"/>
            </a:xfrm>
            <a:prstGeom prst="rightArrow">
              <a:avLst>
                <a:gd name="adj1" fmla="val 60000"/>
                <a:gd name="adj2" fmla="val 50000"/>
              </a:avLst>
            </a:prstGeom>
            <a:gradFill>
              <a:gsLst>
                <a:gs pos="0">
                  <a:srgbClr val="D2AFDB"/>
                </a:gs>
                <a:gs pos="100000">
                  <a:srgbClr val="B486BE"/>
                </a:gs>
              </a:gsLst>
              <a:lin ang="5400000" scaled="0"/>
            </a:gradFill>
            <a:ln>
              <a:noFill/>
            </a:ln>
            <a:effectLst>
              <a:outerShdw blurRad="50799" dist="38100" dir="5400000" rotWithShape="0">
                <a:srgbClr val="000000">
                  <a:alpha val="34901"/>
                </a:srgbClr>
              </a:outerShdw>
            </a:effectLst>
          </p:spPr>
          <p:txBody>
            <a:bodyPr lIns="91425" tIns="91425" rIns="91425" bIns="91425" anchor="ctr" anchorCtr="0">
              <a:noAutofit/>
            </a:bodyPr>
            <a:lstStyle/>
            <a:p>
              <a:pPr lvl="0">
                <a:spcBef>
                  <a:spcPts val="0"/>
                </a:spcBef>
                <a:buNone/>
              </a:pPr>
              <a:endParaRPr/>
            </a:p>
          </p:txBody>
        </p:sp>
        <p:sp>
          <p:nvSpPr>
            <p:cNvPr id="274" name="Shape 274"/>
            <p:cNvSpPr txBox="1"/>
            <p:nvPr/>
          </p:nvSpPr>
          <p:spPr>
            <a:xfrm rot="1364405">
              <a:off x="6632821" y="934731"/>
              <a:ext cx="254354" cy="282963"/>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200">
                <a:solidFill>
                  <a:schemeClr val="lt1"/>
                </a:solidFill>
                <a:latin typeface="Calibri"/>
                <a:ea typeface="Calibri"/>
                <a:cs typeface="Calibri"/>
                <a:sym typeface="Calibri"/>
              </a:endParaRPr>
            </a:p>
          </p:txBody>
        </p:sp>
        <p:sp>
          <p:nvSpPr>
            <p:cNvPr id="275" name="Shape 275"/>
            <p:cNvSpPr/>
            <p:nvPr/>
          </p:nvSpPr>
          <p:spPr>
            <a:xfrm>
              <a:off x="7081592" y="805164"/>
              <a:ext cx="1397350" cy="1397350"/>
            </a:xfrm>
            <a:prstGeom prst="ellipse">
              <a:avLst/>
            </a:prstGeom>
            <a:gradFill>
              <a:gsLst>
                <a:gs pos="0">
                  <a:srgbClr val="AC47C1"/>
                </a:gs>
                <a:gs pos="100000">
                  <a:srgbClr val="8D30A0"/>
                </a:gs>
              </a:gsLst>
              <a:lin ang="5400000" scaled="0"/>
            </a:gradFill>
            <a:ln>
              <a:noFill/>
            </a:ln>
            <a:effectLst>
              <a:outerShdw blurRad="50799" dist="38100" dir="5400000" rotWithShape="0">
                <a:srgbClr val="000000">
                  <a:alpha val="34901"/>
                </a:srgbClr>
              </a:outerShdw>
            </a:effectLst>
          </p:spPr>
          <p:txBody>
            <a:bodyPr lIns="91425" tIns="91425" rIns="91425" bIns="91425" anchor="ctr" anchorCtr="0">
              <a:noAutofit/>
            </a:bodyPr>
            <a:lstStyle/>
            <a:p>
              <a:pPr lvl="0">
                <a:spcBef>
                  <a:spcPts val="0"/>
                </a:spcBef>
                <a:buNone/>
              </a:pPr>
              <a:endParaRPr/>
            </a:p>
          </p:txBody>
        </p:sp>
        <p:sp>
          <p:nvSpPr>
            <p:cNvPr id="276" name="Shape 276"/>
            <p:cNvSpPr txBox="1"/>
            <p:nvPr/>
          </p:nvSpPr>
          <p:spPr>
            <a:xfrm>
              <a:off x="7286228" y="1009801"/>
              <a:ext cx="988076" cy="988076"/>
            </a:xfrm>
            <a:prstGeom prst="rect">
              <a:avLst/>
            </a:prstGeom>
            <a:noFill/>
            <a:ln>
              <a:noFill/>
            </a:ln>
          </p:spPr>
          <p:txBody>
            <a:bodyPr lIns="19050" tIns="19050" rIns="19050" bIns="19050" anchor="ctr" anchorCtr="0">
              <a:noAutofit/>
            </a:bodyPr>
            <a:lstStyle/>
            <a:p>
              <a:pPr marL="0" marR="0" lvl="0" indent="0" algn="ctr" rtl="0">
                <a:lnSpc>
                  <a:spcPct val="90000"/>
                </a:lnSpc>
                <a:spcBef>
                  <a:spcPts val="0"/>
                </a:spcBef>
                <a:spcAft>
                  <a:spcPts val="0"/>
                </a:spcAft>
                <a:buSzPct val="25000"/>
                <a:buNone/>
              </a:pPr>
              <a:r>
                <a:rPr lang="en-US" sz="1500">
                  <a:solidFill>
                    <a:schemeClr val="lt1"/>
                  </a:solidFill>
                  <a:latin typeface="Calibri"/>
                  <a:ea typeface="Calibri"/>
                  <a:cs typeface="Calibri"/>
                  <a:sym typeface="Calibri"/>
                </a:rPr>
                <a:t>Localización </a:t>
              </a:r>
            </a:p>
          </p:txBody>
        </p:sp>
        <p:sp>
          <p:nvSpPr>
            <p:cNvPr id="277" name="Shape 277"/>
            <p:cNvSpPr/>
            <p:nvPr/>
          </p:nvSpPr>
          <p:spPr>
            <a:xfrm rot="4050000">
              <a:off x="7991870" y="2228256"/>
              <a:ext cx="372265" cy="471606"/>
            </a:xfrm>
            <a:prstGeom prst="rightArrow">
              <a:avLst>
                <a:gd name="adj1" fmla="val 60000"/>
                <a:gd name="adj2" fmla="val 50000"/>
              </a:avLst>
            </a:prstGeom>
            <a:gradFill>
              <a:gsLst>
                <a:gs pos="0">
                  <a:srgbClr val="D2AFDB"/>
                </a:gs>
                <a:gs pos="100000">
                  <a:srgbClr val="B486BE"/>
                </a:gs>
              </a:gsLst>
              <a:lin ang="5400000" scaled="0"/>
            </a:gradFill>
            <a:ln>
              <a:noFill/>
            </a:ln>
            <a:effectLst>
              <a:outerShdw blurRad="50799" dist="38100" dir="5400000" rotWithShape="0">
                <a:srgbClr val="000000">
                  <a:alpha val="34901"/>
                </a:srgbClr>
              </a:outerShdw>
            </a:effectLst>
          </p:spPr>
          <p:txBody>
            <a:bodyPr lIns="91425" tIns="91425" rIns="91425" bIns="91425" anchor="ctr" anchorCtr="0">
              <a:noAutofit/>
            </a:bodyPr>
            <a:lstStyle/>
            <a:p>
              <a:pPr lvl="0">
                <a:spcBef>
                  <a:spcPts val="0"/>
                </a:spcBef>
                <a:buNone/>
              </a:pPr>
              <a:endParaRPr/>
            </a:p>
          </p:txBody>
        </p:sp>
        <p:sp>
          <p:nvSpPr>
            <p:cNvPr id="278" name="Shape 278"/>
            <p:cNvSpPr txBox="1"/>
            <p:nvPr/>
          </p:nvSpPr>
          <p:spPr>
            <a:xfrm rot="4050000">
              <a:off x="8026342" y="2270988"/>
              <a:ext cx="260586" cy="282964"/>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200">
                <a:solidFill>
                  <a:schemeClr val="lt1"/>
                </a:solidFill>
                <a:latin typeface="Calibri"/>
                <a:ea typeface="Calibri"/>
                <a:cs typeface="Calibri"/>
                <a:sym typeface="Calibri"/>
              </a:endParaRPr>
            </a:p>
          </p:txBody>
        </p:sp>
        <p:sp>
          <p:nvSpPr>
            <p:cNvPr id="279" name="Shape 279"/>
            <p:cNvSpPr/>
            <p:nvPr/>
          </p:nvSpPr>
          <p:spPr>
            <a:xfrm>
              <a:off x="7885128" y="2745072"/>
              <a:ext cx="1397350" cy="1397350"/>
            </a:xfrm>
            <a:prstGeom prst="ellipse">
              <a:avLst/>
            </a:prstGeom>
            <a:gradFill>
              <a:gsLst>
                <a:gs pos="0">
                  <a:srgbClr val="AC47C1"/>
                </a:gs>
                <a:gs pos="100000">
                  <a:srgbClr val="8D30A0"/>
                </a:gs>
              </a:gsLst>
              <a:lin ang="5400000" scaled="0"/>
            </a:gradFill>
            <a:ln>
              <a:noFill/>
            </a:ln>
            <a:effectLst>
              <a:outerShdw blurRad="50799" dist="38100" dir="5400000" rotWithShape="0">
                <a:srgbClr val="000000">
                  <a:alpha val="34901"/>
                </a:srgbClr>
              </a:outerShdw>
            </a:effectLst>
          </p:spPr>
          <p:txBody>
            <a:bodyPr lIns="91425" tIns="91425" rIns="91425" bIns="91425" anchor="ctr" anchorCtr="0">
              <a:noAutofit/>
            </a:bodyPr>
            <a:lstStyle/>
            <a:p>
              <a:pPr lvl="0">
                <a:spcBef>
                  <a:spcPts val="0"/>
                </a:spcBef>
                <a:buNone/>
              </a:pPr>
              <a:endParaRPr/>
            </a:p>
          </p:txBody>
        </p:sp>
        <p:sp>
          <p:nvSpPr>
            <p:cNvPr id="280" name="Shape 280"/>
            <p:cNvSpPr txBox="1"/>
            <p:nvPr/>
          </p:nvSpPr>
          <p:spPr>
            <a:xfrm>
              <a:off x="8089764" y="2949708"/>
              <a:ext cx="988076" cy="988076"/>
            </a:xfrm>
            <a:prstGeom prst="rect">
              <a:avLst/>
            </a:prstGeom>
            <a:noFill/>
            <a:ln>
              <a:noFill/>
            </a:ln>
          </p:spPr>
          <p:txBody>
            <a:bodyPr lIns="19050" tIns="19050" rIns="19050" bIns="19050" anchor="ctr" anchorCtr="0">
              <a:noAutofit/>
            </a:bodyPr>
            <a:lstStyle/>
            <a:p>
              <a:pPr marL="0" marR="0" lvl="0" indent="0" algn="ctr" rtl="0">
                <a:lnSpc>
                  <a:spcPct val="90000"/>
                </a:lnSpc>
                <a:spcBef>
                  <a:spcPts val="0"/>
                </a:spcBef>
                <a:spcAft>
                  <a:spcPts val="0"/>
                </a:spcAft>
                <a:buSzPct val="25000"/>
                <a:buNone/>
              </a:pPr>
              <a:r>
                <a:rPr lang="en-US" sz="1500">
                  <a:solidFill>
                    <a:schemeClr val="lt1"/>
                  </a:solidFill>
                  <a:latin typeface="Calibri"/>
                  <a:ea typeface="Calibri"/>
                  <a:cs typeface="Calibri"/>
                  <a:sym typeface="Calibri"/>
                </a:rPr>
                <a:t>Densidad </a:t>
              </a:r>
            </a:p>
          </p:txBody>
        </p:sp>
        <p:sp>
          <p:nvSpPr>
            <p:cNvPr id="281" name="Shape 281"/>
            <p:cNvSpPr/>
            <p:nvPr/>
          </p:nvSpPr>
          <p:spPr>
            <a:xfrm rot="6750000">
              <a:off x="7999934" y="4168164"/>
              <a:ext cx="372265" cy="471606"/>
            </a:xfrm>
            <a:prstGeom prst="rightArrow">
              <a:avLst>
                <a:gd name="adj1" fmla="val 60000"/>
                <a:gd name="adj2" fmla="val 50000"/>
              </a:avLst>
            </a:prstGeom>
            <a:gradFill>
              <a:gsLst>
                <a:gs pos="0">
                  <a:srgbClr val="D2AFDB"/>
                </a:gs>
                <a:gs pos="100000">
                  <a:srgbClr val="B486BE"/>
                </a:gs>
              </a:gsLst>
              <a:lin ang="5400000" scaled="0"/>
            </a:gradFill>
            <a:ln>
              <a:noFill/>
            </a:ln>
            <a:effectLst>
              <a:outerShdw blurRad="50799" dist="38100" dir="5400000" rotWithShape="0">
                <a:srgbClr val="000000">
                  <a:alpha val="34901"/>
                </a:srgbClr>
              </a:outerShdw>
            </a:effectLst>
          </p:spPr>
          <p:txBody>
            <a:bodyPr lIns="91425" tIns="91425" rIns="91425" bIns="91425" anchor="ctr" anchorCtr="0">
              <a:noAutofit/>
            </a:bodyPr>
            <a:lstStyle/>
            <a:p>
              <a:pPr lvl="0">
                <a:spcBef>
                  <a:spcPts val="0"/>
                </a:spcBef>
                <a:buNone/>
              </a:pPr>
              <a:endParaRPr/>
            </a:p>
          </p:txBody>
        </p:sp>
        <p:sp>
          <p:nvSpPr>
            <p:cNvPr id="282" name="Shape 282"/>
            <p:cNvSpPr txBox="1"/>
            <p:nvPr/>
          </p:nvSpPr>
          <p:spPr>
            <a:xfrm rot="-4050000">
              <a:off x="8077144" y="4210897"/>
              <a:ext cx="260586" cy="282964"/>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200">
                <a:solidFill>
                  <a:schemeClr val="lt1"/>
                </a:solidFill>
                <a:latin typeface="Calibri"/>
                <a:ea typeface="Calibri"/>
                <a:cs typeface="Calibri"/>
                <a:sym typeface="Calibri"/>
              </a:endParaRPr>
            </a:p>
          </p:txBody>
        </p:sp>
        <p:sp>
          <p:nvSpPr>
            <p:cNvPr id="283" name="Shape 283"/>
            <p:cNvSpPr/>
            <p:nvPr/>
          </p:nvSpPr>
          <p:spPr>
            <a:xfrm>
              <a:off x="7081592" y="4684978"/>
              <a:ext cx="1397350" cy="1397350"/>
            </a:xfrm>
            <a:prstGeom prst="ellipse">
              <a:avLst/>
            </a:prstGeom>
            <a:gradFill>
              <a:gsLst>
                <a:gs pos="0">
                  <a:srgbClr val="AC47C1"/>
                </a:gs>
                <a:gs pos="100000">
                  <a:srgbClr val="8D30A0"/>
                </a:gs>
              </a:gsLst>
              <a:lin ang="5400000" scaled="0"/>
            </a:gradFill>
            <a:ln>
              <a:noFill/>
            </a:ln>
            <a:effectLst>
              <a:outerShdw blurRad="50799" dist="38100" dir="5400000" rotWithShape="0">
                <a:srgbClr val="000000">
                  <a:alpha val="34901"/>
                </a:srgbClr>
              </a:outerShdw>
            </a:effectLst>
          </p:spPr>
          <p:txBody>
            <a:bodyPr lIns="91425" tIns="91425" rIns="91425" bIns="91425" anchor="ctr" anchorCtr="0">
              <a:noAutofit/>
            </a:bodyPr>
            <a:lstStyle/>
            <a:p>
              <a:pPr lvl="0">
                <a:spcBef>
                  <a:spcPts val="0"/>
                </a:spcBef>
                <a:buNone/>
              </a:pPr>
              <a:endParaRPr/>
            </a:p>
          </p:txBody>
        </p:sp>
        <p:sp>
          <p:nvSpPr>
            <p:cNvPr id="284" name="Shape 284"/>
            <p:cNvSpPr txBox="1"/>
            <p:nvPr/>
          </p:nvSpPr>
          <p:spPr>
            <a:xfrm>
              <a:off x="7286228" y="4889616"/>
              <a:ext cx="988076" cy="988076"/>
            </a:xfrm>
            <a:prstGeom prst="rect">
              <a:avLst/>
            </a:prstGeom>
            <a:noFill/>
            <a:ln>
              <a:noFill/>
            </a:ln>
          </p:spPr>
          <p:txBody>
            <a:bodyPr lIns="19050" tIns="19050" rIns="19050" bIns="19050" anchor="ctr" anchorCtr="0">
              <a:noAutofit/>
            </a:bodyPr>
            <a:lstStyle/>
            <a:p>
              <a:pPr marL="0" marR="0" lvl="0" indent="0" algn="ctr" rtl="0">
                <a:lnSpc>
                  <a:spcPct val="90000"/>
                </a:lnSpc>
                <a:spcBef>
                  <a:spcPts val="0"/>
                </a:spcBef>
                <a:spcAft>
                  <a:spcPts val="0"/>
                </a:spcAft>
                <a:buSzPct val="25000"/>
                <a:buNone/>
              </a:pPr>
              <a:r>
                <a:rPr lang="en-US" sz="1500">
                  <a:solidFill>
                    <a:schemeClr val="lt1"/>
                  </a:solidFill>
                  <a:latin typeface="Calibri"/>
                  <a:ea typeface="Calibri"/>
                  <a:cs typeface="Calibri"/>
                  <a:sym typeface="Calibri"/>
                </a:rPr>
                <a:t>Única o Múltiple </a:t>
              </a:r>
            </a:p>
          </p:txBody>
        </p:sp>
        <p:sp>
          <p:nvSpPr>
            <p:cNvPr id="285" name="Shape 285"/>
            <p:cNvSpPr/>
            <p:nvPr/>
          </p:nvSpPr>
          <p:spPr>
            <a:xfrm rot="9450000">
              <a:off x="6633914" y="5545587"/>
              <a:ext cx="372265" cy="471606"/>
            </a:xfrm>
            <a:prstGeom prst="rightArrow">
              <a:avLst>
                <a:gd name="adj1" fmla="val 60000"/>
                <a:gd name="adj2" fmla="val 50000"/>
              </a:avLst>
            </a:prstGeom>
            <a:gradFill>
              <a:gsLst>
                <a:gs pos="0">
                  <a:srgbClr val="D2AFDB"/>
                </a:gs>
                <a:gs pos="100000">
                  <a:srgbClr val="B486BE"/>
                </a:gs>
              </a:gsLst>
              <a:lin ang="5400000" scaled="0"/>
            </a:gradFill>
            <a:ln>
              <a:noFill/>
            </a:ln>
            <a:effectLst>
              <a:outerShdw blurRad="50799" dist="38100" dir="5400000" rotWithShape="0">
                <a:srgbClr val="000000">
                  <a:alpha val="34901"/>
                </a:srgbClr>
              </a:outerShdw>
            </a:effectLst>
          </p:spPr>
          <p:txBody>
            <a:bodyPr lIns="91425" tIns="91425" rIns="91425" bIns="91425" anchor="ctr" anchorCtr="0">
              <a:noAutofit/>
            </a:bodyPr>
            <a:lstStyle/>
            <a:p>
              <a:pPr lvl="0">
                <a:spcBef>
                  <a:spcPts val="0"/>
                </a:spcBef>
                <a:buNone/>
              </a:pPr>
              <a:endParaRPr/>
            </a:p>
          </p:txBody>
        </p:sp>
        <p:sp>
          <p:nvSpPr>
            <p:cNvPr id="286" name="Shape 286"/>
            <p:cNvSpPr txBox="1"/>
            <p:nvPr/>
          </p:nvSpPr>
          <p:spPr>
            <a:xfrm rot="-1350000">
              <a:off x="6741344" y="5618540"/>
              <a:ext cx="260586" cy="282964"/>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200">
                <a:solidFill>
                  <a:schemeClr val="lt1"/>
                </a:solidFill>
                <a:latin typeface="Calibri"/>
                <a:ea typeface="Calibri"/>
                <a:cs typeface="Calibri"/>
                <a:sym typeface="Calibri"/>
              </a:endParaRPr>
            </a:p>
          </p:txBody>
        </p:sp>
        <p:sp>
          <p:nvSpPr>
            <p:cNvPr id="287" name="Shape 287"/>
            <p:cNvSpPr/>
            <p:nvPr/>
          </p:nvSpPr>
          <p:spPr>
            <a:xfrm>
              <a:off x="5141685" y="5488514"/>
              <a:ext cx="1397350" cy="1397350"/>
            </a:xfrm>
            <a:prstGeom prst="ellipse">
              <a:avLst/>
            </a:prstGeom>
            <a:gradFill>
              <a:gsLst>
                <a:gs pos="0">
                  <a:srgbClr val="AC47C1"/>
                </a:gs>
                <a:gs pos="100000">
                  <a:srgbClr val="8D30A0"/>
                </a:gs>
              </a:gsLst>
              <a:lin ang="5400000" scaled="0"/>
            </a:gradFill>
            <a:ln>
              <a:noFill/>
            </a:ln>
            <a:effectLst>
              <a:outerShdw blurRad="50799" dist="38100" dir="5400000" rotWithShape="0">
                <a:srgbClr val="000000">
                  <a:alpha val="34901"/>
                </a:srgbClr>
              </a:outerShdw>
            </a:effectLst>
          </p:spPr>
          <p:txBody>
            <a:bodyPr lIns="91425" tIns="91425" rIns="91425" bIns="91425" anchor="ctr" anchorCtr="0">
              <a:noAutofit/>
            </a:bodyPr>
            <a:lstStyle/>
            <a:p>
              <a:pPr lvl="0">
                <a:spcBef>
                  <a:spcPts val="0"/>
                </a:spcBef>
                <a:buNone/>
              </a:pPr>
              <a:endParaRPr/>
            </a:p>
          </p:txBody>
        </p:sp>
        <p:sp>
          <p:nvSpPr>
            <p:cNvPr id="288" name="Shape 288"/>
            <p:cNvSpPr txBox="1"/>
            <p:nvPr/>
          </p:nvSpPr>
          <p:spPr>
            <a:xfrm>
              <a:off x="5346321" y="5693151"/>
              <a:ext cx="988076" cy="988076"/>
            </a:xfrm>
            <a:prstGeom prst="rect">
              <a:avLst/>
            </a:prstGeom>
            <a:noFill/>
            <a:ln>
              <a:noFill/>
            </a:ln>
          </p:spPr>
          <p:txBody>
            <a:bodyPr lIns="19050" tIns="19050" rIns="19050" bIns="19050" anchor="ctr" anchorCtr="0">
              <a:noAutofit/>
            </a:bodyPr>
            <a:lstStyle/>
            <a:p>
              <a:pPr marL="0" marR="0" lvl="0" indent="0" algn="ctr" rtl="0">
                <a:lnSpc>
                  <a:spcPct val="90000"/>
                </a:lnSpc>
                <a:spcBef>
                  <a:spcPts val="0"/>
                </a:spcBef>
                <a:spcAft>
                  <a:spcPts val="0"/>
                </a:spcAft>
                <a:buSzPct val="25000"/>
                <a:buNone/>
              </a:pPr>
              <a:r>
                <a:rPr lang="en-US" sz="1500">
                  <a:solidFill>
                    <a:schemeClr val="lt1"/>
                  </a:solidFill>
                  <a:latin typeface="Calibri"/>
                  <a:ea typeface="Calibri"/>
                  <a:cs typeface="Calibri"/>
                  <a:sym typeface="Calibri"/>
                </a:rPr>
                <a:t>Tamaño</a:t>
              </a:r>
            </a:p>
          </p:txBody>
        </p:sp>
        <p:sp>
          <p:nvSpPr>
            <p:cNvPr id="289" name="Shape 289"/>
            <p:cNvSpPr/>
            <p:nvPr/>
          </p:nvSpPr>
          <p:spPr>
            <a:xfrm rot="-9450000">
              <a:off x="4694008" y="5553652"/>
              <a:ext cx="372265" cy="471606"/>
            </a:xfrm>
            <a:prstGeom prst="rightArrow">
              <a:avLst>
                <a:gd name="adj1" fmla="val 60000"/>
                <a:gd name="adj2" fmla="val 50000"/>
              </a:avLst>
            </a:prstGeom>
            <a:gradFill>
              <a:gsLst>
                <a:gs pos="0">
                  <a:srgbClr val="D2AFDB"/>
                </a:gs>
                <a:gs pos="100000">
                  <a:srgbClr val="B486BE"/>
                </a:gs>
              </a:gsLst>
              <a:lin ang="5400000" scaled="0"/>
            </a:gradFill>
            <a:ln>
              <a:noFill/>
            </a:ln>
            <a:effectLst>
              <a:outerShdw blurRad="50799" dist="38100" dir="5400000" rotWithShape="0">
                <a:srgbClr val="000000">
                  <a:alpha val="34901"/>
                </a:srgbClr>
              </a:outerShdw>
            </a:effectLst>
          </p:spPr>
          <p:txBody>
            <a:bodyPr lIns="91425" tIns="91425" rIns="91425" bIns="91425" anchor="ctr" anchorCtr="0">
              <a:noAutofit/>
            </a:bodyPr>
            <a:lstStyle/>
            <a:p>
              <a:pPr lvl="0">
                <a:spcBef>
                  <a:spcPts val="0"/>
                </a:spcBef>
                <a:buNone/>
              </a:pPr>
              <a:endParaRPr/>
            </a:p>
          </p:txBody>
        </p:sp>
        <p:sp>
          <p:nvSpPr>
            <p:cNvPr id="290" name="Shape 290"/>
            <p:cNvSpPr txBox="1"/>
            <p:nvPr/>
          </p:nvSpPr>
          <p:spPr>
            <a:xfrm rot="1350000">
              <a:off x="4801436" y="5669342"/>
              <a:ext cx="260586" cy="282964"/>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200">
                <a:solidFill>
                  <a:schemeClr val="lt1"/>
                </a:solidFill>
                <a:latin typeface="Calibri"/>
                <a:ea typeface="Calibri"/>
                <a:cs typeface="Calibri"/>
                <a:sym typeface="Calibri"/>
              </a:endParaRPr>
            </a:p>
          </p:txBody>
        </p:sp>
        <p:sp>
          <p:nvSpPr>
            <p:cNvPr id="291" name="Shape 291"/>
            <p:cNvSpPr/>
            <p:nvPr/>
          </p:nvSpPr>
          <p:spPr>
            <a:xfrm>
              <a:off x="3201776" y="4684978"/>
              <a:ext cx="1397350" cy="1397350"/>
            </a:xfrm>
            <a:prstGeom prst="ellipse">
              <a:avLst/>
            </a:prstGeom>
            <a:gradFill>
              <a:gsLst>
                <a:gs pos="0">
                  <a:srgbClr val="AC47C1"/>
                </a:gs>
                <a:gs pos="100000">
                  <a:srgbClr val="8D30A0"/>
                </a:gs>
              </a:gsLst>
              <a:lin ang="5400000" scaled="0"/>
            </a:gradFill>
            <a:ln>
              <a:noFill/>
            </a:ln>
            <a:effectLst>
              <a:outerShdw blurRad="50799" dist="38100" dir="5400000" rotWithShape="0">
                <a:srgbClr val="000000">
                  <a:alpha val="34901"/>
                </a:srgbClr>
              </a:outerShdw>
            </a:effectLst>
          </p:spPr>
          <p:txBody>
            <a:bodyPr lIns="91425" tIns="91425" rIns="91425" bIns="91425" anchor="ctr" anchorCtr="0">
              <a:noAutofit/>
            </a:bodyPr>
            <a:lstStyle/>
            <a:p>
              <a:pPr lvl="0">
                <a:spcBef>
                  <a:spcPts val="0"/>
                </a:spcBef>
                <a:buNone/>
              </a:pPr>
              <a:endParaRPr/>
            </a:p>
          </p:txBody>
        </p:sp>
        <p:sp>
          <p:nvSpPr>
            <p:cNvPr id="292" name="Shape 292"/>
            <p:cNvSpPr txBox="1"/>
            <p:nvPr/>
          </p:nvSpPr>
          <p:spPr>
            <a:xfrm>
              <a:off x="3406414" y="4889616"/>
              <a:ext cx="988076" cy="988076"/>
            </a:xfrm>
            <a:prstGeom prst="rect">
              <a:avLst/>
            </a:prstGeom>
            <a:noFill/>
            <a:ln>
              <a:noFill/>
            </a:ln>
          </p:spPr>
          <p:txBody>
            <a:bodyPr lIns="19050" tIns="19050" rIns="19050" bIns="19050" anchor="ctr" anchorCtr="0">
              <a:noAutofit/>
            </a:bodyPr>
            <a:lstStyle/>
            <a:p>
              <a:pPr marL="0" marR="0" lvl="0" indent="0" algn="ctr" rtl="0">
                <a:lnSpc>
                  <a:spcPct val="90000"/>
                </a:lnSpc>
                <a:spcBef>
                  <a:spcPts val="0"/>
                </a:spcBef>
                <a:spcAft>
                  <a:spcPts val="0"/>
                </a:spcAft>
                <a:buSzPct val="25000"/>
                <a:buNone/>
              </a:pPr>
              <a:r>
                <a:rPr lang="en-US" sz="1500">
                  <a:solidFill>
                    <a:schemeClr val="lt1"/>
                  </a:solidFill>
                  <a:latin typeface="Calibri"/>
                  <a:ea typeface="Calibri"/>
                  <a:cs typeface="Calibri"/>
                  <a:sym typeface="Calibri"/>
                </a:rPr>
                <a:t>Partes Blandas</a:t>
              </a:r>
            </a:p>
          </p:txBody>
        </p:sp>
        <p:sp>
          <p:nvSpPr>
            <p:cNvPr id="293" name="Shape 293"/>
            <p:cNvSpPr/>
            <p:nvPr/>
          </p:nvSpPr>
          <p:spPr>
            <a:xfrm rot="-6750000">
              <a:off x="3316583" y="4187632"/>
              <a:ext cx="372265" cy="471606"/>
            </a:xfrm>
            <a:prstGeom prst="rightArrow">
              <a:avLst>
                <a:gd name="adj1" fmla="val 60000"/>
                <a:gd name="adj2" fmla="val 50000"/>
              </a:avLst>
            </a:prstGeom>
            <a:gradFill>
              <a:gsLst>
                <a:gs pos="0">
                  <a:srgbClr val="D2AFDB"/>
                </a:gs>
                <a:gs pos="100000">
                  <a:srgbClr val="B486BE"/>
                </a:gs>
              </a:gsLst>
              <a:lin ang="5400000" scaled="0"/>
            </a:gradFill>
            <a:ln>
              <a:noFill/>
            </a:ln>
            <a:effectLst>
              <a:outerShdw blurRad="50799" dist="38100" dir="5400000" rotWithShape="0">
                <a:srgbClr val="000000">
                  <a:alpha val="34901"/>
                </a:srgbClr>
              </a:outerShdw>
            </a:effectLst>
          </p:spPr>
          <p:txBody>
            <a:bodyPr lIns="91425" tIns="91425" rIns="91425" bIns="91425" anchor="ctr" anchorCtr="0">
              <a:noAutofit/>
            </a:bodyPr>
            <a:lstStyle/>
            <a:p>
              <a:pPr lvl="0">
                <a:spcBef>
                  <a:spcPts val="0"/>
                </a:spcBef>
                <a:buNone/>
              </a:pPr>
              <a:endParaRPr/>
            </a:p>
          </p:txBody>
        </p:sp>
        <p:sp>
          <p:nvSpPr>
            <p:cNvPr id="294" name="Shape 294"/>
            <p:cNvSpPr txBox="1"/>
            <p:nvPr/>
          </p:nvSpPr>
          <p:spPr>
            <a:xfrm rot="4050000">
              <a:off x="3393793" y="4333542"/>
              <a:ext cx="260586" cy="282964"/>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200">
                <a:solidFill>
                  <a:schemeClr val="lt1"/>
                </a:solidFill>
                <a:latin typeface="Calibri"/>
                <a:ea typeface="Calibri"/>
                <a:cs typeface="Calibri"/>
                <a:sym typeface="Calibri"/>
              </a:endParaRPr>
            </a:p>
          </p:txBody>
        </p:sp>
        <p:sp>
          <p:nvSpPr>
            <p:cNvPr id="295" name="Shape 295"/>
            <p:cNvSpPr/>
            <p:nvPr/>
          </p:nvSpPr>
          <p:spPr>
            <a:xfrm>
              <a:off x="2398241" y="2745072"/>
              <a:ext cx="1397350" cy="1397350"/>
            </a:xfrm>
            <a:prstGeom prst="ellipse">
              <a:avLst/>
            </a:prstGeom>
            <a:gradFill>
              <a:gsLst>
                <a:gs pos="0">
                  <a:srgbClr val="AC47C1"/>
                </a:gs>
                <a:gs pos="100000">
                  <a:srgbClr val="8D30A0"/>
                </a:gs>
              </a:gsLst>
              <a:lin ang="5400000" scaled="0"/>
            </a:gradFill>
            <a:ln>
              <a:noFill/>
            </a:ln>
            <a:effectLst>
              <a:outerShdw blurRad="50799" dist="38100" dir="5400000" rotWithShape="0">
                <a:srgbClr val="000000">
                  <a:alpha val="34901"/>
                </a:srgbClr>
              </a:outerShdw>
            </a:effectLst>
          </p:spPr>
          <p:txBody>
            <a:bodyPr lIns="91425" tIns="91425" rIns="91425" bIns="91425" anchor="ctr" anchorCtr="0">
              <a:noAutofit/>
            </a:bodyPr>
            <a:lstStyle/>
            <a:p>
              <a:pPr lvl="0">
                <a:spcBef>
                  <a:spcPts val="0"/>
                </a:spcBef>
                <a:buNone/>
              </a:pPr>
              <a:endParaRPr/>
            </a:p>
          </p:txBody>
        </p:sp>
        <p:sp>
          <p:nvSpPr>
            <p:cNvPr id="296" name="Shape 296"/>
            <p:cNvSpPr txBox="1"/>
            <p:nvPr/>
          </p:nvSpPr>
          <p:spPr>
            <a:xfrm>
              <a:off x="2602877" y="2949708"/>
              <a:ext cx="988076" cy="988076"/>
            </a:xfrm>
            <a:prstGeom prst="rect">
              <a:avLst/>
            </a:prstGeom>
            <a:noFill/>
            <a:ln>
              <a:noFill/>
            </a:ln>
          </p:spPr>
          <p:txBody>
            <a:bodyPr lIns="19050" tIns="19050" rIns="19050" bIns="19050" anchor="ctr" anchorCtr="0">
              <a:noAutofit/>
            </a:bodyPr>
            <a:lstStyle/>
            <a:p>
              <a:pPr marL="0" marR="0" lvl="0" indent="0" algn="ctr" rtl="0">
                <a:lnSpc>
                  <a:spcPct val="90000"/>
                </a:lnSpc>
                <a:spcBef>
                  <a:spcPts val="0"/>
                </a:spcBef>
                <a:spcAft>
                  <a:spcPts val="0"/>
                </a:spcAft>
                <a:buSzPct val="25000"/>
                <a:buNone/>
              </a:pPr>
              <a:r>
                <a:rPr lang="en-US" sz="1500">
                  <a:solidFill>
                    <a:schemeClr val="lt1"/>
                  </a:solidFill>
                  <a:latin typeface="Calibri"/>
                  <a:ea typeface="Calibri"/>
                  <a:cs typeface="Calibri"/>
                  <a:sym typeface="Calibri"/>
                </a:rPr>
                <a:t>Reacción Periótica</a:t>
              </a:r>
            </a:p>
          </p:txBody>
        </p:sp>
        <p:sp>
          <p:nvSpPr>
            <p:cNvPr id="297" name="Shape 297"/>
            <p:cNvSpPr/>
            <p:nvPr/>
          </p:nvSpPr>
          <p:spPr>
            <a:xfrm rot="-4050000">
              <a:off x="3308519" y="2247724"/>
              <a:ext cx="372265" cy="471606"/>
            </a:xfrm>
            <a:prstGeom prst="rightArrow">
              <a:avLst>
                <a:gd name="adj1" fmla="val 60000"/>
                <a:gd name="adj2" fmla="val 50000"/>
              </a:avLst>
            </a:prstGeom>
            <a:gradFill>
              <a:gsLst>
                <a:gs pos="0">
                  <a:srgbClr val="D2AFDB"/>
                </a:gs>
                <a:gs pos="100000">
                  <a:srgbClr val="B486BE"/>
                </a:gs>
              </a:gsLst>
              <a:lin ang="5400000" scaled="0"/>
            </a:gradFill>
            <a:ln>
              <a:noFill/>
            </a:ln>
            <a:effectLst>
              <a:outerShdw blurRad="50799" dist="38100" dir="5400000" rotWithShape="0">
                <a:srgbClr val="000000">
                  <a:alpha val="34901"/>
                </a:srgbClr>
              </a:outerShdw>
            </a:effectLst>
          </p:spPr>
          <p:txBody>
            <a:bodyPr lIns="91425" tIns="91425" rIns="91425" bIns="91425" anchor="ctr" anchorCtr="0">
              <a:noAutofit/>
            </a:bodyPr>
            <a:lstStyle/>
            <a:p>
              <a:pPr lvl="0">
                <a:spcBef>
                  <a:spcPts val="0"/>
                </a:spcBef>
                <a:buNone/>
              </a:pPr>
              <a:endParaRPr/>
            </a:p>
          </p:txBody>
        </p:sp>
        <p:sp>
          <p:nvSpPr>
            <p:cNvPr id="298" name="Shape 298"/>
            <p:cNvSpPr txBox="1"/>
            <p:nvPr/>
          </p:nvSpPr>
          <p:spPr>
            <a:xfrm rot="-4050000">
              <a:off x="3342990" y="2393634"/>
              <a:ext cx="260586" cy="282964"/>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200">
                <a:solidFill>
                  <a:schemeClr val="lt1"/>
                </a:solidFill>
                <a:latin typeface="Calibri"/>
                <a:ea typeface="Calibri"/>
                <a:cs typeface="Calibri"/>
                <a:sym typeface="Calibri"/>
              </a:endParaRPr>
            </a:p>
          </p:txBody>
        </p:sp>
        <p:sp>
          <p:nvSpPr>
            <p:cNvPr id="299" name="Shape 299"/>
            <p:cNvSpPr/>
            <p:nvPr/>
          </p:nvSpPr>
          <p:spPr>
            <a:xfrm>
              <a:off x="3201776" y="805164"/>
              <a:ext cx="1397350" cy="1397350"/>
            </a:xfrm>
            <a:prstGeom prst="ellipse">
              <a:avLst/>
            </a:prstGeom>
            <a:gradFill>
              <a:gsLst>
                <a:gs pos="0">
                  <a:srgbClr val="AC47C1"/>
                </a:gs>
                <a:gs pos="100000">
                  <a:srgbClr val="8D30A0"/>
                </a:gs>
              </a:gsLst>
              <a:lin ang="5400000" scaled="0"/>
            </a:gradFill>
            <a:ln>
              <a:noFill/>
            </a:ln>
            <a:effectLst>
              <a:outerShdw blurRad="50799" dist="38100" dir="5400000" rotWithShape="0">
                <a:srgbClr val="000000">
                  <a:alpha val="34901"/>
                </a:srgbClr>
              </a:outerShdw>
            </a:effectLst>
          </p:spPr>
          <p:txBody>
            <a:bodyPr lIns="91425" tIns="91425" rIns="91425" bIns="91425" anchor="ctr" anchorCtr="0">
              <a:noAutofit/>
            </a:bodyPr>
            <a:lstStyle/>
            <a:p>
              <a:pPr lvl="0">
                <a:spcBef>
                  <a:spcPts val="0"/>
                </a:spcBef>
                <a:buNone/>
              </a:pPr>
              <a:endParaRPr/>
            </a:p>
          </p:txBody>
        </p:sp>
        <p:sp>
          <p:nvSpPr>
            <p:cNvPr id="300" name="Shape 300"/>
            <p:cNvSpPr txBox="1"/>
            <p:nvPr/>
          </p:nvSpPr>
          <p:spPr>
            <a:xfrm>
              <a:off x="3406414" y="1009801"/>
              <a:ext cx="988076" cy="988076"/>
            </a:xfrm>
            <a:prstGeom prst="rect">
              <a:avLst/>
            </a:prstGeom>
            <a:noFill/>
            <a:ln>
              <a:noFill/>
            </a:ln>
          </p:spPr>
          <p:txBody>
            <a:bodyPr lIns="19050" tIns="19050" rIns="19050" bIns="19050" anchor="ctr" anchorCtr="0">
              <a:noAutofit/>
            </a:bodyPr>
            <a:lstStyle/>
            <a:p>
              <a:pPr marL="0" marR="0" lvl="0" indent="0" algn="ctr" rtl="0">
                <a:lnSpc>
                  <a:spcPct val="90000"/>
                </a:lnSpc>
                <a:spcBef>
                  <a:spcPts val="0"/>
                </a:spcBef>
                <a:spcAft>
                  <a:spcPts val="0"/>
                </a:spcAft>
                <a:buSzPct val="25000"/>
                <a:buNone/>
              </a:pPr>
              <a:r>
                <a:rPr lang="en-US" sz="1500">
                  <a:solidFill>
                    <a:schemeClr val="lt1"/>
                  </a:solidFill>
                  <a:latin typeface="Calibri"/>
                  <a:ea typeface="Calibri"/>
                  <a:cs typeface="Calibri"/>
                  <a:sym typeface="Calibri"/>
                </a:rPr>
                <a:t>Bordes</a:t>
              </a:r>
            </a:p>
          </p:txBody>
        </p:sp>
        <p:sp>
          <p:nvSpPr>
            <p:cNvPr id="301" name="Shape 301"/>
            <p:cNvSpPr/>
            <p:nvPr/>
          </p:nvSpPr>
          <p:spPr>
            <a:xfrm rot="-1340718">
              <a:off x="4678927" y="869563"/>
              <a:ext cx="381841" cy="471605"/>
            </a:xfrm>
            <a:prstGeom prst="rightArrow">
              <a:avLst>
                <a:gd name="adj1" fmla="val 60000"/>
                <a:gd name="adj2" fmla="val 50000"/>
              </a:avLst>
            </a:prstGeom>
            <a:gradFill>
              <a:gsLst>
                <a:gs pos="0">
                  <a:srgbClr val="D2AFDB"/>
                </a:gs>
                <a:gs pos="100000">
                  <a:srgbClr val="B486BE"/>
                </a:gs>
              </a:gsLst>
              <a:lin ang="5400000" scaled="0"/>
            </a:gradFill>
            <a:ln>
              <a:noFill/>
            </a:ln>
            <a:effectLst>
              <a:outerShdw blurRad="50799" dist="38100" dir="5400000" rotWithShape="0">
                <a:srgbClr val="000000">
                  <a:alpha val="34901"/>
                </a:srgbClr>
              </a:outerShdw>
            </a:effectLst>
          </p:spPr>
          <p:txBody>
            <a:bodyPr lIns="91425" tIns="91425" rIns="91425" bIns="91425" anchor="ctr" anchorCtr="0">
              <a:noAutofit/>
            </a:bodyPr>
            <a:lstStyle/>
            <a:p>
              <a:pPr lvl="0">
                <a:spcBef>
                  <a:spcPts val="0"/>
                </a:spcBef>
                <a:buNone/>
              </a:pPr>
              <a:endParaRPr/>
            </a:p>
          </p:txBody>
        </p:sp>
        <p:sp>
          <p:nvSpPr>
            <p:cNvPr id="302" name="Shape 302"/>
            <p:cNvSpPr txBox="1"/>
            <p:nvPr/>
          </p:nvSpPr>
          <p:spPr>
            <a:xfrm rot="-1340718">
              <a:off x="4683228" y="985660"/>
              <a:ext cx="267288" cy="282964"/>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200">
                <a:solidFill>
                  <a:schemeClr val="lt1"/>
                </a:solidFill>
                <a:latin typeface="Calibri"/>
                <a:ea typeface="Calibri"/>
                <a:cs typeface="Calibri"/>
                <a:sym typeface="Calibri"/>
              </a:endParaRPr>
            </a:p>
          </p:txBody>
        </p:sp>
      </p:grpSp>
      <p:pic>
        <p:nvPicPr>
          <p:cNvPr id="303" name="Shape 303"/>
          <p:cNvPicPr preferRelativeResize="0"/>
          <p:nvPr/>
        </p:nvPicPr>
        <p:blipFill rotWithShape="1">
          <a:blip r:embed="rId3">
            <a:alphaModFix/>
          </a:blip>
          <a:srcRect/>
          <a:stretch/>
        </p:blipFill>
        <p:spPr>
          <a:xfrm>
            <a:off x="3644900" y="2089150"/>
            <a:ext cx="1854200" cy="2679700"/>
          </a:xfrm>
          <a:prstGeom prst="rect">
            <a:avLst/>
          </a:prstGeom>
          <a:noFill/>
          <a:ln>
            <a:noFill/>
          </a:ln>
        </p:spPr>
      </p:pic>
      <p:sp>
        <p:nvSpPr>
          <p:cNvPr id="304" name="Shape 304"/>
          <p:cNvSpPr txBox="1"/>
          <p:nvPr/>
        </p:nvSpPr>
        <p:spPr>
          <a:xfrm>
            <a:off x="191729" y="108068"/>
            <a:ext cx="1179871"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800">
                <a:solidFill>
                  <a:schemeClr val="lt1"/>
                </a:solidFill>
                <a:latin typeface="Calibri"/>
                <a:ea typeface="Calibri"/>
                <a:cs typeface="Calibri"/>
                <a:sym typeface="Calibri"/>
              </a:rPr>
              <a:t>RX</a:t>
            </a: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grpSp>
        <p:nvGrpSpPr>
          <p:cNvPr id="309" name="Shape 309"/>
          <p:cNvGrpSpPr/>
          <p:nvPr/>
        </p:nvGrpSpPr>
        <p:grpSpPr>
          <a:xfrm>
            <a:off x="192583" y="254791"/>
            <a:ext cx="7933776" cy="6075209"/>
            <a:chOff x="192583" y="254791"/>
            <a:chExt cx="7933776" cy="6075209"/>
          </a:xfrm>
        </p:grpSpPr>
        <p:sp>
          <p:nvSpPr>
            <p:cNvPr id="310" name="Shape 310"/>
            <p:cNvSpPr/>
            <p:nvPr/>
          </p:nvSpPr>
          <p:spPr>
            <a:xfrm>
              <a:off x="3046815" y="254791"/>
              <a:ext cx="1491499" cy="1066853"/>
            </a:xfrm>
            <a:prstGeom prst="cloudCallout">
              <a:avLst>
                <a:gd name="adj1" fmla="val 56558"/>
                <a:gd name="adj2" fmla="val 94782"/>
              </a:avLst>
            </a:prstGeom>
            <a:solidFill>
              <a:schemeClr val="lt1"/>
            </a:solidFill>
            <a:ln w="9525" cap="rnd" cmpd="sng">
              <a:solidFill>
                <a:srgbClr val="FEFEFE"/>
              </a:solidFill>
              <a:prstDash val="solid"/>
              <a:round/>
              <a:headEnd type="none" w="med" len="med"/>
              <a:tailEnd type="none" w="med" len="med"/>
            </a:ln>
            <a:effectLst>
              <a:outerShdw blurRad="50799" dist="381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11" name="Shape 311"/>
            <p:cNvSpPr/>
            <p:nvPr/>
          </p:nvSpPr>
          <p:spPr>
            <a:xfrm>
              <a:off x="3358092" y="533875"/>
              <a:ext cx="910827"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a:solidFill>
                    <a:srgbClr val="C64CBC"/>
                  </a:solidFill>
                  <a:latin typeface="Comic Sans MS"/>
                  <a:ea typeface="Comic Sans MS"/>
                  <a:cs typeface="Comic Sans MS"/>
                  <a:sym typeface="Comic Sans MS"/>
                </a:rPr>
                <a:t>Edad</a:t>
              </a:r>
            </a:p>
          </p:txBody>
        </p:sp>
        <p:pic>
          <p:nvPicPr>
            <p:cNvPr id="312" name="Shape 312" descr="Captura de pantalla 2017-06-17 a las 08.07.08.png"/>
            <p:cNvPicPr preferRelativeResize="0"/>
            <p:nvPr/>
          </p:nvPicPr>
          <p:blipFill rotWithShape="1">
            <a:blip r:embed="rId3">
              <a:alphaModFix/>
            </a:blip>
            <a:srcRect l="7961" t="10678" r="7304" b="10677"/>
            <a:stretch/>
          </p:blipFill>
          <p:spPr>
            <a:xfrm>
              <a:off x="192583" y="577835"/>
              <a:ext cx="1444624" cy="1910647"/>
            </a:xfrm>
            <a:prstGeom prst="rect">
              <a:avLst/>
            </a:prstGeom>
            <a:noFill/>
            <a:ln>
              <a:noFill/>
            </a:ln>
          </p:spPr>
        </p:pic>
        <p:pic>
          <p:nvPicPr>
            <p:cNvPr id="313" name="Shape 313"/>
            <p:cNvPicPr preferRelativeResize="0"/>
            <p:nvPr/>
          </p:nvPicPr>
          <p:blipFill rotWithShape="1">
            <a:blip r:embed="rId4">
              <a:alphaModFix/>
            </a:blip>
            <a:srcRect/>
            <a:stretch/>
          </p:blipFill>
          <p:spPr>
            <a:xfrm>
              <a:off x="4814905" y="1533159"/>
              <a:ext cx="3311454" cy="4796841"/>
            </a:xfrm>
            <a:prstGeom prst="rect">
              <a:avLst/>
            </a:prstGeom>
            <a:noFill/>
            <a:ln>
              <a:noFill/>
            </a:ln>
          </p:spPr>
        </p:pic>
      </p:gr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Shape 318"/>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23" name="Shape 323"/>
          <p:cNvGrpSpPr/>
          <p:nvPr/>
        </p:nvGrpSpPr>
        <p:grpSpPr>
          <a:xfrm>
            <a:off x="428557" y="191728"/>
            <a:ext cx="8266056" cy="6473416"/>
            <a:chOff x="192583" y="254791"/>
            <a:chExt cx="8266056" cy="6473416"/>
          </a:xfrm>
        </p:grpSpPr>
        <p:pic>
          <p:nvPicPr>
            <p:cNvPr id="324" name="Shape 324" descr="Captura de pantalla 2017-06-17 a las 08.07.08.png"/>
            <p:cNvPicPr preferRelativeResize="0"/>
            <p:nvPr/>
          </p:nvPicPr>
          <p:blipFill rotWithShape="1">
            <a:blip r:embed="rId3">
              <a:alphaModFix/>
            </a:blip>
            <a:srcRect l="7961" t="10678" r="7304" b="10677"/>
            <a:stretch/>
          </p:blipFill>
          <p:spPr>
            <a:xfrm>
              <a:off x="192583" y="577835"/>
              <a:ext cx="1444624" cy="1910647"/>
            </a:xfrm>
            <a:prstGeom prst="rect">
              <a:avLst/>
            </a:prstGeom>
            <a:noFill/>
            <a:ln>
              <a:noFill/>
            </a:ln>
          </p:spPr>
        </p:pic>
        <p:pic>
          <p:nvPicPr>
            <p:cNvPr id="325" name="Shape 325"/>
            <p:cNvPicPr preferRelativeResize="0"/>
            <p:nvPr/>
          </p:nvPicPr>
          <p:blipFill rotWithShape="1">
            <a:blip r:embed="rId4">
              <a:alphaModFix/>
            </a:blip>
            <a:srcRect/>
            <a:stretch/>
          </p:blipFill>
          <p:spPr>
            <a:xfrm>
              <a:off x="5147185" y="1931366"/>
              <a:ext cx="3311454" cy="4796841"/>
            </a:xfrm>
            <a:prstGeom prst="rect">
              <a:avLst/>
            </a:prstGeom>
            <a:noFill/>
            <a:ln>
              <a:noFill/>
            </a:ln>
          </p:spPr>
        </p:pic>
        <p:sp>
          <p:nvSpPr>
            <p:cNvPr id="326" name="Shape 326"/>
            <p:cNvSpPr/>
            <p:nvPr/>
          </p:nvSpPr>
          <p:spPr>
            <a:xfrm>
              <a:off x="2867710" y="254791"/>
              <a:ext cx="3235569" cy="1557940"/>
            </a:xfrm>
            <a:prstGeom prst="cloudCallout">
              <a:avLst>
                <a:gd name="adj1" fmla="val 56558"/>
                <a:gd name="adj2" fmla="val 94782"/>
              </a:avLst>
            </a:prstGeom>
            <a:solidFill>
              <a:schemeClr val="lt1"/>
            </a:solidFill>
            <a:ln w="9525" cap="rnd" cmpd="sng">
              <a:solidFill>
                <a:srgbClr val="FEFEFE"/>
              </a:solidFill>
              <a:prstDash val="solid"/>
              <a:round/>
              <a:headEnd type="none" w="med" len="med"/>
              <a:tailEnd type="none" w="med" len="med"/>
            </a:ln>
            <a:effectLst>
              <a:outerShdw blurRad="50799" dist="381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27" name="Shape 327"/>
            <p:cNvSpPr/>
            <p:nvPr/>
          </p:nvSpPr>
          <p:spPr>
            <a:xfrm>
              <a:off x="3428428" y="603552"/>
              <a:ext cx="2207655"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C64CBC"/>
                  </a:solidFill>
                  <a:latin typeface="Comic Sans MS"/>
                  <a:ea typeface="Comic Sans MS"/>
                  <a:cs typeface="Comic Sans MS"/>
                  <a:sym typeface="Comic Sans MS"/>
                </a:rPr>
                <a:t>Localización</a:t>
              </a:r>
            </a:p>
          </p:txBody>
        </p:sp>
      </p:gr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0" y="0"/>
            <a:ext cx="9144000" cy="10795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r>
              <a:rPr lang="en-US" sz="4800" b="0" i="0" u="none" strike="noStrike" cap="none">
                <a:solidFill>
                  <a:schemeClr val="lt1"/>
                </a:solidFill>
                <a:latin typeface="Calibri"/>
                <a:ea typeface="Calibri"/>
                <a:cs typeface="Calibri"/>
                <a:sym typeface="Calibri"/>
              </a:rPr>
              <a:t> LOCALIZACIÓN</a:t>
            </a:r>
          </a:p>
        </p:txBody>
      </p:sp>
      <p:pic>
        <p:nvPicPr>
          <p:cNvPr id="333" name="Shape 333" descr="Captura de pantalla 2017-06-17 a las 08.34.21.png"/>
          <p:cNvPicPr preferRelativeResize="0"/>
          <p:nvPr/>
        </p:nvPicPr>
        <p:blipFill rotWithShape="1">
          <a:blip r:embed="rId3">
            <a:alphaModFix/>
          </a:blip>
          <a:srcRect t="1324" r="2470"/>
          <a:stretch/>
        </p:blipFill>
        <p:spPr>
          <a:xfrm>
            <a:off x="6023287" y="1079500"/>
            <a:ext cx="3120711" cy="5115293"/>
          </a:xfrm>
          <a:prstGeom prst="rect">
            <a:avLst/>
          </a:prstGeom>
          <a:noFill/>
          <a:ln>
            <a:noFill/>
          </a:ln>
        </p:spPr>
      </p:pic>
      <p:sp>
        <p:nvSpPr>
          <p:cNvPr id="334" name="Shape 334"/>
          <p:cNvSpPr txBox="1"/>
          <p:nvPr/>
        </p:nvSpPr>
        <p:spPr>
          <a:xfrm>
            <a:off x="117986" y="1079500"/>
            <a:ext cx="6857999" cy="3231654"/>
          </a:xfrm>
          <a:prstGeom prst="rect">
            <a:avLst/>
          </a:prstGeom>
          <a:noFill/>
          <a:ln>
            <a:noFill/>
          </a:ln>
        </p:spPr>
        <p:txBody>
          <a:bodyPr lIns="91425" tIns="45700" rIns="91425" bIns="45700" anchor="t" anchorCtr="0">
            <a:noAutofit/>
          </a:bodyPr>
          <a:lstStyle/>
          <a:p>
            <a:pPr marL="0" marR="0" lvl="0" indent="0" algn="l" rtl="0">
              <a:spcBef>
                <a:spcPts val="0"/>
              </a:spcBef>
              <a:buNone/>
            </a:pPr>
            <a:endParaRPr sz="2400" dirty="0">
              <a:solidFill>
                <a:schemeClr val="lt1"/>
              </a:solidFill>
              <a:latin typeface="Calibri"/>
              <a:ea typeface="Calibri"/>
              <a:cs typeface="Calibri"/>
              <a:sym typeface="Calibri"/>
            </a:endParaRPr>
          </a:p>
          <a:p>
            <a:pPr marL="342900" marR="0" lvl="0" indent="-342900" algn="l" rtl="0">
              <a:spcBef>
                <a:spcPts val="0"/>
              </a:spcBef>
              <a:buClr>
                <a:schemeClr val="lt1"/>
              </a:buClr>
              <a:buSzPct val="100000"/>
              <a:buFont typeface="Noto Sans Symbols"/>
              <a:buChar char="❖"/>
            </a:pPr>
            <a:r>
              <a:rPr lang="en-US" sz="2400" dirty="0" err="1">
                <a:solidFill>
                  <a:schemeClr val="lt1"/>
                </a:solidFill>
                <a:latin typeface="Calibri"/>
                <a:ea typeface="Calibri"/>
                <a:cs typeface="Calibri"/>
                <a:sym typeface="Calibri"/>
              </a:rPr>
              <a:t>Afectación</a:t>
            </a:r>
            <a:r>
              <a:rPr lang="en-US" sz="2400" dirty="0">
                <a:solidFill>
                  <a:schemeClr val="lt1"/>
                </a:solidFill>
                <a:latin typeface="Calibri"/>
                <a:ea typeface="Calibri"/>
                <a:cs typeface="Calibri"/>
                <a:sym typeface="Calibri"/>
              </a:rPr>
              <a:t> de </a:t>
            </a:r>
            <a:r>
              <a:rPr lang="en-US" sz="2400" dirty="0" err="1">
                <a:solidFill>
                  <a:schemeClr val="lt1"/>
                </a:solidFill>
                <a:latin typeface="Calibri"/>
                <a:ea typeface="Calibri"/>
                <a:cs typeface="Calibri"/>
                <a:sym typeface="Calibri"/>
              </a:rPr>
              <a:t>huesos</a:t>
            </a:r>
            <a:r>
              <a:rPr lang="en-US" sz="2400" dirty="0">
                <a:solidFill>
                  <a:schemeClr val="lt1"/>
                </a:solidFill>
                <a:latin typeface="Calibri"/>
                <a:ea typeface="Calibri"/>
                <a:cs typeface="Calibri"/>
                <a:sym typeface="Calibri"/>
              </a:rPr>
              <a:t> largos: 70-80%.</a:t>
            </a:r>
          </a:p>
          <a:p>
            <a:pPr marL="342900" marR="0" lvl="0" indent="-342900" algn="l" rtl="0">
              <a:spcBef>
                <a:spcPts val="0"/>
              </a:spcBef>
              <a:buClr>
                <a:schemeClr val="lt1"/>
              </a:buClr>
              <a:buFont typeface="Noto Sans Symbols"/>
              <a:buNone/>
            </a:pPr>
            <a:endParaRPr sz="2400" dirty="0">
              <a:solidFill>
                <a:schemeClr val="lt1"/>
              </a:solidFill>
              <a:latin typeface="Calibri"/>
              <a:ea typeface="Calibri"/>
              <a:cs typeface="Calibri"/>
              <a:sym typeface="Calibri"/>
            </a:endParaRPr>
          </a:p>
          <a:p>
            <a:pPr marL="342900" marR="0" lvl="0" indent="-342900" algn="l" rtl="0">
              <a:spcBef>
                <a:spcPts val="0"/>
              </a:spcBef>
              <a:buClr>
                <a:schemeClr val="lt1"/>
              </a:buClr>
              <a:buSzPct val="100000"/>
              <a:buFont typeface="Noto Sans Symbols"/>
              <a:buChar char="❖"/>
            </a:pPr>
            <a:r>
              <a:rPr lang="en-US" sz="2400" dirty="0" err="1" smtClean="0">
                <a:solidFill>
                  <a:schemeClr val="lt1"/>
                </a:solidFill>
                <a:latin typeface="Calibri"/>
                <a:ea typeface="Calibri"/>
                <a:cs typeface="Calibri"/>
                <a:sym typeface="Calibri"/>
              </a:rPr>
              <a:t>Metáfisis</a:t>
            </a:r>
            <a:r>
              <a:rPr lang="en-US" sz="2400" dirty="0" smtClean="0">
                <a:solidFill>
                  <a:schemeClr val="lt1"/>
                </a:solidFill>
                <a:latin typeface="Calibri"/>
                <a:ea typeface="Calibri"/>
                <a:cs typeface="Calibri"/>
                <a:sym typeface="Calibri"/>
              </a:rPr>
              <a:t>: </a:t>
            </a:r>
            <a:r>
              <a:rPr lang="en-US" sz="2400" dirty="0">
                <a:solidFill>
                  <a:schemeClr val="lt1"/>
                </a:solidFill>
                <a:latin typeface="Calibri"/>
                <a:ea typeface="Calibri"/>
                <a:cs typeface="Calibri"/>
                <a:sym typeface="Calibri"/>
              </a:rPr>
              <a:t>90%.</a:t>
            </a:r>
          </a:p>
          <a:p>
            <a:pPr marL="342900" marR="0" lvl="0" indent="-342900" algn="l" rtl="0">
              <a:spcBef>
                <a:spcPts val="0"/>
              </a:spcBef>
              <a:buClr>
                <a:schemeClr val="lt1"/>
              </a:buClr>
              <a:buFont typeface="Noto Sans Symbols"/>
              <a:buNone/>
            </a:pPr>
            <a:endParaRPr sz="2400" dirty="0">
              <a:solidFill>
                <a:schemeClr val="lt1"/>
              </a:solidFill>
              <a:latin typeface="Calibri"/>
              <a:ea typeface="Calibri"/>
              <a:cs typeface="Calibri"/>
              <a:sym typeface="Calibri"/>
            </a:endParaRPr>
          </a:p>
          <a:p>
            <a:pPr marL="342900" marR="0" lvl="0" indent="-342900" algn="l" rtl="0">
              <a:spcBef>
                <a:spcPts val="0"/>
              </a:spcBef>
              <a:buClr>
                <a:schemeClr val="lt1"/>
              </a:buClr>
              <a:buSzPct val="100000"/>
              <a:buFont typeface="Noto Sans Symbols"/>
              <a:buChar char="❖"/>
            </a:pPr>
            <a:r>
              <a:rPr lang="en-US" sz="2400" dirty="0">
                <a:solidFill>
                  <a:schemeClr val="lt1"/>
                </a:solidFill>
                <a:latin typeface="Calibri"/>
                <a:ea typeface="Calibri"/>
                <a:cs typeface="Calibri"/>
                <a:sym typeface="Calibri"/>
              </a:rPr>
              <a:t>En </a:t>
            </a:r>
            <a:r>
              <a:rPr lang="en-US" sz="2400" dirty="0" err="1">
                <a:solidFill>
                  <a:schemeClr val="lt1"/>
                </a:solidFill>
                <a:latin typeface="Calibri"/>
                <a:ea typeface="Calibri"/>
                <a:cs typeface="Calibri"/>
                <a:sym typeface="Calibri"/>
              </a:rPr>
              <a:t>placa</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fisaria</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abierta</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las</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lesiones</a:t>
            </a:r>
            <a:endParaRPr lang="en-US" sz="2400" dirty="0">
              <a:solidFill>
                <a:schemeClr val="lt1"/>
              </a:solidFill>
              <a:latin typeface="Calibri"/>
              <a:ea typeface="Calibri"/>
              <a:cs typeface="Calibri"/>
              <a:sym typeface="Calibri"/>
            </a:endParaRPr>
          </a:p>
          <a:p>
            <a:pPr marL="0" marR="0" lvl="0" indent="0" algn="l" rtl="0">
              <a:spcBef>
                <a:spcPts val="0"/>
              </a:spcBef>
              <a:buSzPct val="25000"/>
              <a:buNone/>
            </a:pP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metafisarias</a:t>
            </a:r>
            <a:r>
              <a:rPr lang="en-US" sz="2400" dirty="0">
                <a:solidFill>
                  <a:schemeClr val="lt1"/>
                </a:solidFill>
                <a:latin typeface="Calibri"/>
                <a:ea typeface="Calibri"/>
                <a:cs typeface="Calibri"/>
                <a:sym typeface="Calibri"/>
              </a:rPr>
              <a:t> se </a:t>
            </a:r>
            <a:r>
              <a:rPr lang="en-US" sz="2400" dirty="0" err="1">
                <a:solidFill>
                  <a:schemeClr val="lt1"/>
                </a:solidFill>
                <a:latin typeface="Calibri"/>
                <a:ea typeface="Calibri"/>
                <a:cs typeface="Calibri"/>
                <a:sym typeface="Calibri"/>
              </a:rPr>
              <a:t>extiende</a:t>
            </a:r>
            <a:r>
              <a:rPr lang="en-US" sz="2400" dirty="0">
                <a:solidFill>
                  <a:schemeClr val="lt1"/>
                </a:solidFill>
                <a:latin typeface="Calibri"/>
                <a:ea typeface="Calibri"/>
                <a:cs typeface="Calibri"/>
                <a:sym typeface="Calibri"/>
              </a:rPr>
              <a:t> a </a:t>
            </a:r>
            <a:r>
              <a:rPr lang="en-US" sz="2400" dirty="0" err="1">
                <a:solidFill>
                  <a:schemeClr val="lt1"/>
                </a:solidFill>
                <a:latin typeface="Calibri"/>
                <a:ea typeface="Calibri"/>
                <a:cs typeface="Calibri"/>
                <a:sym typeface="Calibri"/>
              </a:rPr>
              <a:t>epífisis</a:t>
            </a:r>
            <a:r>
              <a:rPr lang="en-US" sz="2400" dirty="0">
                <a:solidFill>
                  <a:schemeClr val="lt1"/>
                </a:solidFill>
                <a:latin typeface="Calibri"/>
                <a:ea typeface="Calibri"/>
                <a:cs typeface="Calibri"/>
                <a:sym typeface="Calibri"/>
              </a:rPr>
              <a:t>: 75-88%.</a:t>
            </a:r>
            <a:r>
              <a:rPr lang="en-US" sz="1800" dirty="0">
                <a:solidFill>
                  <a:schemeClr val="lt1"/>
                </a:solidFill>
                <a:latin typeface="Calibri"/>
                <a:ea typeface="Calibri"/>
                <a:cs typeface="Calibri"/>
                <a:sym typeface="Calibri"/>
              </a:rPr>
              <a:t> </a:t>
            </a:r>
          </a:p>
          <a:p>
            <a:pPr marL="0" marR="0" lvl="0" indent="0" algn="l" rtl="0">
              <a:spcBef>
                <a:spcPts val="0"/>
              </a:spcBef>
              <a:buSzPct val="25000"/>
              <a:buNone/>
            </a:pPr>
            <a:r>
              <a:rPr lang="en-US" sz="1800" dirty="0">
                <a:solidFill>
                  <a:schemeClr val="lt1"/>
                </a:solidFill>
                <a:latin typeface="Calibri"/>
                <a:ea typeface="Calibri"/>
                <a:cs typeface="Calibri"/>
                <a:sym typeface="Calibri"/>
              </a:rPr>
              <a:t> </a:t>
            </a:r>
          </a:p>
          <a:p>
            <a:pPr marL="0" marR="0" lvl="0" indent="0" algn="l" rtl="0">
              <a:spcBef>
                <a:spcPts val="0"/>
              </a:spcBef>
              <a:buNone/>
            </a:pPr>
            <a:endParaRPr sz="1800" dirty="0">
              <a:solidFill>
                <a:schemeClr val="lt1"/>
              </a:solidFill>
              <a:latin typeface="Calibri"/>
              <a:ea typeface="Calibri"/>
              <a:cs typeface="Calibri"/>
              <a:sym typeface="Calibri"/>
            </a:endParaRPr>
          </a:p>
        </p:txBody>
      </p:sp>
      <p:sp>
        <p:nvSpPr>
          <p:cNvPr id="335" name="Shape 335"/>
          <p:cNvSpPr/>
          <p:nvPr/>
        </p:nvSpPr>
        <p:spPr>
          <a:xfrm>
            <a:off x="117986" y="6194794"/>
            <a:ext cx="10073384" cy="135421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i="1">
                <a:solidFill>
                  <a:schemeClr val="lt1"/>
                </a:solidFill>
                <a:latin typeface="Helvetica Neue"/>
                <a:ea typeface="Helvetica Neue"/>
                <a:cs typeface="Helvetica Neue"/>
                <a:sym typeface="Helvetica Neue"/>
              </a:rPr>
              <a:t>D and C. 1967; M 1989a; R et al. 2002c.</a:t>
            </a:r>
          </a:p>
          <a:p>
            <a:pPr marL="0" marR="0" lvl="0" indent="0" algn="ctr" rtl="0">
              <a:spcBef>
                <a:spcPts val="0"/>
              </a:spcBef>
              <a:buSzPct val="25000"/>
              <a:buNone/>
            </a:pPr>
            <a:r>
              <a:rPr lang="en-US" sz="1400" i="1">
                <a:solidFill>
                  <a:schemeClr val="lt1"/>
                </a:solidFill>
                <a:latin typeface="Calibri"/>
                <a:ea typeface="Calibri"/>
                <a:cs typeface="Calibri"/>
                <a:sym typeface="Calibri"/>
              </a:rPr>
              <a:t> N y col., 1991, P y col., 1993. S and B 1980; GM. et al. 1983.</a:t>
            </a:r>
          </a:p>
          <a:p>
            <a:pPr marL="0" marR="0" lvl="0" indent="0" algn="ctr" rtl="0">
              <a:spcBef>
                <a:spcPts val="0"/>
              </a:spcBef>
              <a:buNone/>
            </a:pPr>
            <a:endParaRPr sz="1800">
              <a:solidFill>
                <a:schemeClr val="lt1"/>
              </a:solidFill>
              <a:latin typeface="Calibri"/>
              <a:ea typeface="Calibri"/>
              <a:cs typeface="Calibri"/>
              <a:sym typeface="Calibri"/>
            </a:endParaRPr>
          </a:p>
          <a:p>
            <a:pPr marL="0" marR="0" lvl="0" indent="0" algn="l" rtl="0">
              <a:spcBef>
                <a:spcPts val="0"/>
              </a:spcBef>
              <a:buNone/>
            </a:pPr>
            <a:endParaRPr sz="1800">
              <a:solidFill>
                <a:schemeClr val="lt1"/>
              </a:solidFill>
              <a:latin typeface="Helvetica Neue"/>
              <a:ea typeface="Helvetica Neue"/>
              <a:cs typeface="Helvetica Neue"/>
              <a:sym typeface="Helvetica Neue"/>
            </a:endParaRPr>
          </a:p>
          <a:p>
            <a:pPr marL="0" marR="0" lvl="0" indent="0" algn="l" rtl="0">
              <a:spcBef>
                <a:spcPts val="0"/>
              </a:spcBef>
              <a:buNone/>
            </a:pPr>
            <a:endParaRPr sz="1800">
              <a:solidFill>
                <a:schemeClr val="lt1"/>
              </a:solidFill>
              <a:latin typeface="Helvetica Neue"/>
              <a:ea typeface="Helvetica Neue"/>
              <a:cs typeface="Helvetica Neue"/>
              <a:sym typeface="Helvetica Neue"/>
            </a:endParaRPr>
          </a:p>
        </p:txBody>
      </p:sp>
      <p:sp>
        <p:nvSpPr>
          <p:cNvPr id="336" name="Shape 336"/>
          <p:cNvSpPr txBox="1"/>
          <p:nvPr/>
        </p:nvSpPr>
        <p:spPr>
          <a:xfrm>
            <a:off x="2012067" y="4823346"/>
            <a:ext cx="1492332" cy="369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Calibri"/>
                <a:ea typeface="Calibri"/>
                <a:cs typeface="Calibri"/>
                <a:sym typeface="Calibri"/>
              </a:rPr>
              <a:t>Tibia 16-20%</a:t>
            </a:r>
          </a:p>
        </p:txBody>
      </p:sp>
      <p:grpSp>
        <p:nvGrpSpPr>
          <p:cNvPr id="337" name="Shape 337"/>
          <p:cNvGrpSpPr/>
          <p:nvPr/>
        </p:nvGrpSpPr>
        <p:grpSpPr>
          <a:xfrm>
            <a:off x="1884308" y="4398989"/>
            <a:ext cx="1662677" cy="866773"/>
            <a:chOff x="3599180" y="4398989"/>
            <a:chExt cx="1662677" cy="866773"/>
          </a:xfrm>
        </p:grpSpPr>
        <p:sp>
          <p:nvSpPr>
            <p:cNvPr id="338" name="Shape 338"/>
            <p:cNvSpPr txBox="1"/>
            <p:nvPr/>
          </p:nvSpPr>
          <p:spPr>
            <a:xfrm>
              <a:off x="3599180" y="4419144"/>
              <a:ext cx="1662677"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Calibri"/>
                  <a:ea typeface="Calibri"/>
                  <a:cs typeface="Calibri"/>
                  <a:sym typeface="Calibri"/>
                </a:rPr>
                <a:t> Fémur 40-45%</a:t>
              </a:r>
            </a:p>
          </p:txBody>
        </p:sp>
        <p:sp>
          <p:nvSpPr>
            <p:cNvPr id="339" name="Shape 339"/>
            <p:cNvSpPr/>
            <p:nvPr/>
          </p:nvSpPr>
          <p:spPr>
            <a:xfrm>
              <a:off x="3684353" y="4398989"/>
              <a:ext cx="1577504" cy="369332"/>
            </a:xfrm>
            <a:prstGeom prst="rect">
              <a:avLst/>
            </a:prstGeom>
            <a:noFill/>
            <a:ln w="88900" cap="flat" cmpd="sng">
              <a:solidFill>
                <a:srgbClr val="7D2D8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40" name="Shape 340"/>
            <p:cNvSpPr/>
            <p:nvPr/>
          </p:nvSpPr>
          <p:spPr>
            <a:xfrm>
              <a:off x="3684353" y="4896430"/>
              <a:ext cx="1577504" cy="369332"/>
            </a:xfrm>
            <a:prstGeom prst="rect">
              <a:avLst/>
            </a:prstGeom>
            <a:noFill/>
            <a:ln w="95250" cap="flat" cmpd="sng">
              <a:solidFill>
                <a:srgbClr val="7D2D8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grpSp>
        <p:nvGrpSpPr>
          <p:cNvPr id="345" name="Shape 345"/>
          <p:cNvGrpSpPr/>
          <p:nvPr/>
        </p:nvGrpSpPr>
        <p:grpSpPr>
          <a:xfrm>
            <a:off x="428557" y="191728"/>
            <a:ext cx="8266056" cy="6473416"/>
            <a:chOff x="192583" y="254791"/>
            <a:chExt cx="8266056" cy="6473416"/>
          </a:xfrm>
        </p:grpSpPr>
        <p:sp>
          <p:nvSpPr>
            <p:cNvPr id="346" name="Shape 346"/>
            <p:cNvSpPr/>
            <p:nvPr/>
          </p:nvSpPr>
          <p:spPr>
            <a:xfrm>
              <a:off x="3303637" y="254791"/>
              <a:ext cx="1843548" cy="1278367"/>
            </a:xfrm>
            <a:prstGeom prst="cloudCallout">
              <a:avLst>
                <a:gd name="adj1" fmla="val 56558"/>
                <a:gd name="adj2" fmla="val 94782"/>
              </a:avLst>
            </a:prstGeom>
            <a:solidFill>
              <a:schemeClr val="lt1"/>
            </a:solidFill>
            <a:ln w="9525" cap="rnd" cmpd="sng">
              <a:solidFill>
                <a:srgbClr val="FEFEFE"/>
              </a:solidFill>
              <a:prstDash val="solid"/>
              <a:round/>
              <a:headEnd type="none" w="med" len="med"/>
              <a:tailEnd type="none" w="med" len="med"/>
            </a:ln>
            <a:effectLst>
              <a:outerShdw blurRad="50799" dist="381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47" name="Shape 347"/>
            <p:cNvSpPr/>
            <p:nvPr/>
          </p:nvSpPr>
          <p:spPr>
            <a:xfrm>
              <a:off x="3586453" y="577835"/>
              <a:ext cx="1398139"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rgbClr val="C64CBC"/>
                  </a:solidFill>
                  <a:latin typeface="Comic Sans MS"/>
                  <a:ea typeface="Comic Sans MS"/>
                  <a:cs typeface="Comic Sans MS"/>
                  <a:sym typeface="Comic Sans MS"/>
                </a:rPr>
                <a:t>Densidad </a:t>
              </a:r>
            </a:p>
          </p:txBody>
        </p:sp>
        <p:pic>
          <p:nvPicPr>
            <p:cNvPr id="348" name="Shape 348" descr="Captura de pantalla 2017-06-17 a las 08.07.08.png"/>
            <p:cNvPicPr preferRelativeResize="0"/>
            <p:nvPr/>
          </p:nvPicPr>
          <p:blipFill rotWithShape="1">
            <a:blip r:embed="rId3">
              <a:alphaModFix/>
            </a:blip>
            <a:srcRect l="7961" t="10678" r="7304" b="10677"/>
            <a:stretch/>
          </p:blipFill>
          <p:spPr>
            <a:xfrm>
              <a:off x="192583" y="577835"/>
              <a:ext cx="1444624" cy="1910647"/>
            </a:xfrm>
            <a:prstGeom prst="rect">
              <a:avLst/>
            </a:prstGeom>
            <a:noFill/>
            <a:ln>
              <a:noFill/>
            </a:ln>
          </p:spPr>
        </p:pic>
        <p:pic>
          <p:nvPicPr>
            <p:cNvPr id="349" name="Shape 349"/>
            <p:cNvPicPr preferRelativeResize="0"/>
            <p:nvPr/>
          </p:nvPicPr>
          <p:blipFill rotWithShape="1">
            <a:blip r:embed="rId4">
              <a:alphaModFix/>
            </a:blip>
            <a:srcRect/>
            <a:stretch/>
          </p:blipFill>
          <p:spPr>
            <a:xfrm>
              <a:off x="5147185" y="1931366"/>
              <a:ext cx="3311454" cy="4796841"/>
            </a:xfrm>
            <a:prstGeom prst="rect">
              <a:avLst/>
            </a:prstGeom>
            <a:noFill/>
            <a:ln>
              <a:noFill/>
            </a:ln>
          </p:spPr>
        </p:pic>
      </p:gr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Shape 166"/>
          <p:cNvPicPr preferRelativeResize="0">
            <a:picLocks noGrp="1"/>
          </p:cNvPicPr>
          <p:nvPr>
            <p:ph type="body" idx="1"/>
          </p:nvPr>
        </p:nvPicPr>
        <p:blipFill rotWithShape="1">
          <a:blip r:embed="rId3">
            <a:alphaModFix/>
          </a:blip>
          <a:srcRect/>
          <a:stretch/>
        </p:blipFill>
        <p:spPr>
          <a:xfrm>
            <a:off x="2635492" y="1654841"/>
            <a:ext cx="6508506" cy="3979043"/>
          </a:xfrm>
          <a:prstGeom prst="rect">
            <a:avLst/>
          </a:prstGeom>
          <a:noFill/>
          <a:ln>
            <a:noFill/>
          </a:ln>
        </p:spPr>
      </p:pic>
      <p:sp>
        <p:nvSpPr>
          <p:cNvPr id="167" name="Shape 167"/>
          <p:cNvSpPr txBox="1"/>
          <p:nvPr/>
        </p:nvSpPr>
        <p:spPr>
          <a:xfrm>
            <a:off x="0" y="1300878"/>
            <a:ext cx="2635492" cy="5078312"/>
          </a:xfrm>
          <a:prstGeom prst="rect">
            <a:avLst/>
          </a:prstGeom>
          <a:noFill/>
          <a:ln>
            <a:noFill/>
          </a:ln>
        </p:spPr>
        <p:txBody>
          <a:bodyPr lIns="91425" tIns="45700" rIns="91425" bIns="45700" anchor="t" anchorCtr="0">
            <a:noAutofit/>
          </a:bodyPr>
          <a:lstStyle/>
          <a:p>
            <a:pPr marL="285750" marR="0" lvl="0" indent="-285750" algn="l" rtl="0">
              <a:lnSpc>
                <a:spcPct val="200000"/>
              </a:lnSpc>
              <a:spcBef>
                <a:spcPts val="0"/>
              </a:spcBef>
              <a:buClr>
                <a:schemeClr val="lt1"/>
              </a:buClr>
              <a:buSzPct val="100000"/>
              <a:buFont typeface="Noto Sans Symbols"/>
              <a:buChar char="❖"/>
            </a:pPr>
            <a:r>
              <a:rPr lang="en-US" sz="1800" b="0" i="0" u="none" strike="noStrike" cap="none" dirty="0">
                <a:solidFill>
                  <a:schemeClr val="lt1"/>
                </a:solidFill>
                <a:latin typeface="Calibri"/>
                <a:ea typeface="Calibri"/>
                <a:cs typeface="Calibri"/>
                <a:sym typeface="Calibri"/>
              </a:rPr>
              <a:t>Traumatólogo </a:t>
            </a:r>
          </a:p>
          <a:p>
            <a:pPr marL="285750" marR="0" lvl="0" indent="-285750" algn="l" rtl="0">
              <a:lnSpc>
                <a:spcPct val="200000"/>
              </a:lnSpc>
              <a:spcBef>
                <a:spcPts val="0"/>
              </a:spcBef>
              <a:buClr>
                <a:schemeClr val="lt1"/>
              </a:buClr>
              <a:buSzPct val="100000"/>
              <a:buFont typeface="Noto Sans Symbols"/>
              <a:buChar char="❖"/>
            </a:pPr>
            <a:r>
              <a:rPr lang="en-US" sz="1800" b="0" i="0" u="none" strike="noStrike" cap="none" dirty="0">
                <a:solidFill>
                  <a:schemeClr val="lt1"/>
                </a:solidFill>
                <a:latin typeface="Calibri"/>
                <a:ea typeface="Calibri"/>
                <a:cs typeface="Calibri"/>
                <a:sym typeface="Calibri"/>
              </a:rPr>
              <a:t>Oncólogo  </a:t>
            </a:r>
          </a:p>
          <a:p>
            <a:pPr marL="285750" marR="0" lvl="0" indent="-285750" algn="l" rtl="0">
              <a:lnSpc>
                <a:spcPct val="200000"/>
              </a:lnSpc>
              <a:spcBef>
                <a:spcPts val="0"/>
              </a:spcBef>
              <a:buClr>
                <a:schemeClr val="lt1"/>
              </a:buClr>
              <a:buSzPct val="100000"/>
              <a:buFont typeface="Noto Sans Symbols"/>
              <a:buChar char="❖"/>
            </a:pPr>
            <a:r>
              <a:rPr lang="en-US" sz="1800" b="0" i="0" u="none" strike="noStrike" cap="none" dirty="0">
                <a:solidFill>
                  <a:schemeClr val="lt1"/>
                </a:solidFill>
                <a:latin typeface="Calibri"/>
                <a:ea typeface="Calibri"/>
                <a:cs typeface="Calibri"/>
                <a:sym typeface="Calibri"/>
              </a:rPr>
              <a:t>A. </a:t>
            </a:r>
            <a:r>
              <a:rPr lang="es-UY" sz="1800" b="0" i="0" u="none" strike="noStrike" cap="none" dirty="0" smtClean="0">
                <a:solidFill>
                  <a:schemeClr val="lt1"/>
                </a:solidFill>
                <a:latin typeface="Calibri"/>
                <a:ea typeface="Calibri"/>
                <a:cs typeface="Calibri"/>
                <a:sym typeface="Calibri"/>
              </a:rPr>
              <a:t>Patólogo</a:t>
            </a:r>
          </a:p>
          <a:p>
            <a:pPr marL="285750" marR="0" lvl="0" indent="-285750" algn="l" rtl="0">
              <a:lnSpc>
                <a:spcPct val="200000"/>
              </a:lnSpc>
              <a:spcBef>
                <a:spcPts val="0"/>
              </a:spcBef>
              <a:buClr>
                <a:schemeClr val="lt1"/>
              </a:buClr>
              <a:buSzPct val="100000"/>
              <a:buFont typeface="Noto Sans Symbols"/>
              <a:buChar char="❖"/>
            </a:pPr>
            <a:r>
              <a:rPr lang="en-US" sz="1800" b="0" i="0" u="none" strike="noStrike" cap="none" dirty="0" err="1" smtClean="0">
                <a:solidFill>
                  <a:schemeClr val="lt1"/>
                </a:solidFill>
                <a:latin typeface="Calibri"/>
                <a:ea typeface="Calibri"/>
                <a:cs typeface="Calibri"/>
                <a:sym typeface="Calibri"/>
              </a:rPr>
              <a:t>Radiólogo</a:t>
            </a:r>
            <a:r>
              <a:rPr lang="en-US" sz="1800" b="0" i="0" u="none" strike="noStrike" cap="none" dirty="0" smtClean="0">
                <a:solidFill>
                  <a:schemeClr val="lt1"/>
                </a:solidFill>
                <a:latin typeface="Calibri"/>
                <a:ea typeface="Calibri"/>
                <a:cs typeface="Calibri"/>
                <a:sym typeface="Calibri"/>
              </a:rPr>
              <a:t> </a:t>
            </a:r>
            <a:endParaRPr lang="en-US" sz="1800" b="0" i="0" u="none" strike="noStrike" cap="none" dirty="0">
              <a:solidFill>
                <a:schemeClr val="lt1"/>
              </a:solidFill>
              <a:latin typeface="Calibri"/>
              <a:ea typeface="Calibri"/>
              <a:cs typeface="Calibri"/>
              <a:sym typeface="Calibri"/>
            </a:endParaRPr>
          </a:p>
          <a:p>
            <a:pPr marL="285750" marR="0" lvl="0" indent="-285750" algn="l" rtl="0">
              <a:lnSpc>
                <a:spcPct val="200000"/>
              </a:lnSpc>
              <a:spcBef>
                <a:spcPts val="0"/>
              </a:spcBef>
              <a:buClr>
                <a:schemeClr val="lt1"/>
              </a:buClr>
              <a:buSzPct val="100000"/>
              <a:buFont typeface="Noto Sans Symbols"/>
              <a:buChar char="❖"/>
            </a:pPr>
            <a:r>
              <a:rPr lang="en-US" sz="1800" b="0" i="0" u="none" strike="noStrike" cap="none" dirty="0">
                <a:solidFill>
                  <a:schemeClr val="lt1"/>
                </a:solidFill>
                <a:latin typeface="Calibri"/>
                <a:ea typeface="Calibri"/>
                <a:cs typeface="Calibri"/>
                <a:sym typeface="Calibri"/>
              </a:rPr>
              <a:t>Medico Nuclear</a:t>
            </a:r>
          </a:p>
          <a:p>
            <a:pPr marL="285750" marR="0" lvl="0" indent="-285750" algn="l" rtl="0">
              <a:lnSpc>
                <a:spcPct val="200000"/>
              </a:lnSpc>
              <a:spcBef>
                <a:spcPts val="0"/>
              </a:spcBef>
              <a:buClr>
                <a:schemeClr val="lt1"/>
              </a:buClr>
              <a:buSzPct val="100000"/>
              <a:buFont typeface="Noto Sans Symbols"/>
              <a:buChar char="❖"/>
            </a:pPr>
            <a:r>
              <a:rPr lang="en-US" sz="1800" b="0" i="0" u="none" strike="noStrike" cap="none" dirty="0" err="1">
                <a:solidFill>
                  <a:schemeClr val="lt1"/>
                </a:solidFill>
                <a:latin typeface="Calibri"/>
                <a:ea typeface="Calibri"/>
                <a:cs typeface="Calibri"/>
                <a:sym typeface="Calibri"/>
              </a:rPr>
              <a:t>Cirujano</a:t>
            </a:r>
            <a:r>
              <a:rPr lang="en-US" sz="1800" b="0" i="0" u="none" strike="noStrike" cap="none" dirty="0">
                <a:solidFill>
                  <a:schemeClr val="lt1"/>
                </a:solidFill>
                <a:latin typeface="Calibri"/>
                <a:ea typeface="Calibri"/>
                <a:cs typeface="Calibri"/>
                <a:sym typeface="Calibri"/>
              </a:rPr>
              <a:t> de </a:t>
            </a:r>
            <a:r>
              <a:rPr lang="en-US" sz="1800" b="0" i="0" u="none" strike="noStrike" cap="none" dirty="0" err="1">
                <a:solidFill>
                  <a:schemeClr val="lt1"/>
                </a:solidFill>
                <a:latin typeface="Calibri"/>
                <a:ea typeface="Calibri"/>
                <a:cs typeface="Calibri"/>
                <a:sym typeface="Calibri"/>
              </a:rPr>
              <a:t>Tórax</a:t>
            </a:r>
            <a:endParaRPr lang="en-US" sz="1800" b="0" i="0" u="none" strike="noStrike" cap="none" dirty="0">
              <a:solidFill>
                <a:schemeClr val="lt1"/>
              </a:solidFill>
              <a:latin typeface="Calibri"/>
              <a:ea typeface="Calibri"/>
              <a:cs typeface="Calibri"/>
              <a:sym typeface="Calibri"/>
            </a:endParaRPr>
          </a:p>
          <a:p>
            <a:pPr marL="285750" marR="0" lvl="0" indent="-285750" algn="l" rtl="0">
              <a:lnSpc>
                <a:spcPct val="200000"/>
              </a:lnSpc>
              <a:spcBef>
                <a:spcPts val="0"/>
              </a:spcBef>
              <a:buClr>
                <a:schemeClr val="lt1"/>
              </a:buClr>
              <a:buSzPct val="100000"/>
              <a:buFont typeface="Noto Sans Symbols"/>
              <a:buChar char="❖"/>
            </a:pPr>
            <a:r>
              <a:rPr lang="en-US" sz="1800" b="0" i="0" u="none" strike="noStrike" cap="none" dirty="0" err="1">
                <a:solidFill>
                  <a:schemeClr val="lt1"/>
                </a:solidFill>
                <a:latin typeface="Calibri"/>
                <a:ea typeface="Calibri"/>
                <a:cs typeface="Calibri"/>
                <a:sym typeface="Calibri"/>
              </a:rPr>
              <a:t>Cirujano</a:t>
            </a:r>
            <a:r>
              <a:rPr lang="en-US" sz="1800" b="0" i="0" u="none" strike="noStrike" cap="none" dirty="0">
                <a:solidFill>
                  <a:schemeClr val="lt1"/>
                </a:solidFill>
                <a:latin typeface="Calibri"/>
                <a:ea typeface="Calibri"/>
                <a:cs typeface="Calibri"/>
                <a:sym typeface="Calibri"/>
              </a:rPr>
              <a:t> Vascular </a:t>
            </a:r>
          </a:p>
          <a:p>
            <a:pPr marL="285750" marR="0" lvl="0" indent="-285750" algn="l" rtl="0">
              <a:lnSpc>
                <a:spcPct val="200000"/>
              </a:lnSpc>
              <a:spcBef>
                <a:spcPts val="0"/>
              </a:spcBef>
              <a:buClr>
                <a:schemeClr val="lt1"/>
              </a:buClr>
              <a:buSzPct val="100000"/>
              <a:buFont typeface="Noto Sans Symbols"/>
              <a:buChar char="❖"/>
            </a:pPr>
            <a:r>
              <a:rPr lang="en-US" sz="1800" b="0" i="0" u="none" strike="noStrike" cap="none" dirty="0" err="1">
                <a:solidFill>
                  <a:schemeClr val="lt1"/>
                </a:solidFill>
                <a:latin typeface="Calibri"/>
                <a:ea typeface="Calibri"/>
                <a:cs typeface="Calibri"/>
                <a:sym typeface="Calibri"/>
              </a:rPr>
              <a:t>Fisiatra</a:t>
            </a:r>
            <a:endParaRPr lang="en-US" sz="1800" b="0" i="0" u="none" strike="noStrike" cap="none" dirty="0">
              <a:solidFill>
                <a:schemeClr val="lt1"/>
              </a:solidFill>
              <a:latin typeface="Calibri"/>
              <a:ea typeface="Calibri"/>
              <a:cs typeface="Calibri"/>
              <a:sym typeface="Calibri"/>
            </a:endParaRPr>
          </a:p>
          <a:p>
            <a:pPr marL="285750" marR="0" lvl="0" indent="-285750" algn="l" rtl="0">
              <a:lnSpc>
                <a:spcPct val="200000"/>
              </a:lnSpc>
              <a:spcBef>
                <a:spcPts val="0"/>
              </a:spcBef>
              <a:buClr>
                <a:schemeClr val="lt1"/>
              </a:buClr>
              <a:buSzPct val="100000"/>
              <a:buFont typeface="Noto Sans Symbols"/>
              <a:buChar char="❖"/>
            </a:pPr>
            <a:r>
              <a:rPr lang="en-US" sz="1800" b="0" i="0" u="none" strike="noStrike" cap="none" dirty="0">
                <a:solidFill>
                  <a:schemeClr val="lt1"/>
                </a:solidFill>
                <a:latin typeface="Calibri"/>
                <a:ea typeface="Calibri"/>
                <a:cs typeface="Calibri"/>
                <a:sym typeface="Calibri"/>
              </a:rPr>
              <a:t>R. </a:t>
            </a:r>
            <a:r>
              <a:rPr lang="en-US" sz="1800" b="0" i="0" u="none" strike="noStrike" cap="none" dirty="0" err="1">
                <a:solidFill>
                  <a:schemeClr val="lt1"/>
                </a:solidFill>
                <a:latin typeface="Calibri"/>
                <a:ea typeface="Calibri"/>
                <a:cs typeface="Calibri"/>
                <a:sym typeface="Calibri"/>
              </a:rPr>
              <a:t>Intervencionista</a:t>
            </a:r>
            <a:r>
              <a:rPr lang="en-US" sz="1800" b="0" i="0" u="none" strike="noStrike" cap="none" dirty="0">
                <a:solidFill>
                  <a:schemeClr val="lt1"/>
                </a:solidFill>
                <a:latin typeface="Calibri"/>
                <a:ea typeface="Calibri"/>
                <a:cs typeface="Calibri"/>
                <a:sym typeface="Calibri"/>
              </a:rPr>
              <a:t> </a:t>
            </a:r>
          </a:p>
        </p:txBody>
      </p:sp>
      <p:sp>
        <p:nvSpPr>
          <p:cNvPr id="168" name="Shape 168"/>
          <p:cNvSpPr txBox="1">
            <a:spLocks noGrp="1"/>
          </p:cNvSpPr>
          <p:nvPr>
            <p:ph type="title"/>
          </p:nvPr>
        </p:nvSpPr>
        <p:spPr>
          <a:xfrm>
            <a:off x="0" y="0"/>
            <a:ext cx="9029700" cy="1112679"/>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r>
              <a:rPr lang="en-US" sz="4800" dirty="0" err="1" smtClean="0"/>
              <a:t>Equipo</a:t>
            </a:r>
            <a:r>
              <a:rPr lang="en-US" sz="4800" dirty="0" smtClean="0"/>
              <a:t> </a:t>
            </a:r>
            <a:r>
              <a:rPr lang="en-US" sz="4800" dirty="0" err="1" smtClean="0"/>
              <a:t>Multidisciplinario</a:t>
            </a:r>
            <a:r>
              <a:rPr lang="en-US" sz="4800" dirty="0" smtClean="0"/>
              <a:t> </a:t>
            </a:r>
            <a:endParaRPr lang="en-US" sz="4800" b="0" i="0" u="none" strike="noStrike" cap="none" dirty="0">
              <a:solidFill>
                <a:schemeClr val="lt1"/>
              </a:solidFill>
              <a:latin typeface="Calibri"/>
              <a:ea typeface="Calibri"/>
              <a:cs typeface="Calibri"/>
              <a:sym typeface="Calibri"/>
            </a:endParaRP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Shape 354" descr="C:\Meus documentos\slide scanner\Scan10.jpg"/>
          <p:cNvPicPr preferRelativeResize="0"/>
          <p:nvPr/>
        </p:nvPicPr>
        <p:blipFill rotWithShape="1">
          <a:blip r:embed="rId3">
            <a:alphaModFix/>
          </a:blip>
          <a:srcRect/>
          <a:stretch/>
        </p:blipFill>
        <p:spPr>
          <a:xfrm>
            <a:off x="163535" y="368710"/>
            <a:ext cx="3186599" cy="4046286"/>
          </a:xfrm>
          <a:prstGeom prst="rect">
            <a:avLst/>
          </a:prstGeom>
          <a:noFill/>
          <a:ln>
            <a:noFill/>
          </a:ln>
        </p:spPr>
      </p:pic>
      <p:sp>
        <p:nvSpPr>
          <p:cNvPr id="355" name="Shape 355"/>
          <p:cNvSpPr/>
          <p:nvPr/>
        </p:nvSpPr>
        <p:spPr>
          <a:xfrm>
            <a:off x="897529" y="5050678"/>
            <a:ext cx="1718610" cy="369332"/>
          </a:xfrm>
          <a:prstGeom prst="rect">
            <a:avLst/>
          </a:prstGeom>
          <a:noFill/>
          <a:ln w="50800" cap="flat" cmpd="sng">
            <a:solidFill>
              <a:srgbClr val="C64CBC"/>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800">
                <a:solidFill>
                  <a:schemeClr val="lt1"/>
                </a:solidFill>
                <a:latin typeface="Calibri"/>
                <a:ea typeface="Calibri"/>
                <a:cs typeface="Calibri"/>
                <a:sym typeface="Calibri"/>
              </a:rPr>
              <a:t>OSTEOBLASTICO</a:t>
            </a:r>
          </a:p>
        </p:txBody>
      </p:sp>
      <p:pic>
        <p:nvPicPr>
          <p:cNvPr id="356" name="Shape 356" descr="C:\Meus documentos\slide scanner\Scan112.jpg"/>
          <p:cNvPicPr preferRelativeResize="0"/>
          <p:nvPr/>
        </p:nvPicPr>
        <p:blipFill rotWithShape="1">
          <a:blip r:embed="rId4">
            <a:alphaModFix/>
          </a:blip>
          <a:srcRect/>
          <a:stretch/>
        </p:blipFill>
        <p:spPr>
          <a:xfrm>
            <a:off x="3509119" y="368710"/>
            <a:ext cx="2752768" cy="4075781"/>
          </a:xfrm>
          <a:prstGeom prst="rect">
            <a:avLst/>
          </a:prstGeom>
          <a:noFill/>
          <a:ln>
            <a:noFill/>
          </a:ln>
        </p:spPr>
      </p:pic>
      <p:sp>
        <p:nvSpPr>
          <p:cNvPr id="357" name="Shape 357"/>
          <p:cNvSpPr/>
          <p:nvPr/>
        </p:nvSpPr>
        <p:spPr>
          <a:xfrm>
            <a:off x="4152130" y="5050678"/>
            <a:ext cx="1466748" cy="369332"/>
          </a:xfrm>
          <a:prstGeom prst="rect">
            <a:avLst/>
          </a:prstGeom>
          <a:noFill/>
          <a:ln w="50800" cap="flat" cmpd="sng">
            <a:solidFill>
              <a:srgbClr val="C64CBC"/>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800">
                <a:solidFill>
                  <a:schemeClr val="lt1"/>
                </a:solidFill>
                <a:latin typeface="Calibri"/>
                <a:ea typeface="Calibri"/>
                <a:cs typeface="Calibri"/>
                <a:sym typeface="Calibri"/>
              </a:rPr>
              <a:t>OSTEOLITICO </a:t>
            </a:r>
          </a:p>
        </p:txBody>
      </p:sp>
      <p:pic>
        <p:nvPicPr>
          <p:cNvPr id="358" name="Shape 358" descr="C:\Meus documentos\slide scanner\Scan137.jpg"/>
          <p:cNvPicPr preferRelativeResize="0"/>
          <p:nvPr/>
        </p:nvPicPr>
        <p:blipFill rotWithShape="1">
          <a:blip r:embed="rId5">
            <a:alphaModFix/>
          </a:blip>
          <a:srcRect l="12442" r="9207" b="13731"/>
          <a:stretch/>
        </p:blipFill>
        <p:spPr>
          <a:xfrm>
            <a:off x="6420873" y="368710"/>
            <a:ext cx="2472403" cy="4083411"/>
          </a:xfrm>
          <a:prstGeom prst="rect">
            <a:avLst/>
          </a:prstGeom>
          <a:noFill/>
          <a:ln>
            <a:noFill/>
          </a:ln>
        </p:spPr>
      </p:pic>
      <p:sp>
        <p:nvSpPr>
          <p:cNvPr id="359" name="Shape 359"/>
          <p:cNvSpPr txBox="1"/>
          <p:nvPr/>
        </p:nvSpPr>
        <p:spPr>
          <a:xfrm>
            <a:off x="6811075" y="5094592"/>
            <a:ext cx="1692000" cy="395999"/>
          </a:xfrm>
          <a:prstGeom prst="rect">
            <a:avLst/>
          </a:prstGeom>
          <a:noFill/>
          <a:ln w="50800" cap="flat" cmpd="sng">
            <a:solidFill>
              <a:srgbClr val="C64CBC"/>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800">
                <a:solidFill>
                  <a:schemeClr val="lt1"/>
                </a:solidFill>
                <a:latin typeface="Calibri"/>
                <a:ea typeface="Calibri"/>
                <a:cs typeface="Calibri"/>
                <a:sym typeface="Calibri"/>
              </a:rPr>
              <a:t>MIXTO</a:t>
            </a:r>
          </a:p>
          <a:p>
            <a:pPr marL="0" marR="0" lvl="0" indent="0" algn="l" rtl="0">
              <a:spcBef>
                <a:spcPts val="0"/>
              </a:spcBef>
              <a:buNone/>
            </a:pPr>
            <a:endParaRPr sz="1800">
              <a:solidFill>
                <a:schemeClr val="lt1"/>
              </a:solidFill>
              <a:latin typeface="Calibri"/>
              <a:ea typeface="Calibri"/>
              <a:cs typeface="Calibri"/>
              <a:sym typeface="Calibri"/>
            </a:endParaRP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Shape 364"/>
          <p:cNvPicPr preferRelativeResize="0">
            <a:picLocks noGrp="1"/>
          </p:cNvPicPr>
          <p:nvPr>
            <p:ph type="body" idx="1"/>
          </p:nvPr>
        </p:nvPicPr>
        <p:blipFill rotWithShape="1">
          <a:blip r:embed="rId3">
            <a:alphaModFix/>
          </a:blip>
          <a:srcRect/>
          <a:stretch/>
        </p:blipFill>
        <p:spPr>
          <a:xfrm>
            <a:off x="1399134" y="2141538"/>
            <a:ext cx="5888529" cy="3649662"/>
          </a:xfrm>
          <a:prstGeom prst="rect">
            <a:avLst/>
          </a:prstGeom>
          <a:noFill/>
          <a:ln>
            <a:noFill/>
          </a:ln>
        </p:spPr>
      </p:pic>
      <p:pic>
        <p:nvPicPr>
          <p:cNvPr id="365" name="Shape 365"/>
          <p:cNvPicPr preferRelativeResize="0"/>
          <p:nvPr/>
        </p:nvPicPr>
        <p:blipFill rotWithShape="1">
          <a:blip r:embed="rId3">
            <a:alphaModFix/>
          </a:blip>
          <a:srcRect/>
          <a:stretch/>
        </p:blipFill>
        <p:spPr>
          <a:xfrm>
            <a:off x="0" y="595312"/>
            <a:ext cx="9144000" cy="5667374"/>
          </a:xfrm>
          <a:prstGeom prst="rect">
            <a:avLst/>
          </a:prstGeom>
          <a:noFill/>
          <a:ln>
            <a:noFill/>
          </a:ln>
        </p:spPr>
      </p:pic>
      <p:pic>
        <p:nvPicPr>
          <p:cNvPr id="366" name="Shape 366"/>
          <p:cNvPicPr preferRelativeResize="0"/>
          <p:nvPr/>
        </p:nvPicPr>
        <p:blipFill rotWithShape="1">
          <a:blip r:embed="rId3">
            <a:alphaModFix/>
          </a:blip>
          <a:srcRect/>
          <a:stretch/>
        </p:blipFill>
        <p:spPr>
          <a:xfrm>
            <a:off x="-127819" y="916675"/>
            <a:ext cx="9399639" cy="5825818"/>
          </a:xfrm>
          <a:prstGeom prst="rect">
            <a:avLst/>
          </a:prstGeom>
          <a:noFill/>
          <a:ln>
            <a:noFill/>
          </a:ln>
        </p:spPr>
      </p:pic>
      <p:sp>
        <p:nvSpPr>
          <p:cNvPr id="367" name="Shape 367"/>
          <p:cNvSpPr/>
          <p:nvPr/>
        </p:nvSpPr>
        <p:spPr>
          <a:xfrm>
            <a:off x="3333135" y="6557828"/>
            <a:ext cx="692682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Helvetica Neue"/>
                <a:ea typeface="Helvetica Neue"/>
                <a:cs typeface="Helvetica Neue"/>
                <a:sym typeface="Helvetica Neue"/>
              </a:rPr>
              <a:t>D and C. 1967; M 1989a; M.. et al. 1997; R et al. 2002c.</a:t>
            </a:r>
          </a:p>
        </p:txBody>
      </p:sp>
      <p:pic>
        <p:nvPicPr>
          <p:cNvPr id="368" name="Shape 368"/>
          <p:cNvPicPr preferRelativeResize="0"/>
          <p:nvPr/>
        </p:nvPicPr>
        <p:blipFill rotWithShape="1">
          <a:blip r:embed="rId4">
            <a:alphaModFix/>
          </a:blip>
          <a:srcRect/>
          <a:stretch/>
        </p:blipFill>
        <p:spPr>
          <a:xfrm>
            <a:off x="187646" y="926015"/>
            <a:ext cx="8768704" cy="5398769"/>
          </a:xfrm>
          <a:prstGeom prst="rect">
            <a:avLst/>
          </a:prstGeom>
          <a:noFill/>
          <a:ln>
            <a:noFill/>
          </a:ln>
        </p:spPr>
      </p:pic>
      <p:sp>
        <p:nvSpPr>
          <p:cNvPr id="369" name="Shape 369"/>
          <p:cNvSpPr txBox="1"/>
          <p:nvPr/>
        </p:nvSpPr>
        <p:spPr>
          <a:xfrm>
            <a:off x="0" y="0"/>
            <a:ext cx="9143998"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800">
                <a:solidFill>
                  <a:schemeClr val="lt1"/>
                </a:solidFill>
                <a:latin typeface="Calibri"/>
                <a:ea typeface="Calibri"/>
                <a:cs typeface="Calibri"/>
                <a:sym typeface="Calibri"/>
              </a:rPr>
              <a:t>				Densidad</a:t>
            </a:r>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grpSp>
        <p:nvGrpSpPr>
          <p:cNvPr id="374" name="Shape 374"/>
          <p:cNvGrpSpPr/>
          <p:nvPr/>
        </p:nvGrpSpPr>
        <p:grpSpPr>
          <a:xfrm>
            <a:off x="428557" y="191729"/>
            <a:ext cx="8715441" cy="6666271"/>
            <a:chOff x="192583" y="254791"/>
            <a:chExt cx="8266056" cy="6473416"/>
          </a:xfrm>
        </p:grpSpPr>
        <p:sp>
          <p:nvSpPr>
            <p:cNvPr id="375" name="Shape 375"/>
            <p:cNvSpPr/>
            <p:nvPr/>
          </p:nvSpPr>
          <p:spPr>
            <a:xfrm>
              <a:off x="3303637" y="254791"/>
              <a:ext cx="1843548" cy="1278367"/>
            </a:xfrm>
            <a:prstGeom prst="cloudCallout">
              <a:avLst>
                <a:gd name="adj1" fmla="val 56558"/>
                <a:gd name="adj2" fmla="val 94782"/>
              </a:avLst>
            </a:prstGeom>
            <a:solidFill>
              <a:schemeClr val="lt1"/>
            </a:solidFill>
            <a:ln w="9525" cap="rnd" cmpd="sng">
              <a:solidFill>
                <a:srgbClr val="FEFEFE"/>
              </a:solidFill>
              <a:prstDash val="solid"/>
              <a:round/>
              <a:headEnd type="none" w="med" len="med"/>
              <a:tailEnd type="none" w="med" len="med"/>
            </a:ln>
            <a:effectLst>
              <a:outerShdw blurRad="50799" dist="381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76" name="Shape 376"/>
            <p:cNvSpPr/>
            <p:nvPr/>
          </p:nvSpPr>
          <p:spPr>
            <a:xfrm>
              <a:off x="3705076" y="591164"/>
              <a:ext cx="1075191" cy="38853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rgbClr val="C64CBC"/>
                  </a:solidFill>
                  <a:latin typeface="Comic Sans MS"/>
                  <a:ea typeface="Comic Sans MS"/>
                  <a:cs typeface="Comic Sans MS"/>
                  <a:sym typeface="Comic Sans MS"/>
                </a:rPr>
                <a:t>Bordes </a:t>
              </a:r>
            </a:p>
          </p:txBody>
        </p:sp>
        <p:pic>
          <p:nvPicPr>
            <p:cNvPr id="377" name="Shape 377" descr="Captura de pantalla 2017-06-17 a las 08.07.08.png"/>
            <p:cNvPicPr preferRelativeResize="0"/>
            <p:nvPr/>
          </p:nvPicPr>
          <p:blipFill rotWithShape="1">
            <a:blip r:embed="rId3">
              <a:alphaModFix/>
            </a:blip>
            <a:srcRect l="7961" t="10678" r="7304" b="10677"/>
            <a:stretch/>
          </p:blipFill>
          <p:spPr>
            <a:xfrm>
              <a:off x="192583" y="577835"/>
              <a:ext cx="1444624" cy="1910647"/>
            </a:xfrm>
            <a:prstGeom prst="rect">
              <a:avLst/>
            </a:prstGeom>
            <a:noFill/>
            <a:ln>
              <a:noFill/>
            </a:ln>
          </p:spPr>
        </p:pic>
        <p:pic>
          <p:nvPicPr>
            <p:cNvPr id="378" name="Shape 378"/>
            <p:cNvPicPr preferRelativeResize="0"/>
            <p:nvPr/>
          </p:nvPicPr>
          <p:blipFill rotWithShape="1">
            <a:blip r:embed="rId4">
              <a:alphaModFix/>
            </a:blip>
            <a:srcRect/>
            <a:stretch/>
          </p:blipFill>
          <p:spPr>
            <a:xfrm>
              <a:off x="5147185" y="1931366"/>
              <a:ext cx="3311454" cy="4796841"/>
            </a:xfrm>
            <a:prstGeom prst="rect">
              <a:avLst/>
            </a:prstGeom>
            <a:noFill/>
            <a:ln>
              <a:noFill/>
            </a:ln>
          </p:spPr>
        </p:pic>
      </p:gr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body" idx="1"/>
          </p:nvPr>
        </p:nvSpPr>
        <p:spPr>
          <a:xfrm flipH="1">
            <a:off x="0" y="5265173"/>
            <a:ext cx="9144000" cy="1489585"/>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chemeClr val="lt1"/>
              </a:buClr>
              <a:buSzPct val="25000"/>
              <a:buFont typeface="Arial"/>
              <a:buNone/>
            </a:pPr>
            <a:endParaRPr sz="1800" b="0" i="0" u="none" strike="noStrike" cap="none">
              <a:solidFill>
                <a:schemeClr val="lt1"/>
              </a:solidFill>
              <a:latin typeface="Times New Roman"/>
              <a:ea typeface="Times New Roman"/>
              <a:cs typeface="Times New Roman"/>
              <a:sym typeface="Times New Roman"/>
            </a:endParaRPr>
          </a:p>
          <a:p>
            <a:pPr marL="0" marR="0" lvl="0" indent="0" algn="l" rtl="0">
              <a:spcBef>
                <a:spcPts val="1000"/>
              </a:spcBef>
              <a:spcAft>
                <a:spcPts val="0"/>
              </a:spcAft>
              <a:buClr>
                <a:schemeClr val="lt1"/>
              </a:buClr>
              <a:buSzPct val="25000"/>
              <a:buFont typeface="Arial"/>
              <a:buNone/>
            </a:pPr>
            <a:endParaRPr sz="1800" b="0" i="0" u="none" strike="noStrike" cap="none">
              <a:solidFill>
                <a:schemeClr val="lt1"/>
              </a:solidFill>
              <a:latin typeface="Times New Roman"/>
              <a:ea typeface="Times New Roman"/>
              <a:cs typeface="Times New Roman"/>
              <a:sym typeface="Times New Roman"/>
            </a:endParaRPr>
          </a:p>
          <a:p>
            <a:pPr marL="285750" marR="0" lvl="0" indent="-285750" algn="ctr" rtl="0">
              <a:spcBef>
                <a:spcPts val="1000"/>
              </a:spcBef>
              <a:spcAft>
                <a:spcPts val="0"/>
              </a:spcAft>
              <a:buClr>
                <a:schemeClr val="lt1"/>
              </a:buClr>
              <a:buSzPct val="100000"/>
              <a:buFont typeface="Arial"/>
              <a:buChar char="•"/>
            </a:pPr>
            <a:r>
              <a:rPr lang="en-US" sz="2400" b="0" i="0" u="none" strike="noStrike" cap="none">
                <a:solidFill>
                  <a:schemeClr val="lt1"/>
                </a:solidFill>
                <a:latin typeface="Calibri"/>
                <a:ea typeface="Calibri"/>
                <a:cs typeface="Calibri"/>
                <a:sym typeface="Calibri"/>
              </a:rPr>
              <a:t> </a:t>
            </a:r>
            <a:r>
              <a:rPr lang="en-US" sz="1800" b="0" i="0" u="none" strike="noStrike" cap="none">
                <a:solidFill>
                  <a:schemeClr val="lt1"/>
                </a:solidFill>
                <a:latin typeface="Calibri"/>
                <a:ea typeface="Calibri"/>
                <a:cs typeface="Calibri"/>
                <a:sym typeface="Calibri"/>
              </a:rPr>
              <a:t>Márgenes no definidos, con zona de transición ancha.</a:t>
            </a:r>
          </a:p>
        </p:txBody>
      </p:sp>
      <p:pic>
        <p:nvPicPr>
          <p:cNvPr id="384" name="Shape 384" descr="Captura de pantalla 2017-06-15 a las 09.28.59.png"/>
          <p:cNvPicPr preferRelativeResize="0"/>
          <p:nvPr/>
        </p:nvPicPr>
        <p:blipFill rotWithShape="1">
          <a:blip r:embed="rId3">
            <a:alphaModFix/>
          </a:blip>
          <a:srcRect t="8023"/>
          <a:stretch/>
        </p:blipFill>
        <p:spPr>
          <a:xfrm>
            <a:off x="3111909" y="877655"/>
            <a:ext cx="3480620" cy="5109915"/>
          </a:xfrm>
          <a:prstGeom prst="rect">
            <a:avLst/>
          </a:prstGeom>
          <a:noFill/>
          <a:ln>
            <a:noFill/>
          </a:ln>
        </p:spPr>
      </p:pic>
      <p:sp>
        <p:nvSpPr>
          <p:cNvPr id="385" name="Shape 385"/>
          <p:cNvSpPr txBox="1"/>
          <p:nvPr/>
        </p:nvSpPr>
        <p:spPr>
          <a:xfrm>
            <a:off x="117988" y="46658"/>
            <a:ext cx="9026011"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800">
                <a:solidFill>
                  <a:schemeClr val="lt1"/>
                </a:solidFill>
                <a:latin typeface="Calibri"/>
                <a:ea typeface="Calibri"/>
                <a:cs typeface="Calibri"/>
                <a:sym typeface="Calibri"/>
              </a:rPr>
              <a:t>				Bordes </a:t>
            </a: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grpSp>
        <p:nvGrpSpPr>
          <p:cNvPr id="390" name="Shape 390"/>
          <p:cNvGrpSpPr/>
          <p:nvPr/>
        </p:nvGrpSpPr>
        <p:grpSpPr>
          <a:xfrm>
            <a:off x="428557" y="0"/>
            <a:ext cx="8553209" cy="6665145"/>
            <a:chOff x="192583" y="138133"/>
            <a:chExt cx="8266056" cy="6590074"/>
          </a:xfrm>
        </p:grpSpPr>
        <p:sp>
          <p:nvSpPr>
            <p:cNvPr id="391" name="Shape 391"/>
            <p:cNvSpPr/>
            <p:nvPr/>
          </p:nvSpPr>
          <p:spPr>
            <a:xfrm>
              <a:off x="3028153" y="138133"/>
              <a:ext cx="2704916" cy="1531139"/>
            </a:xfrm>
            <a:prstGeom prst="cloudCallout">
              <a:avLst>
                <a:gd name="adj1" fmla="val 56558"/>
                <a:gd name="adj2" fmla="val 94782"/>
              </a:avLst>
            </a:prstGeom>
            <a:solidFill>
              <a:schemeClr val="lt1"/>
            </a:solidFill>
            <a:ln w="9525" cap="rnd" cmpd="sng">
              <a:solidFill>
                <a:srgbClr val="FEFEFE"/>
              </a:solidFill>
              <a:prstDash val="solid"/>
              <a:round/>
              <a:headEnd type="none" w="med" len="med"/>
              <a:tailEnd type="none" w="med" len="med"/>
            </a:ln>
            <a:effectLst>
              <a:outerShdw blurRad="50799" dist="381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92" name="Shape 392"/>
            <p:cNvSpPr/>
            <p:nvPr/>
          </p:nvSpPr>
          <p:spPr>
            <a:xfrm>
              <a:off x="3303637" y="638399"/>
              <a:ext cx="2677303" cy="39560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rgbClr val="C64CBC"/>
                  </a:solidFill>
                  <a:latin typeface="Comic Sans MS"/>
                  <a:ea typeface="Comic Sans MS"/>
                  <a:cs typeface="Comic Sans MS"/>
                  <a:sym typeface="Comic Sans MS"/>
                </a:rPr>
                <a:t>Reacción Perióstica  </a:t>
              </a:r>
            </a:p>
          </p:txBody>
        </p:sp>
        <p:pic>
          <p:nvPicPr>
            <p:cNvPr id="393" name="Shape 393" descr="Captura de pantalla 2017-06-17 a las 08.07.08.png"/>
            <p:cNvPicPr preferRelativeResize="0"/>
            <p:nvPr/>
          </p:nvPicPr>
          <p:blipFill rotWithShape="1">
            <a:blip r:embed="rId3">
              <a:alphaModFix/>
            </a:blip>
            <a:srcRect l="7961" t="10678" r="7304" b="10677"/>
            <a:stretch/>
          </p:blipFill>
          <p:spPr>
            <a:xfrm>
              <a:off x="192583" y="577835"/>
              <a:ext cx="1444624" cy="1910647"/>
            </a:xfrm>
            <a:prstGeom prst="rect">
              <a:avLst/>
            </a:prstGeom>
            <a:noFill/>
            <a:ln>
              <a:noFill/>
            </a:ln>
          </p:spPr>
        </p:pic>
        <p:pic>
          <p:nvPicPr>
            <p:cNvPr id="394" name="Shape 394"/>
            <p:cNvPicPr preferRelativeResize="0"/>
            <p:nvPr/>
          </p:nvPicPr>
          <p:blipFill rotWithShape="1">
            <a:blip r:embed="rId4">
              <a:alphaModFix/>
            </a:blip>
            <a:srcRect/>
            <a:stretch/>
          </p:blipFill>
          <p:spPr>
            <a:xfrm>
              <a:off x="5147185" y="1931366"/>
              <a:ext cx="3311454" cy="4796841"/>
            </a:xfrm>
            <a:prstGeom prst="rect">
              <a:avLst/>
            </a:prstGeom>
            <a:noFill/>
            <a:ln>
              <a:noFill/>
            </a:ln>
          </p:spPr>
        </p:pic>
      </p:gr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399" name="Shape 399"/>
          <p:cNvGrpSpPr/>
          <p:nvPr/>
        </p:nvGrpSpPr>
        <p:grpSpPr>
          <a:xfrm>
            <a:off x="0" y="0"/>
            <a:ext cx="9144000" cy="6610587"/>
            <a:chOff x="639912" y="410179"/>
            <a:chExt cx="7827006" cy="5616875"/>
          </a:xfrm>
        </p:grpSpPr>
        <p:pic>
          <p:nvPicPr>
            <p:cNvPr id="400" name="Shape 400" descr="Captura de pantalla 2017-06-15 a las 09.32.58.png"/>
            <p:cNvPicPr preferRelativeResize="0"/>
            <p:nvPr/>
          </p:nvPicPr>
          <p:blipFill rotWithShape="1">
            <a:blip r:embed="rId3">
              <a:alphaModFix/>
            </a:blip>
            <a:srcRect l="19451" b="16566"/>
            <a:stretch/>
          </p:blipFill>
          <p:spPr>
            <a:xfrm>
              <a:off x="639912" y="410179"/>
              <a:ext cx="7827006" cy="2668907"/>
            </a:xfrm>
            <a:prstGeom prst="rect">
              <a:avLst/>
            </a:prstGeom>
            <a:noFill/>
            <a:ln>
              <a:noFill/>
            </a:ln>
          </p:spPr>
        </p:pic>
        <p:pic>
          <p:nvPicPr>
            <p:cNvPr id="401" name="Shape 401" descr="Captura de pantalla 2017-06-15 a las 09.28.59.png"/>
            <p:cNvPicPr preferRelativeResize="0"/>
            <p:nvPr/>
          </p:nvPicPr>
          <p:blipFill rotWithShape="1">
            <a:blip r:embed="rId4">
              <a:alphaModFix/>
            </a:blip>
            <a:srcRect t="8023"/>
            <a:stretch/>
          </p:blipFill>
          <p:spPr>
            <a:xfrm>
              <a:off x="6940492" y="3476473"/>
              <a:ext cx="1526424" cy="2550581"/>
            </a:xfrm>
            <a:prstGeom prst="rect">
              <a:avLst/>
            </a:prstGeom>
            <a:noFill/>
            <a:ln>
              <a:noFill/>
            </a:ln>
          </p:spPr>
        </p:pic>
        <p:pic>
          <p:nvPicPr>
            <p:cNvPr id="402" name="Shape 402"/>
            <p:cNvPicPr preferRelativeResize="0"/>
            <p:nvPr/>
          </p:nvPicPr>
          <p:blipFill rotWithShape="1">
            <a:blip r:embed="rId5">
              <a:alphaModFix/>
            </a:blip>
            <a:srcRect l="42116" t="43607" r="29543" b="2332"/>
            <a:stretch/>
          </p:blipFill>
          <p:spPr>
            <a:xfrm>
              <a:off x="781027" y="3476473"/>
              <a:ext cx="1782755" cy="2550581"/>
            </a:xfrm>
            <a:prstGeom prst="rect">
              <a:avLst/>
            </a:prstGeom>
            <a:noFill/>
            <a:ln>
              <a:noFill/>
            </a:ln>
          </p:spPr>
        </p:pic>
        <p:pic>
          <p:nvPicPr>
            <p:cNvPr id="403" name="Shape 403" descr="Captura de pantalla 2017-06-15 a las 09.40.21.png"/>
            <p:cNvPicPr preferRelativeResize="0"/>
            <p:nvPr/>
          </p:nvPicPr>
          <p:blipFill rotWithShape="1">
            <a:blip r:embed="rId6">
              <a:alphaModFix/>
            </a:blip>
            <a:srcRect t="2160"/>
            <a:stretch/>
          </p:blipFill>
          <p:spPr>
            <a:xfrm>
              <a:off x="3074601" y="3476473"/>
              <a:ext cx="1442826" cy="2550581"/>
            </a:xfrm>
            <a:prstGeom prst="rect">
              <a:avLst/>
            </a:prstGeom>
            <a:noFill/>
            <a:ln>
              <a:noFill/>
            </a:ln>
          </p:spPr>
        </p:pic>
        <p:pic>
          <p:nvPicPr>
            <p:cNvPr id="404" name="Shape 404" descr="Captura de pantalla 2017-06-15 a las 10.01.20.png"/>
            <p:cNvPicPr preferRelativeResize="0"/>
            <p:nvPr/>
          </p:nvPicPr>
          <p:blipFill rotWithShape="1">
            <a:blip r:embed="rId7">
              <a:alphaModFix/>
            </a:blip>
            <a:srcRect/>
            <a:stretch/>
          </p:blipFill>
          <p:spPr>
            <a:xfrm>
              <a:off x="4986850" y="3476473"/>
              <a:ext cx="1612198" cy="2550581"/>
            </a:xfrm>
            <a:prstGeom prst="rect">
              <a:avLst/>
            </a:prstGeom>
            <a:noFill/>
            <a:ln>
              <a:noFill/>
            </a:ln>
          </p:spPr>
        </p:pic>
      </p:grpSp>
      <p:sp>
        <p:nvSpPr>
          <p:cNvPr id="405" name="Shape 405"/>
          <p:cNvSpPr txBox="1"/>
          <p:nvPr/>
        </p:nvSpPr>
        <p:spPr>
          <a:xfrm>
            <a:off x="164860" y="2654709"/>
            <a:ext cx="2082727" cy="369332"/>
          </a:xfrm>
          <a:prstGeom prst="rect">
            <a:avLst/>
          </a:prstGeom>
          <a:noFill/>
          <a:ln w="50800" cap="flat" cmpd="sng">
            <a:solidFill>
              <a:srgbClr val="C64CBC"/>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406" name="Shape 406"/>
          <p:cNvSpPr txBox="1"/>
          <p:nvPr/>
        </p:nvSpPr>
        <p:spPr>
          <a:xfrm>
            <a:off x="2447230" y="2654709"/>
            <a:ext cx="2082727" cy="369332"/>
          </a:xfrm>
          <a:prstGeom prst="rect">
            <a:avLst/>
          </a:prstGeom>
          <a:noFill/>
          <a:ln w="50800" cap="flat" cmpd="sng">
            <a:solidFill>
              <a:srgbClr val="C64CBC"/>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407" name="Shape 407"/>
          <p:cNvSpPr txBox="1"/>
          <p:nvPr/>
        </p:nvSpPr>
        <p:spPr>
          <a:xfrm>
            <a:off x="4754251" y="2654709"/>
            <a:ext cx="2082727" cy="369332"/>
          </a:xfrm>
          <a:prstGeom prst="rect">
            <a:avLst/>
          </a:prstGeom>
          <a:noFill/>
          <a:ln w="50800" cap="flat" cmpd="sng">
            <a:solidFill>
              <a:srgbClr val="C64CBC"/>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408" name="Shape 408"/>
          <p:cNvSpPr txBox="1"/>
          <p:nvPr/>
        </p:nvSpPr>
        <p:spPr>
          <a:xfrm>
            <a:off x="7039793" y="2654709"/>
            <a:ext cx="2082727" cy="369332"/>
          </a:xfrm>
          <a:prstGeom prst="rect">
            <a:avLst/>
          </a:prstGeom>
          <a:noFill/>
          <a:ln w="50800" cap="flat" cmpd="sng">
            <a:solidFill>
              <a:srgbClr val="C64CBC"/>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grpSp>
        <p:nvGrpSpPr>
          <p:cNvPr id="413" name="Shape 413"/>
          <p:cNvGrpSpPr/>
          <p:nvPr/>
        </p:nvGrpSpPr>
        <p:grpSpPr>
          <a:xfrm>
            <a:off x="236828" y="192853"/>
            <a:ext cx="8553209" cy="6665145"/>
            <a:chOff x="192583" y="138133"/>
            <a:chExt cx="8266056" cy="6590074"/>
          </a:xfrm>
        </p:grpSpPr>
        <p:sp>
          <p:nvSpPr>
            <p:cNvPr id="414" name="Shape 414"/>
            <p:cNvSpPr/>
            <p:nvPr/>
          </p:nvSpPr>
          <p:spPr>
            <a:xfrm>
              <a:off x="3028153" y="138133"/>
              <a:ext cx="2704916" cy="1531139"/>
            </a:xfrm>
            <a:prstGeom prst="cloudCallout">
              <a:avLst>
                <a:gd name="adj1" fmla="val 56558"/>
                <a:gd name="adj2" fmla="val 94782"/>
              </a:avLst>
            </a:prstGeom>
            <a:solidFill>
              <a:schemeClr val="lt1"/>
            </a:solidFill>
            <a:ln w="9525" cap="rnd" cmpd="sng">
              <a:solidFill>
                <a:srgbClr val="FEFEFE"/>
              </a:solidFill>
              <a:prstDash val="solid"/>
              <a:round/>
              <a:headEnd type="none" w="med" len="med"/>
              <a:tailEnd type="none" w="med" len="med"/>
            </a:ln>
            <a:effectLst>
              <a:outerShdw blurRad="50799" dist="381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15" name="Shape 415"/>
            <p:cNvSpPr/>
            <p:nvPr/>
          </p:nvSpPr>
          <p:spPr>
            <a:xfrm>
              <a:off x="3500519" y="577835"/>
              <a:ext cx="1760185" cy="36517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C64CBC"/>
                  </a:solidFill>
                  <a:latin typeface="Comic Sans MS"/>
                  <a:ea typeface="Comic Sans MS"/>
                  <a:cs typeface="Comic Sans MS"/>
                  <a:sym typeface="Comic Sans MS"/>
                </a:rPr>
                <a:t>Partes blandas</a:t>
              </a:r>
            </a:p>
          </p:txBody>
        </p:sp>
        <p:pic>
          <p:nvPicPr>
            <p:cNvPr id="416" name="Shape 416" descr="Captura de pantalla 2017-06-17 a las 08.07.08.png"/>
            <p:cNvPicPr preferRelativeResize="0"/>
            <p:nvPr/>
          </p:nvPicPr>
          <p:blipFill rotWithShape="1">
            <a:blip r:embed="rId3">
              <a:alphaModFix/>
            </a:blip>
            <a:srcRect l="7961" t="10678" r="7304" b="10677"/>
            <a:stretch/>
          </p:blipFill>
          <p:spPr>
            <a:xfrm>
              <a:off x="192583" y="577835"/>
              <a:ext cx="1444624" cy="1910647"/>
            </a:xfrm>
            <a:prstGeom prst="rect">
              <a:avLst/>
            </a:prstGeom>
            <a:noFill/>
            <a:ln>
              <a:noFill/>
            </a:ln>
          </p:spPr>
        </p:pic>
        <p:pic>
          <p:nvPicPr>
            <p:cNvPr id="417" name="Shape 417"/>
            <p:cNvPicPr preferRelativeResize="0"/>
            <p:nvPr/>
          </p:nvPicPr>
          <p:blipFill rotWithShape="1">
            <a:blip r:embed="rId4">
              <a:alphaModFix/>
            </a:blip>
            <a:srcRect/>
            <a:stretch/>
          </p:blipFill>
          <p:spPr>
            <a:xfrm>
              <a:off x="5147185" y="1931366"/>
              <a:ext cx="3311454" cy="4796841"/>
            </a:xfrm>
            <a:prstGeom prst="rect">
              <a:avLst/>
            </a:prstGeom>
            <a:noFill/>
            <a:ln>
              <a:noFill/>
            </a:ln>
          </p:spPr>
        </p:pic>
      </p:gr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Shape 422" descr="Scan100"/>
          <p:cNvPicPr preferRelativeResize="0"/>
          <p:nvPr/>
        </p:nvPicPr>
        <p:blipFill rotWithShape="1">
          <a:blip r:embed="rId3">
            <a:alphaModFix/>
          </a:blip>
          <a:srcRect/>
          <a:stretch/>
        </p:blipFill>
        <p:spPr>
          <a:xfrm>
            <a:off x="0" y="125168"/>
            <a:ext cx="3833542" cy="5750314"/>
          </a:xfrm>
          <a:prstGeom prst="rect">
            <a:avLst/>
          </a:prstGeom>
          <a:noFill/>
          <a:ln w="9525" cap="flat" cmpd="sng">
            <a:solidFill>
              <a:schemeClr val="dk1"/>
            </a:solidFill>
            <a:prstDash val="solid"/>
            <a:miter/>
            <a:headEnd type="none" w="med" len="med"/>
            <a:tailEnd type="none" w="med" len="med"/>
          </a:ln>
        </p:spPr>
      </p:pic>
      <p:sp>
        <p:nvSpPr>
          <p:cNvPr id="423" name="Shape 423"/>
          <p:cNvSpPr txBox="1"/>
          <p:nvPr/>
        </p:nvSpPr>
        <p:spPr>
          <a:xfrm>
            <a:off x="4958633" y="5024023"/>
            <a:ext cx="3651250" cy="369332"/>
          </a:xfrm>
          <a:prstGeom prst="rect">
            <a:avLst/>
          </a:prstGeom>
          <a:noFill/>
          <a:ln w="50800" cap="flat" cmpd="sng">
            <a:solidFill>
              <a:srgbClr val="C64CBC"/>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Calibri"/>
                <a:ea typeface="Calibri"/>
                <a:cs typeface="Calibri"/>
                <a:sym typeface="Calibri"/>
              </a:rPr>
              <a:t>Reacción de partes blandas: 80-90%</a:t>
            </a:r>
          </a:p>
        </p:txBody>
      </p:sp>
      <p:sp>
        <p:nvSpPr>
          <p:cNvPr id="424" name="Shape 424"/>
          <p:cNvSpPr/>
          <p:nvPr/>
        </p:nvSpPr>
        <p:spPr>
          <a:xfrm>
            <a:off x="3126658" y="6518785"/>
            <a:ext cx="6017342"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Helvetica Neue"/>
                <a:ea typeface="Helvetica Neue"/>
                <a:cs typeface="Helvetica Neue"/>
                <a:sym typeface="Helvetica Neue"/>
              </a:rPr>
              <a:t> D and C. 1967; M 1989a; M.. et al. 1997; R et al. 2002c.</a:t>
            </a:r>
          </a:p>
        </p:txBody>
      </p:sp>
      <p:pic>
        <p:nvPicPr>
          <p:cNvPr id="425" name="Shape 425"/>
          <p:cNvPicPr preferRelativeResize="0"/>
          <p:nvPr/>
        </p:nvPicPr>
        <p:blipFill rotWithShape="1">
          <a:blip r:embed="rId4">
            <a:alphaModFix/>
          </a:blip>
          <a:srcRect/>
          <a:stretch/>
        </p:blipFill>
        <p:spPr>
          <a:xfrm>
            <a:off x="2941280" y="125168"/>
            <a:ext cx="6202719" cy="3773423"/>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title"/>
          </p:nvPr>
        </p:nvSpPr>
        <p:spPr>
          <a:xfrm>
            <a:off x="88900" y="-137138"/>
            <a:ext cx="9055099" cy="1193799"/>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r>
              <a:rPr lang="en-US" sz="5400" b="0" i="0" u="none" strike="noStrike" cap="none" dirty="0" smtClean="0">
                <a:solidFill>
                  <a:schemeClr val="lt1"/>
                </a:solidFill>
                <a:latin typeface="Calibri"/>
                <a:ea typeface="Calibri"/>
                <a:cs typeface="Calibri"/>
                <a:sym typeface="Calibri"/>
              </a:rPr>
              <a:t>RM</a:t>
            </a:r>
            <a:endParaRPr lang="en-US" sz="5400" b="0" i="0" u="none" strike="noStrike" cap="none" dirty="0">
              <a:solidFill>
                <a:schemeClr val="lt1"/>
              </a:solidFill>
              <a:latin typeface="Calibri"/>
              <a:ea typeface="Calibri"/>
              <a:cs typeface="Calibri"/>
              <a:sym typeface="Calibri"/>
            </a:endParaRPr>
          </a:p>
        </p:txBody>
      </p:sp>
      <p:sp>
        <p:nvSpPr>
          <p:cNvPr id="431" name="Shape 431"/>
          <p:cNvSpPr txBox="1">
            <a:spLocks noGrp="1"/>
          </p:cNvSpPr>
          <p:nvPr>
            <p:ph type="body" idx="1"/>
          </p:nvPr>
        </p:nvSpPr>
        <p:spPr>
          <a:xfrm>
            <a:off x="88900" y="1056661"/>
            <a:ext cx="9144001" cy="609108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chemeClr val="lt1"/>
              </a:buClr>
              <a:buSzPct val="25000"/>
              <a:buFont typeface="Arial"/>
              <a:buNone/>
            </a:pPr>
            <a:r>
              <a:rPr lang="en-US" sz="2400" b="1" i="1" u="none" strike="noStrike" cap="none" dirty="0">
                <a:solidFill>
                  <a:schemeClr val="lt1"/>
                </a:solidFill>
                <a:latin typeface="Calibri"/>
                <a:ea typeface="Calibri"/>
                <a:cs typeface="Calibri"/>
                <a:sym typeface="Calibri"/>
              </a:rPr>
              <a:t> </a:t>
            </a:r>
          </a:p>
          <a:p>
            <a:pPr marL="285750" marR="0" lvl="0" indent="-285750" algn="l" rtl="0">
              <a:spcBef>
                <a:spcPts val="1000"/>
              </a:spcBef>
              <a:spcAft>
                <a:spcPts val="0"/>
              </a:spcAft>
              <a:buClr>
                <a:schemeClr val="lt1"/>
              </a:buClr>
              <a:buSzPct val="100000"/>
              <a:buFont typeface="Noto Sans Symbols"/>
              <a:buChar char="❖"/>
            </a:pPr>
            <a:r>
              <a:rPr lang="en-US" sz="2400" b="1" i="1" u="none" strike="noStrike" cap="none" dirty="0" err="1">
                <a:solidFill>
                  <a:schemeClr val="lt1"/>
                </a:solidFill>
                <a:latin typeface="Calibri"/>
                <a:ea typeface="Calibri"/>
                <a:cs typeface="Calibri"/>
                <a:sym typeface="Calibri"/>
              </a:rPr>
              <a:t>Técnica</a:t>
            </a:r>
            <a:r>
              <a:rPr lang="en-US" sz="2400" b="1" i="1" u="none" strike="noStrike" cap="none" dirty="0">
                <a:solidFill>
                  <a:schemeClr val="lt1"/>
                </a:solidFill>
                <a:latin typeface="Calibri"/>
                <a:ea typeface="Calibri"/>
                <a:cs typeface="Calibri"/>
                <a:sym typeface="Calibri"/>
              </a:rPr>
              <a:t> </a:t>
            </a:r>
            <a:r>
              <a:rPr lang="en-US" sz="2400" b="1" i="1" u="none" strike="noStrike" cap="none" dirty="0" err="1">
                <a:solidFill>
                  <a:schemeClr val="lt1"/>
                </a:solidFill>
                <a:latin typeface="Calibri"/>
                <a:ea typeface="Calibri"/>
                <a:cs typeface="Calibri"/>
                <a:sym typeface="Calibri"/>
              </a:rPr>
              <a:t>multiplanar</a:t>
            </a:r>
            <a:r>
              <a:rPr lang="en-US" sz="2400" b="1" i="1" u="none" strike="noStrike" cap="none" dirty="0">
                <a:solidFill>
                  <a:schemeClr val="lt1"/>
                </a:solidFill>
                <a:latin typeface="Calibri"/>
                <a:ea typeface="Calibri"/>
                <a:cs typeface="Calibri"/>
                <a:sym typeface="Calibri"/>
              </a:rPr>
              <a:t> fundamental en la </a:t>
            </a:r>
            <a:r>
              <a:rPr lang="en-US" sz="2400" b="1" i="1" u="none" strike="noStrike" cap="none" dirty="0" err="1">
                <a:solidFill>
                  <a:schemeClr val="lt1"/>
                </a:solidFill>
                <a:latin typeface="Calibri"/>
                <a:ea typeface="Calibri"/>
                <a:cs typeface="Calibri"/>
                <a:sym typeface="Calibri"/>
              </a:rPr>
              <a:t>p</a:t>
            </a:r>
            <a:r>
              <a:rPr lang="en-US" sz="2400" b="1" i="0" u="none" strike="noStrike" cap="none" dirty="0" err="1">
                <a:solidFill>
                  <a:schemeClr val="lt1"/>
                </a:solidFill>
                <a:latin typeface="Calibri"/>
                <a:ea typeface="Calibri"/>
                <a:cs typeface="Calibri"/>
                <a:sym typeface="Calibri"/>
              </a:rPr>
              <a:t>lanificación</a:t>
            </a:r>
            <a:r>
              <a:rPr lang="en-US" sz="2400" b="1" i="0" u="none" strike="noStrike" cap="none" dirty="0">
                <a:solidFill>
                  <a:schemeClr val="lt1"/>
                </a:solidFill>
                <a:latin typeface="Calibri"/>
                <a:ea typeface="Calibri"/>
                <a:cs typeface="Calibri"/>
                <a:sym typeface="Calibri"/>
              </a:rPr>
              <a:t> de </a:t>
            </a:r>
            <a:r>
              <a:rPr lang="en-US" sz="2400" b="1" dirty="0" smtClean="0"/>
              <a:t>TQ</a:t>
            </a:r>
            <a:r>
              <a:rPr lang="en-US" sz="2400" b="1" i="0" u="none" strike="noStrike" cap="none" dirty="0" smtClean="0">
                <a:solidFill>
                  <a:schemeClr val="lt1"/>
                </a:solidFill>
                <a:latin typeface="Calibri"/>
                <a:ea typeface="Calibri"/>
                <a:cs typeface="Calibri"/>
                <a:sym typeface="Calibri"/>
              </a:rPr>
              <a:t>.</a:t>
            </a:r>
            <a:endParaRPr lang="en-US" sz="2400" b="1" i="0" u="none" strike="noStrike" cap="none" dirty="0">
              <a:solidFill>
                <a:schemeClr val="lt1"/>
              </a:solidFill>
              <a:latin typeface="Calibri"/>
              <a:ea typeface="Calibri"/>
              <a:cs typeface="Calibri"/>
              <a:sym typeface="Calibri"/>
            </a:endParaRPr>
          </a:p>
          <a:p>
            <a:pPr marL="285750" marR="0" lvl="0" indent="-285750" algn="l" rtl="0">
              <a:spcBef>
                <a:spcPts val="1000"/>
              </a:spcBef>
              <a:spcAft>
                <a:spcPts val="0"/>
              </a:spcAft>
              <a:buClr>
                <a:schemeClr val="lt1"/>
              </a:buClr>
              <a:buSzPct val="100000"/>
              <a:buFont typeface="Noto Sans Symbols"/>
              <a:buChar char="❖"/>
            </a:pPr>
            <a:r>
              <a:rPr lang="en-US" sz="2400" b="1" i="0" u="none" strike="noStrike" cap="none" dirty="0" err="1">
                <a:solidFill>
                  <a:schemeClr val="lt1"/>
                </a:solidFill>
                <a:latin typeface="Calibri"/>
                <a:ea typeface="Calibri"/>
                <a:cs typeface="Calibri"/>
                <a:sym typeface="Calibri"/>
              </a:rPr>
              <a:t>Delimita</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a:solidFill>
                  <a:schemeClr val="lt1"/>
                </a:solidFill>
                <a:latin typeface="Calibri"/>
                <a:ea typeface="Calibri"/>
                <a:cs typeface="Calibri"/>
                <a:sym typeface="Calibri"/>
              </a:rPr>
              <a:t>mejor</a:t>
            </a:r>
            <a:r>
              <a:rPr lang="en-US" sz="2400" b="1" i="0" u="none" strike="noStrike" cap="none" dirty="0">
                <a:solidFill>
                  <a:schemeClr val="lt1"/>
                </a:solidFill>
                <a:latin typeface="Calibri"/>
                <a:ea typeface="Calibri"/>
                <a:cs typeface="Calibri"/>
                <a:sym typeface="Calibri"/>
              </a:rPr>
              <a:t> la </a:t>
            </a:r>
            <a:r>
              <a:rPr lang="en-US" sz="2400" b="1" i="0" u="none" strike="noStrike" cap="none" dirty="0" err="1">
                <a:solidFill>
                  <a:schemeClr val="lt1"/>
                </a:solidFill>
                <a:latin typeface="Calibri"/>
                <a:ea typeface="Calibri"/>
                <a:cs typeface="Calibri"/>
                <a:sym typeface="Calibri"/>
              </a:rPr>
              <a:t>extensión</a:t>
            </a:r>
            <a:r>
              <a:rPr lang="en-US" sz="2400" b="1" i="0" u="none" strike="noStrike" cap="none" dirty="0">
                <a:solidFill>
                  <a:schemeClr val="lt1"/>
                </a:solidFill>
                <a:latin typeface="Calibri"/>
                <a:ea typeface="Calibri"/>
                <a:cs typeface="Calibri"/>
                <a:sym typeface="Calibri"/>
              </a:rPr>
              <a:t> extra </a:t>
            </a:r>
            <a:r>
              <a:rPr lang="en-US" sz="2400" b="1" i="0" u="none" strike="noStrike" cap="none" dirty="0" err="1">
                <a:solidFill>
                  <a:schemeClr val="lt1"/>
                </a:solidFill>
                <a:latin typeface="Calibri"/>
                <a:ea typeface="Calibri"/>
                <a:cs typeface="Calibri"/>
                <a:sym typeface="Calibri"/>
              </a:rPr>
              <a:t>ósea</a:t>
            </a:r>
            <a:r>
              <a:rPr lang="en-US" sz="2400" b="1" i="0" u="none" strike="noStrike" cap="none" dirty="0">
                <a:solidFill>
                  <a:schemeClr val="lt1"/>
                </a:solidFill>
                <a:latin typeface="Calibri"/>
                <a:ea typeface="Calibri"/>
                <a:cs typeface="Calibri"/>
                <a:sym typeface="Calibri"/>
              </a:rPr>
              <a:t> e </a:t>
            </a:r>
            <a:r>
              <a:rPr lang="en-US" sz="2400" b="1" i="0" u="none" strike="noStrike" cap="none" dirty="0" err="1">
                <a:solidFill>
                  <a:schemeClr val="lt1"/>
                </a:solidFill>
                <a:latin typeface="Calibri"/>
                <a:ea typeface="Calibri"/>
                <a:cs typeface="Calibri"/>
                <a:sym typeface="Calibri"/>
              </a:rPr>
              <a:t>intramedular</a:t>
            </a:r>
            <a:r>
              <a:rPr lang="en-US" sz="2400" b="1" i="0" u="none" strike="noStrike" cap="none" dirty="0">
                <a:solidFill>
                  <a:schemeClr val="lt1"/>
                </a:solidFill>
                <a:latin typeface="Calibri"/>
                <a:ea typeface="Calibri"/>
                <a:cs typeface="Calibri"/>
                <a:sym typeface="Calibri"/>
              </a:rPr>
              <a:t>. </a:t>
            </a:r>
          </a:p>
          <a:p>
            <a:pPr marL="285750" marR="0" lvl="0" indent="-285750" algn="l" rtl="0">
              <a:spcBef>
                <a:spcPts val="1000"/>
              </a:spcBef>
              <a:spcAft>
                <a:spcPts val="0"/>
              </a:spcAft>
              <a:buClr>
                <a:schemeClr val="lt1"/>
              </a:buClr>
              <a:buSzPct val="100000"/>
              <a:buFont typeface="Noto Sans Symbols"/>
              <a:buChar char="❖"/>
            </a:pPr>
            <a:r>
              <a:rPr lang="en-US" sz="2400" b="1" i="0" u="none" strike="noStrike" cap="none" dirty="0" err="1">
                <a:solidFill>
                  <a:schemeClr val="lt1"/>
                </a:solidFill>
                <a:latin typeface="Calibri"/>
                <a:ea typeface="Calibri"/>
                <a:cs typeface="Calibri"/>
                <a:sym typeface="Calibri"/>
              </a:rPr>
              <a:t>Relación</a:t>
            </a:r>
            <a:r>
              <a:rPr lang="en-US" sz="2400" b="1" i="0" u="none" strike="noStrike" cap="none" dirty="0">
                <a:solidFill>
                  <a:schemeClr val="lt1"/>
                </a:solidFill>
                <a:latin typeface="Calibri"/>
                <a:ea typeface="Calibri"/>
                <a:cs typeface="Calibri"/>
                <a:sym typeface="Calibri"/>
              </a:rPr>
              <a:t> con  </a:t>
            </a:r>
            <a:r>
              <a:rPr lang="en-US" sz="2400" b="1" i="0" u="none" strike="noStrike" cap="none" dirty="0" err="1">
                <a:solidFill>
                  <a:schemeClr val="lt1"/>
                </a:solidFill>
                <a:latin typeface="Calibri"/>
                <a:ea typeface="Calibri"/>
                <a:cs typeface="Calibri"/>
                <a:sym typeface="Calibri"/>
              </a:rPr>
              <a:t>estructuras</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smtClean="0">
                <a:solidFill>
                  <a:schemeClr val="lt1"/>
                </a:solidFill>
                <a:latin typeface="Calibri"/>
                <a:ea typeface="Calibri"/>
                <a:cs typeface="Calibri"/>
                <a:sym typeface="Calibri"/>
              </a:rPr>
              <a:t>críticas</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a:solidFill>
                  <a:schemeClr val="lt1"/>
                </a:solidFill>
                <a:latin typeface="Calibri"/>
                <a:ea typeface="Calibri"/>
                <a:cs typeface="Calibri"/>
                <a:sym typeface="Calibri"/>
              </a:rPr>
              <a:t>Paquete</a:t>
            </a:r>
            <a:r>
              <a:rPr lang="en-US" sz="2400" b="1" i="0" u="none" strike="noStrike" cap="none" dirty="0">
                <a:solidFill>
                  <a:schemeClr val="lt1"/>
                </a:solidFill>
                <a:latin typeface="Calibri"/>
                <a:ea typeface="Calibri"/>
                <a:cs typeface="Calibri"/>
                <a:sym typeface="Calibri"/>
              </a:rPr>
              <a:t> vascular, </a:t>
            </a:r>
            <a:r>
              <a:rPr lang="en-US" sz="2400" b="1" i="0" u="none" strike="noStrike" cap="none" dirty="0" err="1">
                <a:solidFill>
                  <a:schemeClr val="lt1"/>
                </a:solidFill>
                <a:latin typeface="Calibri"/>
                <a:ea typeface="Calibri"/>
                <a:cs typeface="Calibri"/>
                <a:sym typeface="Calibri"/>
              </a:rPr>
              <a:t>nervioso</a:t>
            </a:r>
            <a:r>
              <a:rPr lang="en-US" sz="2400" b="1" i="0" u="none" strike="noStrike" cap="none" dirty="0">
                <a:solidFill>
                  <a:schemeClr val="lt1"/>
                </a:solidFill>
                <a:latin typeface="Calibri"/>
                <a:ea typeface="Calibri"/>
                <a:cs typeface="Calibri"/>
                <a:sym typeface="Calibri"/>
              </a:rPr>
              <a:t> y  </a:t>
            </a:r>
            <a:r>
              <a:rPr lang="en-US" sz="2400" b="1" i="0" u="none" strike="noStrike" cap="none" dirty="0" err="1">
                <a:solidFill>
                  <a:schemeClr val="lt1"/>
                </a:solidFill>
                <a:latin typeface="Calibri"/>
                <a:ea typeface="Calibri"/>
                <a:cs typeface="Calibri"/>
                <a:sym typeface="Calibri"/>
              </a:rPr>
              <a:t>estructuras</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a:solidFill>
                  <a:schemeClr val="lt1"/>
                </a:solidFill>
                <a:latin typeface="Calibri"/>
                <a:ea typeface="Calibri"/>
                <a:cs typeface="Calibri"/>
                <a:sym typeface="Calibri"/>
              </a:rPr>
              <a:t>musculares</a:t>
            </a:r>
            <a:r>
              <a:rPr lang="en-US" sz="2400" b="1" i="0" u="none" strike="noStrike" cap="none" dirty="0">
                <a:solidFill>
                  <a:schemeClr val="lt1"/>
                </a:solidFill>
                <a:latin typeface="Calibri"/>
                <a:ea typeface="Calibri"/>
                <a:cs typeface="Calibri"/>
                <a:sym typeface="Calibri"/>
              </a:rPr>
              <a:t>. </a:t>
            </a:r>
          </a:p>
          <a:p>
            <a:pPr marL="285750" marR="0" lvl="0" indent="-285750" algn="l" rtl="0">
              <a:spcBef>
                <a:spcPts val="1000"/>
              </a:spcBef>
              <a:spcAft>
                <a:spcPts val="0"/>
              </a:spcAft>
              <a:buClr>
                <a:schemeClr val="lt1"/>
              </a:buClr>
              <a:buSzPct val="100000"/>
              <a:buFont typeface="Noto Sans Symbols"/>
              <a:buChar char="❖"/>
            </a:pPr>
            <a:r>
              <a:rPr lang="en-US" sz="2400" b="1" i="0" u="none" strike="noStrike" cap="none" dirty="0" err="1">
                <a:solidFill>
                  <a:schemeClr val="lt1"/>
                </a:solidFill>
                <a:latin typeface="Calibri"/>
                <a:ea typeface="Calibri"/>
                <a:cs typeface="Calibri"/>
                <a:sym typeface="Calibri"/>
              </a:rPr>
              <a:t>Invasión</a:t>
            </a:r>
            <a:r>
              <a:rPr lang="en-US" sz="2400" b="1" i="0" u="none" strike="noStrike" cap="none" dirty="0">
                <a:solidFill>
                  <a:schemeClr val="lt1"/>
                </a:solidFill>
                <a:latin typeface="Calibri"/>
                <a:ea typeface="Calibri"/>
                <a:cs typeface="Calibri"/>
                <a:sym typeface="Calibri"/>
              </a:rPr>
              <a:t> de la </a:t>
            </a:r>
            <a:r>
              <a:rPr lang="en-US" sz="2400" b="1" i="0" u="none" strike="noStrike" cap="none" dirty="0" err="1">
                <a:solidFill>
                  <a:schemeClr val="lt1"/>
                </a:solidFill>
                <a:latin typeface="Calibri"/>
                <a:ea typeface="Calibri"/>
                <a:cs typeface="Calibri"/>
                <a:sym typeface="Calibri"/>
              </a:rPr>
              <a:t>placa</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a:solidFill>
                  <a:schemeClr val="lt1"/>
                </a:solidFill>
                <a:latin typeface="Calibri"/>
                <a:ea typeface="Calibri"/>
                <a:cs typeface="Calibri"/>
                <a:sym typeface="Calibri"/>
              </a:rPr>
              <a:t>Fisaria</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a:solidFill>
                  <a:schemeClr val="lt1"/>
                </a:solidFill>
                <a:latin typeface="Calibri"/>
                <a:ea typeface="Calibri"/>
                <a:cs typeface="Calibri"/>
                <a:sym typeface="Calibri"/>
              </a:rPr>
              <a:t>barrera</a:t>
            </a:r>
            <a:r>
              <a:rPr lang="en-US" sz="2400" b="1" i="0" u="none" strike="noStrike" cap="none" dirty="0">
                <a:solidFill>
                  <a:schemeClr val="lt1"/>
                </a:solidFill>
                <a:latin typeface="Calibri"/>
                <a:ea typeface="Calibri"/>
                <a:cs typeface="Calibri"/>
                <a:sym typeface="Calibri"/>
              </a:rPr>
              <a:t> de </a:t>
            </a:r>
            <a:r>
              <a:rPr lang="en-US" sz="2400" b="1" i="0" u="none" strike="noStrike" cap="none" dirty="0" err="1">
                <a:solidFill>
                  <a:schemeClr val="lt1"/>
                </a:solidFill>
                <a:latin typeface="Calibri"/>
                <a:ea typeface="Calibri"/>
                <a:cs typeface="Calibri"/>
                <a:sym typeface="Calibri"/>
              </a:rPr>
              <a:t>crecimiento</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a:solidFill>
                  <a:schemeClr val="lt1"/>
                </a:solidFill>
                <a:latin typeface="Calibri"/>
                <a:ea typeface="Calibri"/>
                <a:cs typeface="Calibri"/>
                <a:sym typeface="Calibri"/>
              </a:rPr>
              <a:t>tumoral</a:t>
            </a:r>
            <a:r>
              <a:rPr lang="en-US" sz="2400" b="1" i="0" u="none" strike="noStrike" cap="none" dirty="0">
                <a:solidFill>
                  <a:schemeClr val="lt1"/>
                </a:solidFill>
                <a:latin typeface="Calibri"/>
                <a:ea typeface="Calibri"/>
                <a:cs typeface="Calibri"/>
                <a:sym typeface="Calibri"/>
              </a:rPr>
              <a:t>). </a:t>
            </a:r>
          </a:p>
          <a:p>
            <a:pPr marL="285750" marR="0" lvl="0" indent="-285750" algn="l" rtl="0">
              <a:spcBef>
                <a:spcPts val="1000"/>
              </a:spcBef>
              <a:spcAft>
                <a:spcPts val="0"/>
              </a:spcAft>
              <a:buClr>
                <a:schemeClr val="lt1"/>
              </a:buClr>
              <a:buSzPct val="100000"/>
              <a:buFont typeface="Noto Sans Symbols"/>
              <a:buChar char="❖"/>
            </a:pPr>
            <a:r>
              <a:rPr lang="en-US" sz="2400" b="1" i="0" u="none" strike="noStrike" cap="none" dirty="0" err="1">
                <a:solidFill>
                  <a:schemeClr val="lt1"/>
                </a:solidFill>
                <a:latin typeface="Calibri"/>
                <a:ea typeface="Calibri"/>
                <a:cs typeface="Calibri"/>
                <a:sym typeface="Calibri"/>
              </a:rPr>
              <a:t>Lesiones</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a:solidFill>
                  <a:schemeClr val="lt1"/>
                </a:solidFill>
                <a:latin typeface="Calibri"/>
                <a:ea typeface="Calibri"/>
                <a:cs typeface="Calibri"/>
                <a:sym typeface="Calibri"/>
              </a:rPr>
              <a:t>ocultas</a:t>
            </a:r>
            <a:r>
              <a:rPr lang="en-US" sz="2400" b="1" i="0" u="none" strike="noStrike" cap="none" dirty="0">
                <a:solidFill>
                  <a:schemeClr val="lt1"/>
                </a:solidFill>
                <a:latin typeface="Calibri"/>
                <a:ea typeface="Calibri"/>
                <a:cs typeface="Calibri"/>
                <a:sym typeface="Calibri"/>
              </a:rPr>
              <a:t> o “Skip Lesions” </a:t>
            </a:r>
            <a:r>
              <a:rPr lang="en-US" sz="2400" b="1" i="0" u="none" strike="noStrike" cap="none" dirty="0" err="1">
                <a:solidFill>
                  <a:schemeClr val="lt1"/>
                </a:solidFill>
                <a:latin typeface="Calibri"/>
                <a:ea typeface="Calibri"/>
                <a:cs typeface="Calibri"/>
                <a:sym typeface="Calibri"/>
              </a:rPr>
              <a:t>Intraoseas</a:t>
            </a:r>
            <a:r>
              <a:rPr lang="en-US" sz="2400" b="1" i="0" u="none" strike="noStrike" cap="none" dirty="0">
                <a:solidFill>
                  <a:schemeClr val="lt1"/>
                </a:solidFill>
                <a:latin typeface="Calibri"/>
                <a:ea typeface="Calibri"/>
                <a:cs typeface="Calibri"/>
                <a:sym typeface="Calibri"/>
              </a:rPr>
              <a:t>/</a:t>
            </a:r>
            <a:r>
              <a:rPr lang="en-US" sz="2400" b="1" i="0" u="none" strike="noStrike" cap="none" dirty="0" err="1">
                <a:solidFill>
                  <a:schemeClr val="lt1"/>
                </a:solidFill>
                <a:latin typeface="Calibri"/>
                <a:ea typeface="Calibri"/>
                <a:cs typeface="Calibri"/>
                <a:sym typeface="Calibri"/>
              </a:rPr>
              <a:t>Transarticulares</a:t>
            </a:r>
            <a:r>
              <a:rPr lang="en-US" sz="2400" b="1" i="0" u="none" strike="noStrike" cap="none" dirty="0">
                <a:solidFill>
                  <a:schemeClr val="lt1"/>
                </a:solidFill>
                <a:latin typeface="Calibri"/>
                <a:ea typeface="Calibri"/>
                <a:cs typeface="Calibri"/>
                <a:sym typeface="Calibri"/>
              </a:rPr>
              <a:t> .</a:t>
            </a:r>
          </a:p>
          <a:p>
            <a:pPr marL="285750" marR="0" lvl="0" indent="-285750" algn="l" rtl="0">
              <a:spcBef>
                <a:spcPts val="1000"/>
              </a:spcBef>
              <a:spcAft>
                <a:spcPts val="0"/>
              </a:spcAft>
              <a:buClr>
                <a:schemeClr val="lt1"/>
              </a:buClr>
              <a:buSzPct val="100000"/>
              <a:buFont typeface="Noto Sans Symbols"/>
              <a:buChar char="❖"/>
            </a:pPr>
            <a:r>
              <a:rPr lang="en-US" sz="2400" b="1" i="0" u="none" strike="noStrike" cap="none" dirty="0" err="1">
                <a:solidFill>
                  <a:schemeClr val="lt1"/>
                </a:solidFill>
                <a:latin typeface="Calibri"/>
                <a:ea typeface="Calibri"/>
                <a:cs typeface="Calibri"/>
                <a:sym typeface="Calibri"/>
              </a:rPr>
              <a:t>Permite</a:t>
            </a:r>
            <a:r>
              <a:rPr lang="en-US" sz="2400" b="1" i="0" u="none" strike="noStrike" cap="none" dirty="0">
                <a:solidFill>
                  <a:schemeClr val="lt1"/>
                </a:solidFill>
                <a:latin typeface="Calibri"/>
                <a:ea typeface="Calibri"/>
                <a:cs typeface="Calibri"/>
                <a:sym typeface="Calibri"/>
              </a:rPr>
              <a:t> la </a:t>
            </a:r>
            <a:r>
              <a:rPr lang="en-US" sz="2400" b="1" i="0" u="none" strike="noStrike" cap="none" dirty="0" err="1">
                <a:solidFill>
                  <a:schemeClr val="lt1"/>
                </a:solidFill>
                <a:latin typeface="Calibri"/>
                <a:ea typeface="Calibri"/>
                <a:cs typeface="Calibri"/>
                <a:sym typeface="Calibri"/>
              </a:rPr>
              <a:t>valoración</a:t>
            </a:r>
            <a:r>
              <a:rPr lang="en-US" sz="2400" b="1" i="0" u="none" strike="noStrike" cap="none" dirty="0">
                <a:solidFill>
                  <a:schemeClr val="lt1"/>
                </a:solidFill>
                <a:latin typeface="Calibri"/>
                <a:ea typeface="Calibri"/>
                <a:cs typeface="Calibri"/>
                <a:sym typeface="Calibri"/>
              </a:rPr>
              <a:t> de </a:t>
            </a:r>
            <a:r>
              <a:rPr lang="en-US" sz="2400" b="1" i="0" u="none" strike="noStrike" cap="none" dirty="0" err="1">
                <a:solidFill>
                  <a:schemeClr val="lt1"/>
                </a:solidFill>
                <a:latin typeface="Calibri"/>
                <a:ea typeface="Calibri"/>
                <a:cs typeface="Calibri"/>
                <a:sym typeface="Calibri"/>
              </a:rPr>
              <a:t>respuesta</a:t>
            </a:r>
            <a:r>
              <a:rPr lang="en-US" sz="2400" b="1" i="0" u="none" strike="noStrike" cap="none" dirty="0">
                <a:solidFill>
                  <a:schemeClr val="lt1"/>
                </a:solidFill>
                <a:latin typeface="Calibri"/>
                <a:ea typeface="Calibri"/>
                <a:cs typeface="Calibri"/>
                <a:sym typeface="Calibri"/>
              </a:rPr>
              <a:t>. </a:t>
            </a:r>
          </a:p>
          <a:p>
            <a:pPr marL="285750" marR="0" lvl="0" indent="-285750" algn="l" rtl="0">
              <a:spcBef>
                <a:spcPts val="1000"/>
              </a:spcBef>
              <a:spcAft>
                <a:spcPts val="0"/>
              </a:spcAft>
              <a:buClr>
                <a:schemeClr val="lt1"/>
              </a:buClr>
              <a:buSzPct val="100000"/>
              <a:buFont typeface="Noto Sans Symbols"/>
              <a:buChar char="❖"/>
            </a:pPr>
            <a:r>
              <a:rPr lang="en-US" sz="2400" b="1" i="0" u="none" strike="noStrike" cap="none" dirty="0" err="1">
                <a:solidFill>
                  <a:schemeClr val="lt1"/>
                </a:solidFill>
                <a:latin typeface="Calibri"/>
                <a:ea typeface="Calibri"/>
                <a:cs typeface="Calibri"/>
                <a:sym typeface="Calibri"/>
              </a:rPr>
              <a:t>Importante</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a:solidFill>
                  <a:schemeClr val="lt1"/>
                </a:solidFill>
                <a:latin typeface="Calibri"/>
                <a:ea typeface="Calibri"/>
                <a:cs typeface="Calibri"/>
                <a:sym typeface="Calibri"/>
              </a:rPr>
              <a:t>incluir</a:t>
            </a:r>
            <a:r>
              <a:rPr lang="en-US" sz="2400" b="1" i="0" u="none" strike="noStrike" cap="none" dirty="0">
                <a:solidFill>
                  <a:schemeClr val="lt1"/>
                </a:solidFill>
                <a:latin typeface="Calibri"/>
                <a:ea typeface="Calibri"/>
                <a:cs typeface="Calibri"/>
                <a:sym typeface="Calibri"/>
              </a:rPr>
              <a:t> el </a:t>
            </a:r>
            <a:r>
              <a:rPr lang="en-US" sz="2400" b="1" i="0" u="none" strike="noStrike" cap="none" dirty="0" err="1">
                <a:solidFill>
                  <a:schemeClr val="lt1"/>
                </a:solidFill>
                <a:latin typeface="Calibri"/>
                <a:ea typeface="Calibri"/>
                <a:cs typeface="Calibri"/>
                <a:sym typeface="Calibri"/>
              </a:rPr>
              <a:t>hueso</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smtClean="0">
                <a:solidFill>
                  <a:schemeClr val="lt1"/>
                </a:solidFill>
                <a:latin typeface="Calibri"/>
                <a:ea typeface="Calibri"/>
                <a:cs typeface="Calibri"/>
                <a:sym typeface="Calibri"/>
              </a:rPr>
              <a:t>afectado</a:t>
            </a:r>
            <a:r>
              <a:rPr lang="en-US" sz="2400" b="1" i="0" u="none" strike="noStrike" cap="none" dirty="0" smtClean="0">
                <a:solidFill>
                  <a:schemeClr val="lt1"/>
                </a:solidFill>
                <a:latin typeface="Calibri"/>
                <a:ea typeface="Calibri"/>
                <a:cs typeface="Calibri"/>
                <a:sym typeface="Calibri"/>
              </a:rPr>
              <a:t> </a:t>
            </a:r>
            <a:r>
              <a:rPr lang="en-US" sz="2400" b="1" i="0" u="none" strike="noStrike" cap="none" dirty="0" err="1" smtClean="0">
                <a:solidFill>
                  <a:schemeClr val="lt1"/>
                </a:solidFill>
                <a:latin typeface="Calibri"/>
                <a:ea typeface="Calibri"/>
                <a:cs typeface="Calibri"/>
                <a:sym typeface="Calibri"/>
              </a:rPr>
              <a:t>en</a:t>
            </a:r>
            <a:r>
              <a:rPr lang="en-US" sz="2400" b="1" i="0" u="none" strike="noStrike" cap="none" dirty="0" smtClean="0">
                <a:solidFill>
                  <a:schemeClr val="lt1"/>
                </a:solidFill>
                <a:latin typeface="Calibri"/>
                <a:ea typeface="Calibri"/>
                <a:cs typeface="Calibri"/>
                <a:sym typeface="Calibri"/>
              </a:rPr>
              <a:t> </a:t>
            </a:r>
            <a:r>
              <a:rPr lang="en-US" sz="2400" b="1" i="0" u="none" strike="noStrike" cap="none" dirty="0" err="1" smtClean="0">
                <a:solidFill>
                  <a:schemeClr val="lt1"/>
                </a:solidFill>
                <a:latin typeface="Calibri"/>
                <a:ea typeface="Calibri"/>
                <a:cs typeface="Calibri"/>
                <a:sym typeface="Calibri"/>
              </a:rPr>
              <a:t>su</a:t>
            </a:r>
            <a:r>
              <a:rPr lang="en-US" sz="2400" b="1" i="0" u="none" strike="noStrike" cap="none" dirty="0" smtClean="0">
                <a:solidFill>
                  <a:schemeClr val="lt1"/>
                </a:solidFill>
                <a:latin typeface="Calibri"/>
                <a:ea typeface="Calibri"/>
                <a:cs typeface="Calibri"/>
                <a:sym typeface="Calibri"/>
              </a:rPr>
              <a:t> </a:t>
            </a:r>
            <a:r>
              <a:rPr lang="en-US" sz="2400" b="1" i="0" u="none" strike="noStrike" cap="none" dirty="0" err="1" smtClean="0">
                <a:solidFill>
                  <a:schemeClr val="lt1"/>
                </a:solidFill>
                <a:latin typeface="Calibri"/>
                <a:ea typeface="Calibri"/>
                <a:cs typeface="Calibri"/>
                <a:sym typeface="Calibri"/>
              </a:rPr>
              <a:t>totalidad</a:t>
            </a:r>
            <a:r>
              <a:rPr lang="en-US" sz="2400" b="1" i="0" u="none" strike="noStrike" cap="none" dirty="0" smtClean="0">
                <a:solidFill>
                  <a:schemeClr val="lt1"/>
                </a:solidFill>
                <a:latin typeface="Calibri"/>
                <a:ea typeface="Calibri"/>
                <a:cs typeface="Calibri"/>
                <a:sym typeface="Calibri"/>
              </a:rPr>
              <a:t> y </a:t>
            </a:r>
            <a:r>
              <a:rPr lang="en-US" sz="2400" b="1" i="0" u="none" strike="noStrike" cap="none" dirty="0" err="1" smtClean="0">
                <a:solidFill>
                  <a:schemeClr val="lt1"/>
                </a:solidFill>
                <a:latin typeface="Calibri"/>
                <a:ea typeface="Calibri"/>
                <a:cs typeface="Calibri"/>
                <a:sym typeface="Calibri"/>
              </a:rPr>
              <a:t>sus</a:t>
            </a:r>
            <a:r>
              <a:rPr lang="en-US" sz="2400" b="1" i="0" u="none" strike="noStrike" cap="none" dirty="0" smtClean="0">
                <a:solidFill>
                  <a:schemeClr val="lt1"/>
                </a:solidFill>
                <a:latin typeface="Calibri"/>
                <a:ea typeface="Calibri"/>
                <a:cs typeface="Calibri"/>
                <a:sym typeface="Calibri"/>
              </a:rPr>
              <a:t>  </a:t>
            </a:r>
            <a:r>
              <a:rPr lang="en-US" sz="2400" b="1" i="0" u="none" strike="noStrike" cap="none" dirty="0" err="1" smtClean="0">
                <a:solidFill>
                  <a:schemeClr val="lt1"/>
                </a:solidFill>
                <a:latin typeface="Calibri"/>
                <a:ea typeface="Calibri"/>
                <a:cs typeface="Calibri"/>
                <a:sym typeface="Calibri"/>
              </a:rPr>
              <a:t>regiones</a:t>
            </a:r>
            <a:r>
              <a:rPr lang="en-US" sz="2400" b="1" i="0" u="none" strike="noStrike" cap="none" dirty="0" smtClean="0">
                <a:solidFill>
                  <a:schemeClr val="lt1"/>
                </a:solidFill>
                <a:latin typeface="Calibri"/>
                <a:ea typeface="Calibri"/>
                <a:cs typeface="Calibri"/>
                <a:sym typeface="Calibri"/>
              </a:rPr>
              <a:t> </a:t>
            </a:r>
            <a:r>
              <a:rPr lang="en-US" sz="2400" b="1" i="0" u="none" strike="noStrike" cap="none" dirty="0" err="1" smtClean="0">
                <a:solidFill>
                  <a:schemeClr val="lt1"/>
                </a:solidFill>
                <a:latin typeface="Calibri"/>
                <a:ea typeface="Calibri"/>
                <a:cs typeface="Calibri"/>
                <a:sym typeface="Calibri"/>
              </a:rPr>
              <a:t>articulares</a:t>
            </a:r>
            <a:r>
              <a:rPr lang="en-US" sz="2400" b="1" dirty="0" smtClean="0"/>
              <a:t>, </a:t>
            </a:r>
            <a:r>
              <a:rPr lang="en-US" sz="2400" b="1" dirty="0" err="1" smtClean="0"/>
              <a:t>todo</a:t>
            </a:r>
            <a:r>
              <a:rPr lang="en-US" sz="2400" b="1" dirty="0" smtClean="0"/>
              <a:t> el </a:t>
            </a:r>
            <a:r>
              <a:rPr lang="en-US" sz="2400" b="1" dirty="0" err="1" smtClean="0"/>
              <a:t>miembro</a:t>
            </a:r>
            <a:r>
              <a:rPr lang="en-US" sz="2400" b="1" dirty="0" smtClean="0"/>
              <a:t> </a:t>
            </a:r>
            <a:r>
              <a:rPr lang="en-US" sz="2400" b="1" dirty="0" err="1" smtClean="0"/>
              <a:t>afectado</a:t>
            </a:r>
            <a:r>
              <a:rPr lang="en-US" sz="2400" b="1" dirty="0" smtClean="0"/>
              <a:t>  (</a:t>
            </a:r>
            <a:r>
              <a:rPr lang="en-US" sz="2400" b="1" dirty="0" err="1" smtClean="0"/>
              <a:t>discutido</a:t>
            </a:r>
            <a:r>
              <a:rPr lang="en-US" sz="2400" b="1" dirty="0" smtClean="0"/>
              <a:t>)</a:t>
            </a:r>
            <a:r>
              <a:rPr lang="en-US" sz="2400" b="1" i="0" u="none" strike="noStrike" cap="none" dirty="0" smtClean="0">
                <a:solidFill>
                  <a:schemeClr val="lt1"/>
                </a:solidFill>
                <a:latin typeface="Calibri"/>
                <a:ea typeface="Calibri"/>
                <a:cs typeface="Calibri"/>
                <a:sym typeface="Calibri"/>
              </a:rPr>
              <a:t>.</a:t>
            </a:r>
            <a:endParaRPr lang="en-US" sz="2400" b="1" i="0" u="none" strike="noStrike" cap="none" dirty="0">
              <a:solidFill>
                <a:schemeClr val="lt1"/>
              </a:solidFill>
              <a:latin typeface="Calibri"/>
              <a:ea typeface="Calibri"/>
              <a:cs typeface="Calibri"/>
              <a:sym typeface="Calibri"/>
            </a:endParaRPr>
          </a:p>
          <a:p>
            <a:pPr marL="285750" marR="0" lvl="0" indent="-285750" algn="l" rtl="0">
              <a:spcBef>
                <a:spcPts val="1000"/>
              </a:spcBef>
              <a:spcAft>
                <a:spcPts val="0"/>
              </a:spcAft>
              <a:buClr>
                <a:schemeClr val="lt1"/>
              </a:buClr>
              <a:buSzPct val="100000"/>
              <a:buFont typeface="Noto Sans Symbols"/>
              <a:buChar char="❖"/>
            </a:pPr>
            <a:r>
              <a:rPr lang="en-US" sz="2400" b="1" i="0" u="none" strike="noStrike" cap="none" dirty="0" err="1">
                <a:solidFill>
                  <a:schemeClr val="lt1"/>
                </a:solidFill>
                <a:latin typeface="Calibri"/>
                <a:ea typeface="Calibri"/>
                <a:cs typeface="Calibri"/>
                <a:sym typeface="Calibri"/>
              </a:rPr>
              <a:t>Secuencias</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a:solidFill>
                  <a:schemeClr val="lt1"/>
                </a:solidFill>
                <a:latin typeface="Calibri"/>
                <a:ea typeface="Calibri"/>
                <a:cs typeface="Calibri"/>
                <a:sym typeface="Calibri"/>
              </a:rPr>
              <a:t>Útiles</a:t>
            </a:r>
            <a:r>
              <a:rPr lang="en-US" sz="2400" b="1" i="0" u="none" strike="noStrike" cap="none" dirty="0">
                <a:solidFill>
                  <a:schemeClr val="lt1"/>
                </a:solidFill>
                <a:latin typeface="Calibri"/>
                <a:ea typeface="Calibri"/>
                <a:cs typeface="Calibri"/>
                <a:sym typeface="Calibri"/>
              </a:rPr>
              <a:t> : </a:t>
            </a:r>
          </a:p>
          <a:p>
            <a:pPr marL="285750" marR="0" lvl="0" indent="-285750" algn="l" rtl="0">
              <a:spcBef>
                <a:spcPts val="1000"/>
              </a:spcBef>
              <a:spcAft>
                <a:spcPts val="0"/>
              </a:spcAft>
              <a:buClr>
                <a:schemeClr val="lt1"/>
              </a:buClr>
              <a:buSzPct val="100000"/>
              <a:buFont typeface="Noto Sans Symbols"/>
              <a:buChar char="❖"/>
            </a:pPr>
            <a:r>
              <a:rPr lang="en-US" sz="2400" b="1" i="0" u="none" strike="noStrike" cap="none" dirty="0">
                <a:solidFill>
                  <a:schemeClr val="lt1"/>
                </a:solidFill>
                <a:latin typeface="Calibri"/>
                <a:ea typeface="Calibri"/>
                <a:cs typeface="Calibri"/>
                <a:sym typeface="Calibri"/>
              </a:rPr>
              <a:t>T1  y T2 </a:t>
            </a:r>
            <a:r>
              <a:rPr lang="en-US" sz="2400" b="1" i="0" u="none" strike="noStrike" cap="none" dirty="0" err="1">
                <a:solidFill>
                  <a:schemeClr val="lt1"/>
                </a:solidFill>
                <a:latin typeface="Calibri"/>
                <a:ea typeface="Calibri"/>
                <a:cs typeface="Calibri"/>
                <a:sym typeface="Calibri"/>
              </a:rPr>
              <a:t>en</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a:solidFill>
                  <a:schemeClr val="lt1"/>
                </a:solidFill>
                <a:latin typeface="Calibri"/>
                <a:ea typeface="Calibri"/>
                <a:cs typeface="Calibri"/>
                <a:sym typeface="Calibri"/>
              </a:rPr>
              <a:t>los</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a:solidFill>
                  <a:schemeClr val="lt1"/>
                </a:solidFill>
                <a:latin typeface="Calibri"/>
                <a:ea typeface="Calibri"/>
                <a:cs typeface="Calibri"/>
                <a:sym typeface="Calibri"/>
              </a:rPr>
              <a:t>tres</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a:solidFill>
                  <a:schemeClr val="lt1"/>
                </a:solidFill>
                <a:latin typeface="Calibri"/>
                <a:ea typeface="Calibri"/>
                <a:cs typeface="Calibri"/>
                <a:sym typeface="Calibri"/>
              </a:rPr>
              <a:t>planos</a:t>
            </a:r>
            <a:r>
              <a:rPr lang="en-US" sz="2400" b="1" i="0" u="none" strike="noStrike" cap="none" dirty="0">
                <a:solidFill>
                  <a:schemeClr val="lt1"/>
                </a:solidFill>
                <a:latin typeface="Calibri"/>
                <a:ea typeface="Calibri"/>
                <a:cs typeface="Calibri"/>
                <a:sym typeface="Calibri"/>
              </a:rPr>
              <a:t> con </a:t>
            </a:r>
            <a:r>
              <a:rPr lang="en-US" sz="2400" b="1" i="0" u="none" strike="noStrike" cap="none" dirty="0" err="1">
                <a:solidFill>
                  <a:schemeClr val="lt1"/>
                </a:solidFill>
                <a:latin typeface="Calibri"/>
                <a:ea typeface="Calibri"/>
                <a:cs typeface="Calibri"/>
                <a:sym typeface="Calibri"/>
              </a:rPr>
              <a:t>saturación</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a:solidFill>
                  <a:schemeClr val="lt1"/>
                </a:solidFill>
                <a:latin typeface="Calibri"/>
                <a:ea typeface="Calibri"/>
                <a:cs typeface="Calibri"/>
                <a:sym typeface="Calibri"/>
              </a:rPr>
              <a:t>grasa</a:t>
            </a:r>
            <a:r>
              <a:rPr lang="en-US" sz="2400" b="1" i="0" u="none" strike="noStrike" cap="none" dirty="0">
                <a:solidFill>
                  <a:schemeClr val="lt1"/>
                </a:solidFill>
                <a:latin typeface="Calibri"/>
                <a:ea typeface="Calibri"/>
                <a:cs typeface="Calibri"/>
                <a:sym typeface="Calibri"/>
              </a:rPr>
              <a:t>. </a:t>
            </a:r>
          </a:p>
          <a:p>
            <a:pPr marL="285750" marR="0" lvl="0" indent="-285750" algn="l" rtl="0">
              <a:spcBef>
                <a:spcPts val="1000"/>
              </a:spcBef>
              <a:spcAft>
                <a:spcPts val="0"/>
              </a:spcAft>
              <a:buClr>
                <a:schemeClr val="lt1"/>
              </a:buClr>
              <a:buSzPct val="100000"/>
              <a:buFont typeface="Noto Sans Symbols"/>
              <a:buChar char="❖"/>
            </a:pPr>
            <a:r>
              <a:rPr lang="en-US" sz="2400" b="1" i="0" u="none" strike="noStrike" cap="none" dirty="0">
                <a:solidFill>
                  <a:schemeClr val="lt1"/>
                </a:solidFill>
                <a:latin typeface="Calibri"/>
                <a:ea typeface="Calibri"/>
                <a:cs typeface="Calibri"/>
                <a:sym typeface="Calibri"/>
              </a:rPr>
              <a:t>T1 c/</a:t>
            </a:r>
            <a:r>
              <a:rPr lang="en-US" sz="2400" b="1" i="0" u="none" strike="noStrike" cap="none" dirty="0" err="1">
                <a:solidFill>
                  <a:schemeClr val="lt1"/>
                </a:solidFill>
                <a:latin typeface="Calibri"/>
                <a:ea typeface="Calibri"/>
                <a:cs typeface="Calibri"/>
                <a:sym typeface="Calibri"/>
              </a:rPr>
              <a:t>contraste</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a:solidFill>
                  <a:schemeClr val="lt1"/>
                </a:solidFill>
                <a:latin typeface="Calibri"/>
                <a:ea typeface="Calibri"/>
                <a:cs typeface="Calibri"/>
                <a:sym typeface="Calibri"/>
              </a:rPr>
              <a:t>en</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a:solidFill>
                  <a:schemeClr val="lt1"/>
                </a:solidFill>
                <a:latin typeface="Calibri"/>
                <a:ea typeface="Calibri"/>
                <a:cs typeface="Calibri"/>
                <a:sym typeface="Calibri"/>
              </a:rPr>
              <a:t>los</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a:solidFill>
                  <a:schemeClr val="lt1"/>
                </a:solidFill>
                <a:latin typeface="Calibri"/>
                <a:ea typeface="Calibri"/>
                <a:cs typeface="Calibri"/>
                <a:sym typeface="Calibri"/>
              </a:rPr>
              <a:t>tres</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a:solidFill>
                  <a:schemeClr val="lt1"/>
                </a:solidFill>
                <a:latin typeface="Calibri"/>
                <a:ea typeface="Calibri"/>
                <a:cs typeface="Calibri"/>
                <a:sym typeface="Calibri"/>
              </a:rPr>
              <a:t>planos</a:t>
            </a:r>
            <a:r>
              <a:rPr lang="en-US" sz="2400" b="1" i="0" u="none" strike="noStrike" cap="none" dirty="0">
                <a:solidFill>
                  <a:schemeClr val="lt1"/>
                </a:solidFill>
                <a:latin typeface="Calibri"/>
                <a:ea typeface="Calibri"/>
                <a:cs typeface="Calibri"/>
                <a:sym typeface="Calibri"/>
              </a:rPr>
              <a:t> ( </a:t>
            </a:r>
            <a:r>
              <a:rPr lang="en-US" sz="2400" b="1" i="0" u="none" strike="noStrike" cap="none" dirty="0" err="1">
                <a:solidFill>
                  <a:schemeClr val="lt1"/>
                </a:solidFill>
                <a:latin typeface="Calibri"/>
                <a:ea typeface="Calibri"/>
                <a:cs typeface="Calibri"/>
                <a:sym typeface="Calibri"/>
              </a:rPr>
              <a:t>gadolinio</a:t>
            </a:r>
            <a:r>
              <a:rPr lang="en-US" sz="2400" b="1" i="0" u="none" strike="noStrike" cap="none" dirty="0">
                <a:solidFill>
                  <a:schemeClr val="lt1"/>
                </a:solidFill>
                <a:latin typeface="Calibri"/>
                <a:ea typeface="Calibri"/>
                <a:cs typeface="Calibri"/>
                <a:sym typeface="Calibri"/>
              </a:rPr>
              <a:t> 0.1mL/kg ).  </a:t>
            </a:r>
          </a:p>
          <a:p>
            <a:pPr marL="0" marR="0" lvl="0" indent="0" algn="l" rtl="0">
              <a:spcBef>
                <a:spcPts val="1000"/>
              </a:spcBef>
              <a:spcAft>
                <a:spcPts val="0"/>
              </a:spcAft>
              <a:buClr>
                <a:schemeClr val="lt1"/>
              </a:buClr>
              <a:buSzPct val="25000"/>
              <a:buFont typeface="Arial"/>
              <a:buNone/>
            </a:pPr>
            <a:endParaRPr sz="2400" b="0" i="0" u="none" strike="noStrike" cap="none" dirty="0">
              <a:solidFill>
                <a:schemeClr val="lt1"/>
              </a:solidFill>
              <a:latin typeface="Calibri"/>
              <a:ea typeface="Calibri"/>
              <a:cs typeface="Calibri"/>
              <a:sym typeface="Calibri"/>
            </a:endParaRPr>
          </a:p>
          <a:p>
            <a:pPr marL="0" marR="0" lvl="0" indent="0" algn="l" rtl="0">
              <a:spcBef>
                <a:spcPts val="1000"/>
              </a:spcBef>
              <a:spcAft>
                <a:spcPts val="0"/>
              </a:spcAft>
              <a:buClr>
                <a:schemeClr val="lt1"/>
              </a:buClr>
              <a:buSzPct val="25000"/>
              <a:buFont typeface="Arial"/>
              <a:buNone/>
            </a:pPr>
            <a:endParaRPr sz="2400" b="0" i="0" u="none" strike="noStrike" cap="none" dirty="0">
              <a:solidFill>
                <a:schemeClr val="lt1"/>
              </a:solidFill>
              <a:latin typeface="Calibri"/>
              <a:ea typeface="Calibri"/>
              <a:cs typeface="Calibri"/>
              <a:sym typeface="Calibri"/>
            </a:endParaRPr>
          </a:p>
          <a:p>
            <a:pPr marL="0" marR="0" lvl="0" indent="0" algn="l" rtl="0">
              <a:spcBef>
                <a:spcPts val="1000"/>
              </a:spcBef>
              <a:spcAft>
                <a:spcPts val="0"/>
              </a:spcAft>
              <a:buClr>
                <a:schemeClr val="lt1"/>
              </a:buClr>
              <a:buSzPct val="25000"/>
              <a:buFont typeface="Arial"/>
              <a:buNone/>
            </a:pPr>
            <a:r>
              <a:rPr lang="en-US" sz="2400" b="0" i="0" u="none" strike="noStrike" cap="none" dirty="0">
                <a:solidFill>
                  <a:schemeClr val="lt1"/>
                </a:solidFill>
                <a:latin typeface="Calibri"/>
                <a:ea typeface="Calibri"/>
                <a:cs typeface="Calibri"/>
                <a:sym typeface="Calibri"/>
              </a:rPr>
              <a:t>	</a:t>
            </a:r>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0" y="0"/>
            <a:ext cx="9144000" cy="1371599"/>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r>
              <a:rPr lang="en-US" sz="4400" b="0" i="0" u="none" strike="noStrike" cap="none" dirty="0">
                <a:solidFill>
                  <a:schemeClr val="lt1"/>
                </a:solidFill>
                <a:latin typeface="Calibri"/>
                <a:ea typeface="Calibri"/>
                <a:cs typeface="Calibri"/>
                <a:sym typeface="Calibri"/>
              </a:rPr>
              <a:t>EVALUCIÓN DE RESPUESTA</a:t>
            </a:r>
          </a:p>
        </p:txBody>
      </p:sp>
      <p:sp>
        <p:nvSpPr>
          <p:cNvPr id="437" name="Shape 437"/>
          <p:cNvSpPr txBox="1">
            <a:spLocks noGrp="1"/>
          </p:cNvSpPr>
          <p:nvPr>
            <p:ph type="body" idx="1"/>
          </p:nvPr>
        </p:nvSpPr>
        <p:spPr>
          <a:xfrm>
            <a:off x="0" y="926275"/>
            <a:ext cx="9763431" cy="6371302"/>
          </a:xfrm>
          <a:prstGeom prst="rect">
            <a:avLst/>
          </a:prstGeom>
          <a:noFill/>
          <a:ln>
            <a:noFill/>
          </a:ln>
        </p:spPr>
        <p:txBody>
          <a:bodyPr lIns="91425" tIns="45700" rIns="91425" bIns="45700" anchor="ctr" anchorCtr="0">
            <a:noAutofit/>
          </a:bodyPr>
          <a:lstStyle/>
          <a:p>
            <a:pPr marL="285750" marR="0" lvl="0" indent="-285750" algn="l" rtl="0">
              <a:lnSpc>
                <a:spcPct val="150000"/>
              </a:lnSpc>
              <a:spcBef>
                <a:spcPts val="0"/>
              </a:spcBef>
              <a:spcAft>
                <a:spcPts val="0"/>
              </a:spcAft>
              <a:buClr>
                <a:schemeClr val="lt1"/>
              </a:buClr>
              <a:buSzPct val="100000"/>
              <a:buFont typeface="Noto Sans Symbols"/>
              <a:buChar char="❖"/>
            </a:pPr>
            <a:r>
              <a:rPr lang="en-US" sz="2400" b="0" i="0" u="none" strike="noStrike" cap="none" dirty="0">
                <a:solidFill>
                  <a:schemeClr val="lt1"/>
                </a:solidFill>
                <a:latin typeface="Calibri"/>
                <a:ea typeface="Calibri"/>
                <a:cs typeface="Calibri"/>
                <a:sym typeface="Calibri"/>
              </a:rPr>
              <a:t>Buena </a:t>
            </a:r>
            <a:r>
              <a:rPr lang="en-US" sz="2400" b="0" i="0" u="none" strike="noStrike" cap="none" dirty="0" err="1">
                <a:solidFill>
                  <a:schemeClr val="lt1"/>
                </a:solidFill>
                <a:latin typeface="Calibri"/>
                <a:ea typeface="Calibri"/>
                <a:cs typeface="Calibri"/>
                <a:sym typeface="Calibri"/>
              </a:rPr>
              <a:t>respuesta</a:t>
            </a:r>
            <a:r>
              <a:rPr lang="en-US" sz="2400" b="0" i="0" u="none" strike="noStrike" cap="none" dirty="0">
                <a:solidFill>
                  <a:schemeClr val="lt1"/>
                </a:solidFill>
                <a:latin typeface="Calibri"/>
                <a:ea typeface="Calibri"/>
                <a:cs typeface="Calibri"/>
                <a:sym typeface="Calibri"/>
              </a:rPr>
              <a:t>:</a:t>
            </a:r>
          </a:p>
          <a:p>
            <a:pPr marL="285750" marR="0" lvl="0" indent="-285750" algn="l" rtl="0">
              <a:lnSpc>
                <a:spcPct val="150000"/>
              </a:lnSpc>
              <a:spcBef>
                <a:spcPts val="1000"/>
              </a:spcBef>
              <a:spcAft>
                <a:spcPts val="0"/>
              </a:spcAft>
              <a:buClr>
                <a:schemeClr val="lt1"/>
              </a:buClr>
              <a:buSzPct val="100000"/>
              <a:buNone/>
            </a:pPr>
            <a:r>
              <a:rPr lang="en-US" sz="2400" dirty="0"/>
              <a:t>	</a:t>
            </a:r>
            <a:r>
              <a:rPr lang="en-US" sz="2400" dirty="0" smtClean="0"/>
              <a:t>		</a:t>
            </a:r>
            <a:r>
              <a:rPr lang="en-US" sz="2400" b="0" i="0" u="none" strike="noStrike" cap="none" dirty="0" err="1" smtClean="0">
                <a:solidFill>
                  <a:schemeClr val="lt1"/>
                </a:solidFill>
                <a:latin typeface="Calibri"/>
                <a:ea typeface="Calibri"/>
                <a:cs typeface="Calibri"/>
                <a:sym typeface="Calibri"/>
              </a:rPr>
              <a:t>Reducción</a:t>
            </a:r>
            <a:r>
              <a:rPr lang="en-US" sz="2400" b="0" i="0" u="none" strike="noStrike" cap="none" dirty="0" smtClean="0">
                <a:solidFill>
                  <a:schemeClr val="lt1"/>
                </a:solidFill>
                <a:latin typeface="Calibri"/>
                <a:ea typeface="Calibri"/>
                <a:cs typeface="Calibri"/>
                <a:sym typeface="Calibri"/>
              </a:rPr>
              <a:t> </a:t>
            </a:r>
            <a:r>
              <a:rPr lang="en-US" sz="2400" b="0" i="0" u="none" strike="noStrike" cap="none" dirty="0">
                <a:solidFill>
                  <a:schemeClr val="lt1"/>
                </a:solidFill>
                <a:latin typeface="Calibri"/>
                <a:ea typeface="Calibri"/>
                <a:cs typeface="Calibri"/>
                <a:sym typeface="Calibri"/>
              </a:rPr>
              <a:t>de </a:t>
            </a:r>
            <a:r>
              <a:rPr lang="en-US" sz="2400" b="0" i="0" u="none" strike="noStrike" cap="none" dirty="0" err="1">
                <a:solidFill>
                  <a:schemeClr val="lt1"/>
                </a:solidFill>
                <a:latin typeface="Calibri"/>
                <a:ea typeface="Calibri"/>
                <a:cs typeface="Calibri"/>
                <a:sym typeface="Calibri"/>
              </a:rPr>
              <a:t>tamaño</a:t>
            </a:r>
            <a:r>
              <a:rPr lang="en-US" sz="2400" b="0" i="0" u="none" strike="noStrike" cap="none" dirty="0">
                <a:solidFill>
                  <a:schemeClr val="lt1"/>
                </a:solidFill>
                <a:latin typeface="Calibri"/>
                <a:ea typeface="Calibri"/>
                <a:cs typeface="Calibri"/>
                <a:sym typeface="Calibri"/>
              </a:rPr>
              <a:t> y </a:t>
            </a:r>
            <a:r>
              <a:rPr lang="en-US" sz="2400" b="0" i="0" u="none" strike="noStrike" cap="none" dirty="0" err="1" smtClean="0">
                <a:solidFill>
                  <a:schemeClr val="lt1"/>
                </a:solidFill>
                <a:latin typeface="Calibri"/>
                <a:ea typeface="Calibri"/>
                <a:cs typeface="Calibri"/>
                <a:sym typeface="Calibri"/>
              </a:rPr>
              <a:t>encapsulamiento</a:t>
            </a:r>
            <a:r>
              <a:rPr lang="en-US" sz="2400" b="0" i="0" u="none" strike="noStrike" cap="none" dirty="0" smtClean="0">
                <a:solidFill>
                  <a:schemeClr val="lt1"/>
                </a:solidFill>
                <a:latin typeface="Calibri"/>
                <a:ea typeface="Calibri"/>
                <a:cs typeface="Calibri"/>
                <a:sym typeface="Calibri"/>
              </a:rPr>
              <a:t>.</a:t>
            </a:r>
            <a:endParaRPr lang="en-US" sz="2400" b="0" i="0" u="none" strike="noStrike" cap="none" dirty="0">
              <a:solidFill>
                <a:schemeClr val="lt1"/>
              </a:solidFill>
              <a:latin typeface="Calibri"/>
              <a:ea typeface="Calibri"/>
              <a:cs typeface="Calibri"/>
              <a:sym typeface="Calibri"/>
            </a:endParaRPr>
          </a:p>
          <a:p>
            <a:pPr marL="285750" marR="0" lvl="0" indent="-285750" algn="l" rtl="0">
              <a:lnSpc>
                <a:spcPct val="150000"/>
              </a:lnSpc>
              <a:spcBef>
                <a:spcPts val="1000"/>
              </a:spcBef>
              <a:spcAft>
                <a:spcPts val="0"/>
              </a:spcAft>
              <a:buClr>
                <a:schemeClr val="lt1"/>
              </a:buClr>
              <a:buSzPct val="100000"/>
              <a:buNone/>
            </a:pPr>
            <a:r>
              <a:rPr lang="en-US" sz="2400" dirty="0" smtClean="0"/>
              <a:t>			</a:t>
            </a:r>
            <a:r>
              <a:rPr lang="en-US" sz="2400" b="0" i="0" u="none" strike="noStrike" cap="none" dirty="0" smtClean="0">
                <a:solidFill>
                  <a:schemeClr val="lt1"/>
                </a:solidFill>
                <a:latin typeface="Calibri"/>
                <a:ea typeface="Calibri"/>
                <a:cs typeface="Calibri"/>
                <a:sym typeface="Calibri"/>
              </a:rPr>
              <a:t>Baja </a:t>
            </a:r>
            <a:r>
              <a:rPr lang="en-US" sz="2400" b="0" i="0" u="none" strike="noStrike" cap="none" dirty="0" err="1">
                <a:solidFill>
                  <a:schemeClr val="lt1"/>
                </a:solidFill>
                <a:latin typeface="Calibri"/>
                <a:ea typeface="Calibri"/>
                <a:cs typeface="Calibri"/>
                <a:sym typeface="Calibri"/>
              </a:rPr>
              <a:t>señal</a:t>
            </a:r>
            <a:r>
              <a:rPr lang="en-US" sz="2400" b="0" i="0" u="none" strike="noStrike" cap="none" dirty="0">
                <a:solidFill>
                  <a:schemeClr val="lt1"/>
                </a:solidFill>
                <a:latin typeface="Calibri"/>
                <a:ea typeface="Calibri"/>
                <a:cs typeface="Calibri"/>
                <a:sym typeface="Calibri"/>
              </a:rPr>
              <a:t> el T2          </a:t>
            </a:r>
            <a:r>
              <a:rPr lang="en-US" sz="2400" b="0" i="0" u="none" strike="noStrike" cap="none" dirty="0" err="1">
                <a:solidFill>
                  <a:schemeClr val="lt1"/>
                </a:solidFill>
                <a:latin typeface="Calibri"/>
                <a:ea typeface="Calibri"/>
                <a:cs typeface="Calibri"/>
                <a:sym typeface="Calibri"/>
              </a:rPr>
              <a:t>osificación</a:t>
            </a:r>
            <a:r>
              <a:rPr lang="en-US" sz="2400" b="0" i="0" u="none" strike="noStrike" cap="none" dirty="0">
                <a:solidFill>
                  <a:schemeClr val="lt1"/>
                </a:solidFill>
                <a:latin typeface="Calibri"/>
                <a:ea typeface="Calibri"/>
                <a:cs typeface="Calibri"/>
                <a:sym typeface="Calibri"/>
              </a:rPr>
              <a:t>, fibrosis, </a:t>
            </a:r>
            <a:r>
              <a:rPr lang="en-US" sz="2400" b="0" i="0" u="none" strike="noStrike" cap="none" dirty="0" smtClean="0">
                <a:solidFill>
                  <a:schemeClr val="lt1"/>
                </a:solidFill>
                <a:latin typeface="Calibri"/>
                <a:ea typeface="Calibri"/>
                <a:cs typeface="Calibri"/>
                <a:sym typeface="Calibri"/>
              </a:rPr>
              <a:t>necrosis.</a:t>
            </a:r>
          </a:p>
          <a:p>
            <a:pPr marL="285750" marR="0" lvl="0" indent="-285750" algn="l" rtl="0">
              <a:lnSpc>
                <a:spcPct val="150000"/>
              </a:lnSpc>
              <a:spcBef>
                <a:spcPts val="1000"/>
              </a:spcBef>
              <a:spcAft>
                <a:spcPts val="0"/>
              </a:spcAft>
              <a:buClr>
                <a:schemeClr val="lt1"/>
              </a:buClr>
              <a:buSzPct val="100000"/>
              <a:buNone/>
            </a:pPr>
            <a:r>
              <a:rPr lang="en-US" sz="2400" dirty="0" smtClean="0"/>
              <a:t>                           </a:t>
            </a:r>
            <a:r>
              <a:rPr lang="en-US" sz="2400" b="0" i="0" u="none" strike="noStrike" cap="none" dirty="0" err="1" smtClean="0">
                <a:solidFill>
                  <a:schemeClr val="lt1"/>
                </a:solidFill>
                <a:latin typeface="Calibri"/>
                <a:ea typeface="Calibri"/>
                <a:cs typeface="Calibri"/>
                <a:sym typeface="Calibri"/>
              </a:rPr>
              <a:t>Neoangiogenesis</a:t>
            </a:r>
            <a:r>
              <a:rPr lang="en-US" sz="2400" b="0" i="0" u="none" strike="noStrike" cap="none" dirty="0" smtClean="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disminuida</a:t>
            </a:r>
            <a:r>
              <a:rPr lang="en-US" sz="2400" b="0" i="0" u="none" strike="noStrike" cap="none" dirty="0" smtClean="0">
                <a:solidFill>
                  <a:schemeClr val="lt1"/>
                </a:solidFill>
                <a:latin typeface="Calibri"/>
                <a:ea typeface="Calibri"/>
                <a:cs typeface="Calibri"/>
                <a:sym typeface="Calibri"/>
              </a:rPr>
              <a:t>. </a:t>
            </a:r>
            <a:endParaRPr lang="en-US" sz="2400" b="0" i="0" u="none" strike="noStrike" cap="none" dirty="0">
              <a:solidFill>
                <a:schemeClr val="lt1"/>
              </a:solidFill>
              <a:latin typeface="Calibri"/>
              <a:ea typeface="Calibri"/>
              <a:cs typeface="Calibri"/>
              <a:sym typeface="Calibri"/>
            </a:endParaRPr>
          </a:p>
          <a:p>
            <a:pPr marL="285750" marR="0" lvl="0" indent="-285750" algn="l" rtl="0">
              <a:lnSpc>
                <a:spcPct val="150000"/>
              </a:lnSpc>
              <a:spcBef>
                <a:spcPts val="1000"/>
              </a:spcBef>
              <a:spcAft>
                <a:spcPts val="0"/>
              </a:spcAft>
              <a:buClr>
                <a:schemeClr val="lt1"/>
              </a:buClr>
              <a:buSzPct val="100000"/>
              <a:buFont typeface="Noto Sans Symbols"/>
              <a:buChar char="❖"/>
            </a:pPr>
            <a:r>
              <a:rPr lang="en-US" sz="2400" b="0" i="0" u="none" strike="noStrike" cap="none" dirty="0">
                <a:solidFill>
                  <a:schemeClr val="lt1"/>
                </a:solidFill>
                <a:latin typeface="Calibri"/>
                <a:ea typeface="Calibri"/>
                <a:cs typeface="Calibri"/>
                <a:sym typeface="Calibri"/>
              </a:rPr>
              <a:t>Mala </a:t>
            </a:r>
            <a:r>
              <a:rPr lang="en-US" sz="2400" b="0" i="0" u="none" strike="noStrike" cap="none" dirty="0" err="1">
                <a:solidFill>
                  <a:schemeClr val="lt1"/>
                </a:solidFill>
                <a:latin typeface="Calibri"/>
                <a:ea typeface="Calibri"/>
                <a:cs typeface="Calibri"/>
                <a:sym typeface="Calibri"/>
              </a:rPr>
              <a:t>respuesta</a:t>
            </a:r>
            <a:r>
              <a:rPr lang="en-US" sz="2400" b="0" i="0" u="none" strike="noStrike" cap="none" dirty="0">
                <a:solidFill>
                  <a:schemeClr val="lt1"/>
                </a:solidFill>
                <a:latin typeface="Calibri"/>
                <a:ea typeface="Calibri"/>
                <a:cs typeface="Calibri"/>
                <a:sym typeface="Calibri"/>
              </a:rPr>
              <a:t>: </a:t>
            </a:r>
          </a:p>
          <a:p>
            <a:pPr marL="285750" marR="0" lvl="0" indent="-285750" algn="l" rtl="0">
              <a:lnSpc>
                <a:spcPct val="150000"/>
              </a:lnSpc>
              <a:spcBef>
                <a:spcPts val="1000"/>
              </a:spcBef>
              <a:spcAft>
                <a:spcPts val="0"/>
              </a:spcAft>
              <a:buClr>
                <a:schemeClr val="lt1"/>
              </a:buClr>
              <a:buSzPct val="100000"/>
              <a:buNone/>
            </a:pPr>
            <a:r>
              <a:rPr lang="en-US" sz="2400" b="0" i="0" u="none" strike="noStrike" cap="none" dirty="0" smtClean="0">
                <a:solidFill>
                  <a:schemeClr val="lt1"/>
                </a:solidFill>
                <a:latin typeface="Calibri"/>
                <a:ea typeface="Calibri"/>
                <a:cs typeface="Calibri"/>
                <a:sym typeface="Calibri"/>
              </a:rPr>
              <a:t>                     Alta </a:t>
            </a:r>
            <a:r>
              <a:rPr lang="en-US" sz="2400" b="0" i="0" u="none" strike="noStrike" cap="none" dirty="0" err="1">
                <a:solidFill>
                  <a:schemeClr val="lt1"/>
                </a:solidFill>
                <a:latin typeface="Calibri"/>
                <a:ea typeface="Calibri"/>
                <a:cs typeface="Calibri"/>
                <a:sym typeface="Calibri"/>
              </a:rPr>
              <a:t>señal</a:t>
            </a:r>
            <a:r>
              <a:rPr lang="en-US" sz="2400" b="0" i="0" u="none" strike="noStrike" cap="none" dirty="0">
                <a:solidFill>
                  <a:schemeClr val="lt1"/>
                </a:solidFill>
                <a:latin typeface="Calibri"/>
                <a:ea typeface="Calibri"/>
                <a:cs typeface="Calibri"/>
                <a:sym typeface="Calibri"/>
              </a:rPr>
              <a:t> en T2, </a:t>
            </a:r>
            <a:r>
              <a:rPr lang="en-US" sz="2400" b="0" i="0" u="none" strike="noStrike" cap="none" dirty="0" err="1">
                <a:solidFill>
                  <a:schemeClr val="lt1"/>
                </a:solidFill>
                <a:latin typeface="Calibri"/>
                <a:ea typeface="Calibri"/>
                <a:cs typeface="Calibri"/>
                <a:sym typeface="Calibri"/>
              </a:rPr>
              <a:t>aumento</a:t>
            </a:r>
            <a:r>
              <a:rPr lang="en-US" sz="2400" b="0" i="0" u="none" strike="noStrike" cap="none" dirty="0">
                <a:solidFill>
                  <a:schemeClr val="lt1"/>
                </a:solidFill>
                <a:latin typeface="Calibri"/>
                <a:ea typeface="Calibri"/>
                <a:cs typeface="Calibri"/>
                <a:sym typeface="Calibri"/>
              </a:rPr>
              <a:t> de </a:t>
            </a:r>
            <a:r>
              <a:rPr lang="en-US" sz="2400" b="0" i="0" u="none" strike="noStrike" cap="none" dirty="0" err="1">
                <a:solidFill>
                  <a:schemeClr val="lt1"/>
                </a:solidFill>
                <a:latin typeface="Calibri"/>
                <a:ea typeface="Calibri"/>
                <a:cs typeface="Calibri"/>
                <a:sym typeface="Calibri"/>
              </a:rPr>
              <a:t>volumen</a:t>
            </a:r>
            <a:r>
              <a:rPr lang="en-US" sz="2400" b="0" i="0" u="none" strike="noStrike" cap="none" dirty="0">
                <a:solidFill>
                  <a:schemeClr val="lt1"/>
                </a:solidFill>
                <a:latin typeface="Calibri"/>
                <a:ea typeface="Calibri"/>
                <a:cs typeface="Calibri"/>
                <a:sym typeface="Calibri"/>
              </a:rPr>
              <a:t>, edema </a:t>
            </a:r>
            <a:r>
              <a:rPr lang="en-US" sz="2400" b="0" i="0" u="none" strike="noStrike" cap="none" dirty="0" err="1">
                <a:solidFill>
                  <a:schemeClr val="lt1"/>
                </a:solidFill>
                <a:latin typeface="Calibri"/>
                <a:ea typeface="Calibri"/>
                <a:cs typeface="Calibri"/>
                <a:sym typeface="Calibri"/>
              </a:rPr>
              <a:t>peri-lesional</a:t>
            </a:r>
            <a:r>
              <a:rPr lang="en-US" sz="2400" b="0" i="0" u="none" strike="noStrike" cap="none" dirty="0">
                <a:solidFill>
                  <a:schemeClr val="lt1"/>
                </a:solidFill>
                <a:latin typeface="Calibri"/>
                <a:ea typeface="Calibri"/>
                <a:cs typeface="Calibri"/>
                <a:sym typeface="Calibri"/>
              </a:rPr>
              <a:t>, </a:t>
            </a:r>
            <a:r>
              <a:rPr lang="en-US" sz="2400" b="0" i="0" u="none" strike="noStrike" cap="none" dirty="0" smtClean="0">
                <a:solidFill>
                  <a:schemeClr val="lt1"/>
                </a:solidFill>
                <a:latin typeface="Calibri"/>
                <a:ea typeface="Calibri"/>
                <a:cs typeface="Calibri"/>
                <a:sym typeface="Calibri"/>
              </a:rPr>
              <a:t>   </a:t>
            </a:r>
            <a:r>
              <a:rPr lang="en-US" sz="2400" dirty="0" smtClean="0"/>
              <a:t>   	        </a:t>
            </a:r>
            <a:r>
              <a:rPr lang="en-US" sz="2400" b="0" i="0" u="none" strike="noStrike" cap="none" dirty="0" err="1" smtClean="0">
                <a:solidFill>
                  <a:schemeClr val="lt1"/>
                </a:solidFill>
                <a:latin typeface="Calibri"/>
                <a:ea typeface="Calibri"/>
                <a:cs typeface="Calibri"/>
                <a:sym typeface="Calibri"/>
              </a:rPr>
              <a:t>realce</a:t>
            </a:r>
            <a:r>
              <a:rPr lang="en-US" sz="2400" b="0" i="0" u="none" strike="noStrike" cap="none" dirty="0" smtClean="0">
                <a:solidFill>
                  <a:schemeClr val="lt1"/>
                </a:solidFill>
                <a:latin typeface="Calibri"/>
                <a:ea typeface="Calibri"/>
                <a:cs typeface="Calibri"/>
                <a:sym typeface="Calibri"/>
              </a:rPr>
              <a:t> </a:t>
            </a:r>
            <a:r>
              <a:rPr lang="en-US" sz="2400" b="0" i="0" u="none" strike="noStrike" cap="none" dirty="0">
                <a:solidFill>
                  <a:schemeClr val="lt1"/>
                </a:solidFill>
                <a:latin typeface="Calibri"/>
                <a:ea typeface="Calibri"/>
                <a:cs typeface="Calibri"/>
                <a:sym typeface="Calibri"/>
              </a:rPr>
              <a:t>con </a:t>
            </a:r>
            <a:r>
              <a:rPr lang="en-US" sz="2400" b="0" i="0" u="none" strike="noStrike" cap="none" dirty="0" err="1" smtClean="0">
                <a:solidFill>
                  <a:schemeClr val="lt1"/>
                </a:solidFill>
                <a:latin typeface="Calibri"/>
                <a:ea typeface="Calibri"/>
                <a:cs typeface="Calibri"/>
                <a:sym typeface="Calibri"/>
              </a:rPr>
              <a:t>contráste</a:t>
            </a:r>
            <a:r>
              <a:rPr lang="en-US" sz="2400" b="0" i="0" u="none" strike="noStrike" cap="none" dirty="0">
                <a:solidFill>
                  <a:schemeClr val="lt1"/>
                </a:solidFill>
                <a:latin typeface="Calibri"/>
                <a:ea typeface="Calibri"/>
                <a:cs typeface="Calibri"/>
                <a:sym typeface="Calibri"/>
              </a:rPr>
              <a:t>.</a:t>
            </a:r>
          </a:p>
          <a:p>
            <a:pPr marL="285750" marR="0" lvl="0" indent="-285750" algn="l" rtl="0">
              <a:lnSpc>
                <a:spcPct val="150000"/>
              </a:lnSpc>
              <a:spcBef>
                <a:spcPts val="1000"/>
              </a:spcBef>
              <a:spcAft>
                <a:spcPts val="0"/>
              </a:spcAft>
              <a:buClr>
                <a:schemeClr val="lt1"/>
              </a:buClr>
              <a:buSzPct val="100000"/>
              <a:buFont typeface="Noto Sans Symbols"/>
              <a:buNone/>
            </a:pPr>
            <a:endParaRPr sz="2000" b="0" i="0" u="none" strike="noStrike" cap="none" dirty="0">
              <a:solidFill>
                <a:schemeClr val="lt1"/>
              </a:solidFill>
              <a:latin typeface="Calibri"/>
              <a:ea typeface="Calibri"/>
              <a:cs typeface="Calibri"/>
              <a:sym typeface="Calibri"/>
            </a:endParaRPr>
          </a:p>
        </p:txBody>
      </p:sp>
      <p:sp>
        <p:nvSpPr>
          <p:cNvPr id="438" name="Shape 438"/>
          <p:cNvSpPr/>
          <p:nvPr/>
        </p:nvSpPr>
        <p:spPr>
          <a:xfrm>
            <a:off x="3878485" y="3351957"/>
            <a:ext cx="542750" cy="169819"/>
          </a:xfrm>
          <a:prstGeom prst="rightArrow">
            <a:avLst>
              <a:gd name="adj1" fmla="val 50000"/>
              <a:gd name="adj2" fmla="val 50000"/>
            </a:avLst>
          </a:prstGeom>
          <a:gradFill>
            <a:gsLst>
              <a:gs pos="0">
                <a:srgbClr val="AD48C2"/>
              </a:gs>
              <a:gs pos="100000">
                <a:srgbClr val="8E33A0"/>
              </a:gs>
            </a:gsLst>
            <a:lin ang="5400000" scaled="0"/>
          </a:gradFill>
          <a:ln w="9525" cap="rnd" cmpd="sng">
            <a:solidFill>
              <a:schemeClr val="accent1"/>
            </a:solidFill>
            <a:prstDash val="solid"/>
            <a:round/>
            <a:headEnd type="none" w="med" len="med"/>
            <a:tailEnd type="none" w="med" len="med"/>
          </a:ln>
          <a:effectLst>
            <a:outerShdw blurRad="50799" dist="381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0" y="0"/>
            <a:ext cx="9029700" cy="1112679"/>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r>
              <a:rPr lang="en-US" sz="4800" b="0" i="0" u="none" strike="noStrike" cap="none">
                <a:solidFill>
                  <a:schemeClr val="lt1"/>
                </a:solidFill>
                <a:latin typeface="Calibri"/>
                <a:ea typeface="Calibri"/>
                <a:cs typeface="Calibri"/>
                <a:sym typeface="Calibri"/>
              </a:rPr>
              <a:t> OBJETIVOS</a:t>
            </a:r>
          </a:p>
        </p:txBody>
      </p:sp>
      <p:sp>
        <p:nvSpPr>
          <p:cNvPr id="161" name="Shape 161"/>
          <p:cNvSpPr txBox="1">
            <a:spLocks noGrp="1"/>
          </p:cNvSpPr>
          <p:nvPr>
            <p:ph type="body" idx="1"/>
          </p:nvPr>
        </p:nvSpPr>
        <p:spPr>
          <a:xfrm>
            <a:off x="0" y="931333"/>
            <a:ext cx="9144001" cy="5808680"/>
          </a:xfrm>
          <a:prstGeom prst="rect">
            <a:avLst/>
          </a:prstGeom>
          <a:noFill/>
          <a:ln>
            <a:noFill/>
          </a:ln>
          <a:effectLst>
            <a:outerShdw blurRad="50799" dist="50800" dir="5400000" algn="ctr" rotWithShape="0">
              <a:schemeClr val="dk1"/>
            </a:outerShdw>
          </a:effectLst>
        </p:spPr>
        <p:txBody>
          <a:bodyPr lIns="91425" tIns="45700" rIns="91425" bIns="45700" anchor="ctr" anchorCtr="0">
            <a:noAutofit/>
          </a:bodyPr>
          <a:lstStyle/>
          <a:p>
            <a:pPr marL="285750" marR="0" lvl="0" indent="-6350" algn="l" rtl="0">
              <a:lnSpc>
                <a:spcPct val="150000"/>
              </a:lnSpc>
              <a:spcBef>
                <a:spcPts val="1000"/>
              </a:spcBef>
              <a:spcAft>
                <a:spcPts val="0"/>
              </a:spcAft>
              <a:buClr>
                <a:schemeClr val="lt1"/>
              </a:buClr>
              <a:buSzPct val="100000"/>
              <a:buFont typeface="Noto Sans Symbols"/>
              <a:buChar char="❖"/>
            </a:pPr>
            <a:endParaRPr lang="en-US" sz="2000" b="0" i="0" u="none" strike="noStrike" cap="none" dirty="0">
              <a:solidFill>
                <a:schemeClr val="lt1"/>
              </a:solidFill>
              <a:latin typeface="Calibri"/>
              <a:ea typeface="Calibri"/>
              <a:cs typeface="Calibri"/>
              <a:sym typeface="Calibri"/>
            </a:endParaRPr>
          </a:p>
          <a:p>
            <a:pPr marL="285750" marR="0" lvl="0" indent="-6350" algn="l" rtl="0">
              <a:lnSpc>
                <a:spcPct val="150000"/>
              </a:lnSpc>
              <a:spcBef>
                <a:spcPts val="0"/>
              </a:spcBef>
              <a:spcAft>
                <a:spcPts val="0"/>
              </a:spcAft>
              <a:buClr>
                <a:schemeClr val="lt1"/>
              </a:buClr>
              <a:buSzPct val="100000"/>
              <a:buFont typeface="Noto Sans Symbols"/>
              <a:buChar char="❖"/>
            </a:pPr>
            <a:r>
              <a:rPr lang="en-US" sz="2000" b="0" i="0" u="none" strike="noStrike" cap="none" dirty="0" smtClean="0">
                <a:solidFill>
                  <a:schemeClr val="lt1"/>
                </a:solidFill>
                <a:latin typeface="Calibri"/>
                <a:ea typeface="Calibri"/>
                <a:cs typeface="Calibri"/>
                <a:sym typeface="Calibri"/>
              </a:rPr>
              <a:t> </a:t>
            </a:r>
            <a:r>
              <a:rPr lang="en-US" sz="2400" dirty="0" err="1"/>
              <a:t>C</a:t>
            </a:r>
            <a:r>
              <a:rPr lang="en-US" sz="2400" b="0" i="0" u="none" strike="noStrike" cap="none" dirty="0" err="1" smtClean="0">
                <a:solidFill>
                  <a:schemeClr val="lt1"/>
                </a:solidFill>
                <a:sym typeface="Calibri"/>
              </a:rPr>
              <a:t>lasificación</a:t>
            </a:r>
            <a:r>
              <a:rPr lang="en-US" sz="2400" b="0" i="0" u="none" strike="noStrike" cap="none" dirty="0" smtClean="0">
                <a:solidFill>
                  <a:schemeClr val="lt1"/>
                </a:solidFill>
                <a:sym typeface="Calibri"/>
              </a:rPr>
              <a:t> </a:t>
            </a:r>
            <a:r>
              <a:rPr lang="en-US" sz="2400" b="0" i="0" u="none" strike="noStrike" cap="none" dirty="0" err="1" smtClean="0">
                <a:solidFill>
                  <a:schemeClr val="lt1"/>
                </a:solidFill>
                <a:sym typeface="Calibri"/>
              </a:rPr>
              <a:t>Radiológica</a:t>
            </a:r>
            <a:r>
              <a:rPr lang="en-US" sz="2400" dirty="0"/>
              <a:t> </a:t>
            </a:r>
            <a:r>
              <a:rPr lang="en-US" sz="2400" dirty="0" smtClean="0"/>
              <a:t>y </a:t>
            </a:r>
            <a:r>
              <a:rPr lang="en-US" sz="2400" dirty="0" err="1" smtClean="0"/>
              <a:t>su</a:t>
            </a:r>
            <a:r>
              <a:rPr lang="en-US" sz="2400" dirty="0" smtClean="0"/>
              <a:t> </a:t>
            </a:r>
            <a:r>
              <a:rPr lang="en-US" sz="2400" dirty="0" err="1" smtClean="0"/>
              <a:t>correlación</a:t>
            </a:r>
            <a:r>
              <a:rPr lang="en-US" sz="2400" dirty="0" smtClean="0"/>
              <a:t> </a:t>
            </a:r>
            <a:r>
              <a:rPr lang="en-US" sz="2400" dirty="0" err="1" smtClean="0"/>
              <a:t>Histológica</a:t>
            </a:r>
            <a:r>
              <a:rPr lang="en-US" sz="2400" dirty="0" smtClean="0"/>
              <a:t>.</a:t>
            </a:r>
            <a:endParaRPr lang="en-US" sz="2400" b="0" i="0" u="none" strike="noStrike" cap="none" dirty="0">
              <a:solidFill>
                <a:schemeClr val="lt1"/>
              </a:solidFill>
              <a:sym typeface="Calibri"/>
            </a:endParaRPr>
          </a:p>
          <a:p>
            <a:pPr marL="285750" marR="0" lvl="0" indent="-6350" algn="l" rtl="0">
              <a:lnSpc>
                <a:spcPct val="150000"/>
              </a:lnSpc>
              <a:spcBef>
                <a:spcPts val="0"/>
              </a:spcBef>
              <a:spcAft>
                <a:spcPts val="0"/>
              </a:spcAft>
              <a:buClr>
                <a:schemeClr val="lt1"/>
              </a:buClr>
              <a:buSzPct val="100000"/>
              <a:buFont typeface="Noto Sans Symbols"/>
              <a:buChar char="❖"/>
            </a:pPr>
            <a:r>
              <a:rPr lang="en-US" sz="2400" b="0" i="0" u="none" strike="noStrike" cap="none" dirty="0" err="1">
                <a:solidFill>
                  <a:schemeClr val="lt1"/>
                </a:solidFill>
                <a:sym typeface="Calibri"/>
              </a:rPr>
              <a:t>Estudios</a:t>
            </a:r>
            <a:r>
              <a:rPr lang="en-US" sz="2400" b="0" i="0" u="none" strike="noStrike" cap="none" dirty="0">
                <a:solidFill>
                  <a:schemeClr val="lt1"/>
                </a:solidFill>
                <a:sym typeface="Calibri"/>
              </a:rPr>
              <a:t> de </a:t>
            </a:r>
            <a:r>
              <a:rPr lang="en-US" sz="2400" b="0" i="0" u="none" strike="noStrike" cap="none" dirty="0" err="1" smtClean="0">
                <a:solidFill>
                  <a:schemeClr val="lt1"/>
                </a:solidFill>
                <a:sym typeface="Calibri"/>
              </a:rPr>
              <a:t>imágen</a:t>
            </a:r>
            <a:r>
              <a:rPr lang="en-US" sz="2400" b="0" i="0" u="none" strike="noStrike" cap="none" dirty="0" smtClean="0">
                <a:solidFill>
                  <a:schemeClr val="lt1"/>
                </a:solidFill>
                <a:sym typeface="Calibri"/>
              </a:rPr>
              <a:t> </a:t>
            </a:r>
            <a:r>
              <a:rPr lang="en-US" sz="2400" b="0" i="0" u="none" strike="noStrike" cap="none" dirty="0">
                <a:solidFill>
                  <a:schemeClr val="lt1"/>
                </a:solidFill>
                <a:sym typeface="Calibri"/>
              </a:rPr>
              <a:t>en: </a:t>
            </a:r>
          </a:p>
          <a:p>
            <a:pPr marL="2971800" marR="0" lvl="6" indent="0" algn="l" rtl="0">
              <a:lnSpc>
                <a:spcPct val="100000"/>
              </a:lnSpc>
              <a:spcBef>
                <a:spcPts val="0"/>
              </a:spcBef>
              <a:spcAft>
                <a:spcPts val="0"/>
              </a:spcAft>
              <a:buClr>
                <a:schemeClr val="lt1"/>
              </a:buClr>
              <a:buSzPct val="100000"/>
              <a:buFont typeface="Noto Sans Symbols"/>
              <a:buChar char="❖"/>
            </a:pPr>
            <a:r>
              <a:rPr lang="en-US" sz="2400" b="0" i="0" u="none" strike="noStrike" cap="none" dirty="0" err="1">
                <a:solidFill>
                  <a:schemeClr val="lt1"/>
                </a:solidFill>
                <a:sym typeface="Calibri"/>
              </a:rPr>
              <a:t>Diagnóstico</a:t>
            </a:r>
            <a:r>
              <a:rPr lang="en-US" sz="2400" b="0" i="0" u="none" strike="noStrike" cap="none" dirty="0">
                <a:solidFill>
                  <a:schemeClr val="lt1"/>
                </a:solidFill>
                <a:sym typeface="Calibri"/>
              </a:rPr>
              <a:t>        </a:t>
            </a:r>
          </a:p>
          <a:p>
            <a:pPr marL="2971800" marR="0" lvl="6" indent="0" algn="l" rtl="0">
              <a:lnSpc>
                <a:spcPct val="100000"/>
              </a:lnSpc>
              <a:spcBef>
                <a:spcPts val="0"/>
              </a:spcBef>
              <a:spcAft>
                <a:spcPts val="0"/>
              </a:spcAft>
              <a:buClr>
                <a:schemeClr val="lt1"/>
              </a:buClr>
              <a:buSzPct val="100000"/>
              <a:buFont typeface="Noto Sans Symbols"/>
              <a:buChar char="❖"/>
            </a:pPr>
            <a:r>
              <a:rPr lang="en-US" sz="2400" b="0" i="0" u="none" strike="noStrike" cap="none" dirty="0" err="1">
                <a:solidFill>
                  <a:schemeClr val="lt1"/>
                </a:solidFill>
                <a:sym typeface="Calibri"/>
              </a:rPr>
              <a:t>Estatificación</a:t>
            </a:r>
            <a:r>
              <a:rPr lang="en-US" sz="2400" b="0" i="0" u="none" strike="noStrike" cap="none" dirty="0">
                <a:solidFill>
                  <a:schemeClr val="lt1"/>
                </a:solidFill>
                <a:sym typeface="Calibri"/>
              </a:rPr>
              <a:t> </a:t>
            </a:r>
          </a:p>
          <a:p>
            <a:pPr marL="2971800" marR="0" lvl="6" indent="0" algn="l" rtl="0">
              <a:lnSpc>
                <a:spcPct val="100000"/>
              </a:lnSpc>
              <a:spcBef>
                <a:spcPts val="0"/>
              </a:spcBef>
              <a:spcAft>
                <a:spcPts val="0"/>
              </a:spcAft>
              <a:buClr>
                <a:schemeClr val="lt1"/>
              </a:buClr>
              <a:buSzPct val="100000"/>
              <a:buFont typeface="Noto Sans Symbols"/>
              <a:buChar char="❖"/>
            </a:pPr>
            <a:r>
              <a:rPr lang="en-US" sz="2400" b="0" i="0" u="none" strike="noStrike" cap="none" dirty="0">
                <a:solidFill>
                  <a:schemeClr val="lt1"/>
                </a:solidFill>
                <a:sym typeface="Calibri"/>
              </a:rPr>
              <a:t>Valoración de Neoadyuvancia   </a:t>
            </a:r>
          </a:p>
          <a:p>
            <a:pPr marL="2971800" marR="0" lvl="6" indent="0" algn="l" rtl="0">
              <a:lnSpc>
                <a:spcPct val="100000"/>
              </a:lnSpc>
              <a:spcBef>
                <a:spcPts val="0"/>
              </a:spcBef>
              <a:spcAft>
                <a:spcPts val="0"/>
              </a:spcAft>
              <a:buClr>
                <a:schemeClr val="lt1"/>
              </a:buClr>
              <a:buSzPct val="100000"/>
              <a:buFont typeface="Noto Sans Symbols"/>
              <a:buChar char="❖"/>
            </a:pPr>
            <a:r>
              <a:rPr lang="en-US" sz="2400" b="0" i="0" u="none" strike="noStrike" cap="none" dirty="0" err="1" smtClean="0">
                <a:solidFill>
                  <a:schemeClr val="lt1"/>
                </a:solidFill>
                <a:sym typeface="Calibri"/>
              </a:rPr>
              <a:t>Seguimiento</a:t>
            </a:r>
            <a:endParaRPr lang="en-US" sz="2400" b="0" i="0" u="none" strike="noStrike" cap="none" dirty="0" smtClean="0">
              <a:solidFill>
                <a:schemeClr val="lt1"/>
              </a:solidFill>
              <a:sym typeface="Calibri"/>
            </a:endParaRPr>
          </a:p>
          <a:p>
            <a:pPr marL="2971800" marR="0" lvl="6" indent="0" algn="l" rtl="0">
              <a:lnSpc>
                <a:spcPct val="100000"/>
              </a:lnSpc>
              <a:spcBef>
                <a:spcPts val="0"/>
              </a:spcBef>
              <a:spcAft>
                <a:spcPts val="0"/>
              </a:spcAft>
              <a:buClr>
                <a:schemeClr val="lt1"/>
              </a:buClr>
              <a:buSzPct val="100000"/>
              <a:buFont typeface="Noto Sans Symbols"/>
              <a:buChar char="❖"/>
            </a:pPr>
            <a:r>
              <a:rPr lang="en-US" sz="2400" dirty="0" err="1" smtClean="0"/>
              <a:t>Recurrencias</a:t>
            </a:r>
            <a:endParaRPr lang="en-US" sz="2400" b="0" i="0" u="none" strike="noStrike" cap="none" dirty="0">
              <a:solidFill>
                <a:schemeClr val="lt1"/>
              </a:solidFill>
              <a:sym typeface="Calibri"/>
            </a:endParaRPr>
          </a:p>
          <a:p>
            <a:pPr marL="2971800" marR="0" lvl="6" indent="0" algn="l" rtl="0">
              <a:lnSpc>
                <a:spcPct val="100000"/>
              </a:lnSpc>
              <a:spcBef>
                <a:spcPts val="0"/>
              </a:spcBef>
              <a:spcAft>
                <a:spcPts val="0"/>
              </a:spcAft>
              <a:buClr>
                <a:schemeClr val="lt1"/>
              </a:buClr>
              <a:buSzPct val="100000"/>
              <a:buFont typeface="Noto Sans Symbols"/>
              <a:buNone/>
            </a:pPr>
            <a:endParaRPr sz="2400" b="0" i="0" u="none" strike="noStrike" cap="none" dirty="0">
              <a:solidFill>
                <a:schemeClr val="lt1"/>
              </a:solidFill>
              <a:sym typeface="Calibri"/>
            </a:endParaRPr>
          </a:p>
          <a:p>
            <a:pPr marL="285750" marR="0" lvl="0" indent="-6350" algn="l" rtl="0">
              <a:lnSpc>
                <a:spcPct val="150000"/>
              </a:lnSpc>
              <a:spcBef>
                <a:spcPts val="0"/>
              </a:spcBef>
              <a:spcAft>
                <a:spcPts val="0"/>
              </a:spcAft>
              <a:buClr>
                <a:schemeClr val="lt1"/>
              </a:buClr>
              <a:buSzPct val="100000"/>
              <a:buFont typeface="Noto Sans Symbols"/>
              <a:buChar char="❖"/>
            </a:pPr>
            <a:r>
              <a:rPr lang="en-US" sz="2400" b="0" i="0" u="none" strike="noStrike" cap="none" dirty="0">
                <a:solidFill>
                  <a:schemeClr val="lt1"/>
                </a:solidFill>
                <a:sym typeface="Calibri"/>
              </a:rPr>
              <a:t> </a:t>
            </a:r>
            <a:r>
              <a:rPr lang="en-US" sz="2400" b="0" i="0" u="none" strike="noStrike" cap="none" dirty="0" err="1">
                <a:solidFill>
                  <a:schemeClr val="lt1"/>
                </a:solidFill>
                <a:sym typeface="Calibri"/>
              </a:rPr>
              <a:t>Técnicas</a:t>
            </a:r>
            <a:r>
              <a:rPr lang="en-US" sz="2400" b="0" i="0" u="none" strike="noStrike" cap="none" dirty="0">
                <a:solidFill>
                  <a:schemeClr val="lt1"/>
                </a:solidFill>
                <a:sym typeface="Calibri"/>
              </a:rPr>
              <a:t>  de </a:t>
            </a:r>
            <a:r>
              <a:rPr lang="en-US" sz="2400" b="0" i="0" u="none" strike="noStrike" cap="none" dirty="0" err="1">
                <a:solidFill>
                  <a:schemeClr val="lt1"/>
                </a:solidFill>
                <a:sym typeface="Calibri"/>
              </a:rPr>
              <a:t>radiología</a:t>
            </a:r>
            <a:r>
              <a:rPr lang="en-US" sz="2400" b="0" i="0" u="none" strike="noStrike" cap="none" dirty="0">
                <a:solidFill>
                  <a:schemeClr val="lt1"/>
                </a:solidFill>
                <a:sym typeface="Calibri"/>
              </a:rPr>
              <a:t> </a:t>
            </a:r>
            <a:r>
              <a:rPr lang="en-US" sz="2400" b="0" i="0" u="none" strike="noStrike" cap="none" dirty="0" err="1">
                <a:solidFill>
                  <a:schemeClr val="lt1"/>
                </a:solidFill>
                <a:sym typeface="Calibri"/>
              </a:rPr>
              <a:t>convencional</a:t>
            </a:r>
            <a:r>
              <a:rPr lang="en-US" sz="2400" b="0" i="0" u="none" strike="noStrike" cap="none" dirty="0">
                <a:solidFill>
                  <a:schemeClr val="lt1"/>
                </a:solidFill>
                <a:sym typeface="Calibri"/>
              </a:rPr>
              <a:t> : TC, RM.</a:t>
            </a:r>
          </a:p>
          <a:p>
            <a:pPr marL="285750" marR="0" lvl="0" indent="-6350" algn="l" rtl="0">
              <a:lnSpc>
                <a:spcPct val="150000"/>
              </a:lnSpc>
              <a:spcBef>
                <a:spcPts val="0"/>
              </a:spcBef>
              <a:spcAft>
                <a:spcPts val="0"/>
              </a:spcAft>
              <a:buClr>
                <a:schemeClr val="lt1"/>
              </a:buClr>
              <a:buSzPct val="100000"/>
              <a:buFont typeface="Noto Sans Symbols"/>
              <a:buChar char="❖"/>
            </a:pPr>
            <a:r>
              <a:rPr lang="en-US" sz="2400" b="0" i="0" u="none" strike="noStrike" cap="none" dirty="0">
                <a:solidFill>
                  <a:schemeClr val="lt1"/>
                </a:solidFill>
                <a:sym typeface="Calibri"/>
              </a:rPr>
              <a:t> </a:t>
            </a:r>
            <a:r>
              <a:rPr lang="en-US" sz="2400" b="0" i="0" u="none" strike="noStrike" cap="none" dirty="0" err="1">
                <a:solidFill>
                  <a:schemeClr val="lt1"/>
                </a:solidFill>
                <a:sym typeface="Calibri"/>
              </a:rPr>
              <a:t>Técnicas</a:t>
            </a:r>
            <a:r>
              <a:rPr lang="en-US" sz="2400" b="0" i="0" u="none" strike="noStrike" cap="none" dirty="0">
                <a:solidFill>
                  <a:schemeClr val="lt1"/>
                </a:solidFill>
                <a:sym typeface="Calibri"/>
              </a:rPr>
              <a:t> de </a:t>
            </a:r>
            <a:r>
              <a:rPr lang="en-US" sz="2400" b="0" i="0" u="none" strike="noStrike" cap="none" dirty="0" err="1">
                <a:solidFill>
                  <a:schemeClr val="lt1"/>
                </a:solidFill>
                <a:sym typeface="Calibri"/>
              </a:rPr>
              <a:t>Medicina</a:t>
            </a:r>
            <a:r>
              <a:rPr lang="en-US" sz="2400" b="0" i="0" u="none" strike="noStrike" cap="none" dirty="0">
                <a:solidFill>
                  <a:schemeClr val="lt1"/>
                </a:solidFill>
                <a:sym typeface="Calibri"/>
              </a:rPr>
              <a:t> Nuclear </a:t>
            </a:r>
            <a:r>
              <a:rPr lang="en-US" sz="2400" b="0" i="0" u="none" strike="noStrike" cap="none" dirty="0" err="1">
                <a:solidFill>
                  <a:schemeClr val="lt1"/>
                </a:solidFill>
                <a:sym typeface="Calibri"/>
              </a:rPr>
              <a:t>convencional</a:t>
            </a:r>
            <a:r>
              <a:rPr lang="en-US" sz="2400" b="0" i="0" u="none" strike="noStrike" cap="none" dirty="0">
                <a:solidFill>
                  <a:schemeClr val="lt1"/>
                </a:solidFill>
                <a:sym typeface="Calibri"/>
              </a:rPr>
              <a:t> e </a:t>
            </a:r>
            <a:r>
              <a:rPr lang="en-US" sz="2400" b="0" i="0" u="none" strike="noStrike" cap="none" dirty="0" err="1">
                <a:solidFill>
                  <a:schemeClr val="lt1"/>
                </a:solidFill>
                <a:sym typeface="Calibri"/>
              </a:rPr>
              <a:t>imágenes</a:t>
            </a:r>
            <a:r>
              <a:rPr lang="en-US" sz="2400" b="0" i="0" u="none" strike="noStrike" cap="none" dirty="0">
                <a:solidFill>
                  <a:schemeClr val="lt1"/>
                </a:solidFill>
                <a:sym typeface="Calibri"/>
              </a:rPr>
              <a:t> </a:t>
            </a:r>
            <a:r>
              <a:rPr lang="en-US" sz="2400" b="0" i="0" u="none" strike="noStrike" cap="none" dirty="0" err="1">
                <a:solidFill>
                  <a:schemeClr val="lt1"/>
                </a:solidFill>
                <a:sym typeface="Calibri"/>
              </a:rPr>
              <a:t>híbridas</a:t>
            </a:r>
            <a:r>
              <a:rPr lang="en-US" sz="2400" b="0" i="0" u="none" strike="noStrike" cap="none" dirty="0">
                <a:solidFill>
                  <a:schemeClr val="lt1"/>
                </a:solidFill>
                <a:sym typeface="Calibri"/>
              </a:rPr>
              <a:t> :  CO , PET/CT, 	PET/RM.</a:t>
            </a:r>
          </a:p>
          <a:p>
            <a:pPr marL="0" marR="0" lvl="0" indent="0" algn="l" rtl="0">
              <a:lnSpc>
                <a:spcPct val="80000"/>
              </a:lnSpc>
              <a:spcBef>
                <a:spcPts val="0"/>
              </a:spcBef>
              <a:spcAft>
                <a:spcPts val="0"/>
              </a:spcAft>
              <a:buClr>
                <a:schemeClr val="lt1"/>
              </a:buClr>
              <a:buSzPct val="25000"/>
              <a:buFont typeface="Arial"/>
              <a:buNone/>
            </a:pPr>
            <a:endParaRPr sz="800" b="0" i="0" u="none" strike="noStrike" cap="none" dirty="0">
              <a:solidFill>
                <a:schemeClr val="lt1"/>
              </a:solidFill>
              <a:latin typeface="Calibri"/>
              <a:ea typeface="Calibri"/>
              <a:cs typeface="Calibri"/>
              <a:sym typeface="Calibri"/>
            </a:endParaRPr>
          </a:p>
          <a:p>
            <a:pPr marL="0" marR="0" lvl="0" indent="0" algn="l" rtl="0">
              <a:lnSpc>
                <a:spcPct val="80000"/>
              </a:lnSpc>
              <a:spcBef>
                <a:spcPts val="1000"/>
              </a:spcBef>
              <a:spcAft>
                <a:spcPts val="0"/>
              </a:spcAft>
              <a:buClr>
                <a:schemeClr val="lt1"/>
              </a:buClr>
              <a:buSzPct val="25000"/>
              <a:buFont typeface="Arial"/>
              <a:buNone/>
            </a:pPr>
            <a:endParaRPr sz="800" b="0" i="0" u="none" strike="noStrike" cap="none" dirty="0">
              <a:solidFill>
                <a:schemeClr val="lt1"/>
              </a:solidFill>
              <a:latin typeface="Calibri"/>
              <a:ea typeface="Calibri"/>
              <a:cs typeface="Calibri"/>
              <a:sym typeface="Calibri"/>
            </a:endParaRPr>
          </a:p>
          <a:p>
            <a:pPr marL="0" marR="0" lvl="0" indent="0" algn="l" rtl="0">
              <a:lnSpc>
                <a:spcPct val="80000"/>
              </a:lnSpc>
              <a:spcBef>
                <a:spcPts val="1000"/>
              </a:spcBef>
              <a:spcAft>
                <a:spcPts val="0"/>
              </a:spcAft>
              <a:buClr>
                <a:schemeClr val="lt1"/>
              </a:buClr>
              <a:buSzPct val="25000"/>
              <a:buFont typeface="Arial"/>
              <a:buNone/>
            </a:pPr>
            <a:endParaRPr sz="800" b="0" i="0" u="none" strike="noStrike" cap="none" dirty="0">
              <a:solidFill>
                <a:schemeClr val="lt1"/>
              </a:solidFill>
              <a:latin typeface="Calibri"/>
              <a:ea typeface="Calibri"/>
              <a:cs typeface="Calibri"/>
              <a:sym typeface="Calibri"/>
            </a:endParaRPr>
          </a:p>
          <a:p>
            <a:pPr marL="0" marR="0" lvl="0" indent="0" algn="l" rtl="0">
              <a:lnSpc>
                <a:spcPct val="80000"/>
              </a:lnSpc>
              <a:spcBef>
                <a:spcPts val="1000"/>
              </a:spcBef>
              <a:spcAft>
                <a:spcPts val="0"/>
              </a:spcAft>
              <a:buClr>
                <a:schemeClr val="lt1"/>
              </a:buClr>
              <a:buSzPct val="25000"/>
              <a:buFont typeface="Arial"/>
              <a:buNone/>
            </a:pPr>
            <a:r>
              <a:rPr lang="en-US" sz="800" b="0" i="0" u="none" strike="noStrike" cap="none" dirty="0">
                <a:solidFill>
                  <a:schemeClr val="lt1"/>
                </a:solidFill>
                <a:latin typeface="Calibri"/>
                <a:ea typeface="Calibri"/>
                <a:cs typeface="Calibri"/>
                <a:sym typeface="Calibri"/>
              </a:rPr>
              <a:t>C</a:t>
            </a:r>
          </a:p>
          <a:p>
            <a:pPr marL="285750" marR="0" lvl="0" indent="-285750" algn="l" rtl="0">
              <a:lnSpc>
                <a:spcPct val="80000"/>
              </a:lnSpc>
              <a:spcBef>
                <a:spcPts val="1000"/>
              </a:spcBef>
              <a:spcAft>
                <a:spcPts val="0"/>
              </a:spcAft>
              <a:buClr>
                <a:schemeClr val="lt1"/>
              </a:buClr>
              <a:buSzPct val="90000"/>
              <a:buFont typeface="Arial"/>
              <a:buNone/>
            </a:pPr>
            <a:endParaRPr sz="450" b="0" i="0" u="none" strike="noStrike" cap="none" dirty="0">
              <a:solidFill>
                <a:schemeClr val="lt1"/>
              </a:solidFill>
              <a:latin typeface="Calibri"/>
              <a:ea typeface="Calibri"/>
              <a:cs typeface="Calibri"/>
              <a:sym typeface="Calibri"/>
            </a:endParaRPr>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Shape 443"/>
          <p:cNvPicPr preferRelativeResize="0"/>
          <p:nvPr/>
        </p:nvPicPr>
        <p:blipFill rotWithShape="1">
          <a:blip r:embed="rId3">
            <a:alphaModFix/>
          </a:blip>
          <a:srcRect/>
          <a:stretch/>
        </p:blipFill>
        <p:spPr>
          <a:xfrm>
            <a:off x="215489" y="855369"/>
            <a:ext cx="2476500" cy="5867400"/>
          </a:xfrm>
          <a:prstGeom prst="rect">
            <a:avLst/>
          </a:prstGeom>
          <a:noFill/>
          <a:ln>
            <a:noFill/>
          </a:ln>
        </p:spPr>
      </p:pic>
      <p:pic>
        <p:nvPicPr>
          <p:cNvPr id="444" name="Shape 444"/>
          <p:cNvPicPr preferRelativeResize="0"/>
          <p:nvPr/>
        </p:nvPicPr>
        <p:blipFill rotWithShape="1">
          <a:blip r:embed="rId4">
            <a:alphaModFix/>
          </a:blip>
          <a:srcRect/>
          <a:stretch/>
        </p:blipFill>
        <p:spPr>
          <a:xfrm>
            <a:off x="3001708" y="1798910"/>
            <a:ext cx="5272137" cy="4368765"/>
          </a:xfrm>
          <a:prstGeom prst="rect">
            <a:avLst/>
          </a:prstGeom>
          <a:noFill/>
          <a:ln>
            <a:noFill/>
          </a:ln>
        </p:spPr>
      </p:pic>
      <p:sp>
        <p:nvSpPr>
          <p:cNvPr id="445" name="Shape 445"/>
          <p:cNvSpPr txBox="1"/>
          <p:nvPr/>
        </p:nvSpPr>
        <p:spPr>
          <a:xfrm>
            <a:off x="0" y="147482"/>
            <a:ext cx="9144000"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	OSTEOSARCOMA CONVENCIONAL </a:t>
            </a:r>
          </a:p>
        </p:txBody>
      </p:sp>
      <p:sp>
        <p:nvSpPr>
          <p:cNvPr id="446" name="Shape 446"/>
          <p:cNvSpPr txBox="1"/>
          <p:nvPr/>
        </p:nvSpPr>
        <p:spPr>
          <a:xfrm>
            <a:off x="1824350" y="6314175"/>
            <a:ext cx="951000" cy="306300"/>
          </a:xfrm>
          <a:prstGeom prst="rect">
            <a:avLst/>
          </a:prstGeom>
          <a:noFill/>
          <a:ln>
            <a:noFill/>
          </a:ln>
        </p:spPr>
        <p:txBody>
          <a:bodyPr lIns="91425" tIns="91425" rIns="91425" bIns="91425" anchor="t" anchorCtr="0">
            <a:noAutofit/>
          </a:bodyPr>
          <a:lstStyle/>
          <a:p>
            <a:pPr lvl="0">
              <a:spcBef>
                <a:spcPts val="0"/>
              </a:spcBef>
              <a:buNone/>
            </a:pPr>
            <a:r>
              <a:rPr lang="en-US" sz="1800">
                <a:solidFill>
                  <a:srgbClr val="FEFEFE"/>
                </a:solidFill>
              </a:rPr>
              <a:t>T2 FS</a:t>
            </a:r>
          </a:p>
        </p:txBody>
      </p:sp>
      <p:sp>
        <p:nvSpPr>
          <p:cNvPr id="447" name="Shape 447"/>
          <p:cNvSpPr txBox="1"/>
          <p:nvPr/>
        </p:nvSpPr>
        <p:spPr>
          <a:xfrm>
            <a:off x="7495700" y="5661575"/>
            <a:ext cx="840300" cy="506100"/>
          </a:xfrm>
          <a:prstGeom prst="rect">
            <a:avLst/>
          </a:prstGeom>
          <a:noFill/>
          <a:ln>
            <a:noFill/>
          </a:ln>
        </p:spPr>
        <p:txBody>
          <a:bodyPr lIns="91425" tIns="91425" rIns="91425" bIns="91425" anchor="ctr" anchorCtr="0">
            <a:noAutofit/>
          </a:bodyPr>
          <a:lstStyle/>
          <a:p>
            <a:pPr lvl="0" rtl="0">
              <a:spcBef>
                <a:spcPts val="0"/>
              </a:spcBef>
              <a:buNone/>
            </a:pPr>
            <a:r>
              <a:rPr lang="en-US" sz="1800">
                <a:solidFill>
                  <a:srgbClr val="FEFEFE"/>
                </a:solidFill>
              </a:rPr>
              <a:t>T2 FS</a:t>
            </a:r>
          </a:p>
        </p:txBody>
      </p:sp>
      <p:sp>
        <p:nvSpPr>
          <p:cNvPr id="448" name="Shape 448"/>
          <p:cNvSpPr txBox="1"/>
          <p:nvPr/>
        </p:nvSpPr>
        <p:spPr>
          <a:xfrm>
            <a:off x="4900975" y="5457725"/>
            <a:ext cx="1473600" cy="913800"/>
          </a:xfrm>
          <a:prstGeom prst="rect">
            <a:avLst/>
          </a:prstGeom>
          <a:noFill/>
          <a:ln>
            <a:noFill/>
          </a:ln>
        </p:spPr>
        <p:txBody>
          <a:bodyPr lIns="91425" tIns="91425" rIns="91425" bIns="91425" anchor="ctr" anchorCtr="0">
            <a:noAutofit/>
          </a:bodyPr>
          <a:lstStyle/>
          <a:p>
            <a:pPr lvl="0" rtl="0">
              <a:spcBef>
                <a:spcPts val="0"/>
              </a:spcBef>
              <a:buNone/>
            </a:pPr>
            <a:r>
              <a:rPr lang="en-US" sz="1800">
                <a:solidFill>
                  <a:srgbClr val="FEFEFE"/>
                </a:solidFill>
              </a:rPr>
              <a:t>T1</a:t>
            </a: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Shape 453"/>
          <p:cNvPicPr preferRelativeResize="0">
            <a:picLocks noGrp="1"/>
          </p:cNvPicPr>
          <p:nvPr>
            <p:ph type="body" idx="1"/>
          </p:nvPr>
        </p:nvPicPr>
        <p:blipFill rotWithShape="1">
          <a:blip r:embed="rId3">
            <a:alphaModFix/>
          </a:blip>
          <a:srcRect/>
          <a:stretch/>
        </p:blipFill>
        <p:spPr>
          <a:xfrm>
            <a:off x="3897085" y="76984"/>
            <a:ext cx="5148951" cy="6448220"/>
          </a:xfrm>
          <a:prstGeom prst="rect">
            <a:avLst/>
          </a:prstGeom>
          <a:noFill/>
          <a:ln>
            <a:noFill/>
          </a:ln>
        </p:spPr>
      </p:pic>
      <p:sp>
        <p:nvSpPr>
          <p:cNvPr id="454" name="Shape 454"/>
          <p:cNvSpPr/>
          <p:nvPr/>
        </p:nvSpPr>
        <p:spPr>
          <a:xfrm>
            <a:off x="0" y="784"/>
            <a:ext cx="3897084" cy="132343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a:solidFill>
                  <a:schemeClr val="lt1"/>
                </a:solidFill>
                <a:latin typeface="Calibri"/>
                <a:ea typeface="Calibri"/>
                <a:cs typeface="Calibri"/>
                <a:sym typeface="Calibri"/>
              </a:rPr>
              <a:t>OSTEOSARCOMA </a:t>
            </a:r>
          </a:p>
          <a:p>
            <a:pPr marL="0" marR="0" lvl="0" indent="0" algn="ctr" rtl="0">
              <a:spcBef>
                <a:spcPts val="0"/>
              </a:spcBef>
              <a:buSzPct val="25000"/>
              <a:buNone/>
            </a:pPr>
            <a:r>
              <a:rPr lang="en-US" sz="4000">
                <a:solidFill>
                  <a:schemeClr val="lt1"/>
                </a:solidFill>
                <a:latin typeface="Calibri"/>
                <a:ea typeface="Calibri"/>
                <a:cs typeface="Calibri"/>
                <a:sym typeface="Calibri"/>
              </a:rPr>
              <a:t>CONVENCIONAL </a:t>
            </a:r>
          </a:p>
        </p:txBody>
      </p:sp>
      <p:sp>
        <p:nvSpPr>
          <p:cNvPr id="455" name="Shape 455"/>
          <p:cNvSpPr txBox="1"/>
          <p:nvPr/>
        </p:nvSpPr>
        <p:spPr>
          <a:xfrm>
            <a:off x="8202975" y="5739425"/>
            <a:ext cx="1598100" cy="949200"/>
          </a:xfrm>
          <a:prstGeom prst="rect">
            <a:avLst/>
          </a:prstGeom>
          <a:noFill/>
          <a:ln>
            <a:noFill/>
          </a:ln>
        </p:spPr>
        <p:txBody>
          <a:bodyPr lIns="91425" tIns="91425" rIns="91425" bIns="91425" anchor="ctr" anchorCtr="0">
            <a:noAutofit/>
          </a:bodyPr>
          <a:lstStyle/>
          <a:p>
            <a:pPr lvl="0" rtl="0">
              <a:spcBef>
                <a:spcPts val="0"/>
              </a:spcBef>
              <a:buNone/>
            </a:pPr>
            <a:r>
              <a:rPr lang="en-US" sz="1800">
                <a:solidFill>
                  <a:srgbClr val="FEFEFE"/>
                </a:solidFill>
              </a:rPr>
              <a:t>T2 FS</a:t>
            </a:r>
          </a:p>
        </p:txBody>
      </p:sp>
      <p:sp>
        <p:nvSpPr>
          <p:cNvPr id="456" name="Shape 456"/>
          <p:cNvSpPr txBox="1"/>
          <p:nvPr/>
        </p:nvSpPr>
        <p:spPr>
          <a:xfrm>
            <a:off x="5918425" y="5739425"/>
            <a:ext cx="899700" cy="949200"/>
          </a:xfrm>
          <a:prstGeom prst="rect">
            <a:avLst/>
          </a:prstGeom>
          <a:noFill/>
          <a:ln>
            <a:noFill/>
          </a:ln>
        </p:spPr>
        <p:txBody>
          <a:bodyPr lIns="91425" tIns="91425" rIns="91425" bIns="91425" anchor="ctr" anchorCtr="0">
            <a:noAutofit/>
          </a:bodyPr>
          <a:lstStyle/>
          <a:p>
            <a:pPr lvl="0" rtl="0">
              <a:spcBef>
                <a:spcPts val="0"/>
              </a:spcBef>
              <a:buNone/>
            </a:pPr>
            <a:r>
              <a:rPr lang="en-US" sz="1800">
                <a:solidFill>
                  <a:srgbClr val="FEFEFE"/>
                </a:solidFill>
              </a:rPr>
              <a:t>T1</a:t>
            </a: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460"/>
        <p:cNvGrpSpPr/>
        <p:nvPr/>
      </p:nvGrpSpPr>
      <p:grpSpPr>
        <a:xfrm>
          <a:off x="0" y="0"/>
          <a:ext cx="0" cy="0"/>
          <a:chOff x="0" y="0"/>
          <a:chExt cx="0" cy="0"/>
        </a:xfrm>
      </p:grpSpPr>
      <p:pic>
        <p:nvPicPr>
          <p:cNvPr id="461" name="Shape 461"/>
          <p:cNvPicPr preferRelativeResize="0">
            <a:picLocks noGrp="1"/>
          </p:cNvPicPr>
          <p:nvPr>
            <p:ph type="body" idx="1"/>
          </p:nvPr>
        </p:nvPicPr>
        <p:blipFill rotWithShape="1">
          <a:blip r:embed="rId3">
            <a:alphaModFix/>
          </a:blip>
          <a:srcRect/>
          <a:stretch/>
        </p:blipFill>
        <p:spPr>
          <a:xfrm>
            <a:off x="287835" y="1350880"/>
            <a:ext cx="8533427" cy="4951946"/>
          </a:xfrm>
          <a:prstGeom prst="rect">
            <a:avLst/>
          </a:prstGeom>
          <a:noFill/>
          <a:ln>
            <a:noFill/>
          </a:ln>
        </p:spPr>
      </p:pic>
      <p:sp>
        <p:nvSpPr>
          <p:cNvPr id="462" name="Shape 462"/>
          <p:cNvSpPr txBox="1"/>
          <p:nvPr/>
        </p:nvSpPr>
        <p:spPr>
          <a:xfrm>
            <a:off x="0" y="147482"/>
            <a:ext cx="9144000"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	OSTEOSARCOMA CONVENCIONAL </a:t>
            </a:r>
          </a:p>
        </p:txBody>
      </p:sp>
      <p:sp>
        <p:nvSpPr>
          <p:cNvPr id="463" name="Shape 463"/>
          <p:cNvSpPr txBox="1"/>
          <p:nvPr/>
        </p:nvSpPr>
        <p:spPr>
          <a:xfrm>
            <a:off x="4228275" y="4847200"/>
            <a:ext cx="1265100" cy="1788300"/>
          </a:xfrm>
          <a:prstGeom prst="rect">
            <a:avLst/>
          </a:prstGeom>
          <a:noFill/>
          <a:ln>
            <a:noFill/>
          </a:ln>
        </p:spPr>
        <p:txBody>
          <a:bodyPr lIns="91425" tIns="91425" rIns="91425" bIns="91425" anchor="ctr" anchorCtr="0">
            <a:noAutofit/>
          </a:bodyPr>
          <a:lstStyle/>
          <a:p>
            <a:pPr lvl="0" rtl="0">
              <a:spcBef>
                <a:spcPts val="0"/>
              </a:spcBef>
              <a:buNone/>
            </a:pPr>
            <a:r>
              <a:rPr lang="en-US" sz="1800">
                <a:solidFill>
                  <a:srgbClr val="FEFEFE"/>
                </a:solidFill>
              </a:rPr>
              <a:t>T1 C/MC</a:t>
            </a:r>
          </a:p>
        </p:txBody>
      </p: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p:nvPr/>
        </p:nvSpPr>
        <p:spPr>
          <a:xfrm>
            <a:off x="0" y="0"/>
            <a:ext cx="91440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a:solidFill>
                  <a:schemeClr val="lt1"/>
                </a:solidFill>
                <a:latin typeface="Calibri"/>
                <a:ea typeface="Calibri"/>
                <a:cs typeface="Calibri"/>
                <a:sym typeface="Calibri"/>
              </a:rPr>
              <a:t> Osteosarcoma Parosteal</a:t>
            </a:r>
          </a:p>
        </p:txBody>
      </p:sp>
      <p:pic>
        <p:nvPicPr>
          <p:cNvPr id="469" name="Shape 469"/>
          <p:cNvPicPr preferRelativeResize="0"/>
          <p:nvPr/>
        </p:nvPicPr>
        <p:blipFill rotWithShape="1">
          <a:blip r:embed="rId3">
            <a:alphaModFix/>
          </a:blip>
          <a:srcRect/>
          <a:stretch/>
        </p:blipFill>
        <p:spPr>
          <a:xfrm>
            <a:off x="-9931" y="682895"/>
            <a:ext cx="5204187" cy="3282425"/>
          </a:xfrm>
          <a:prstGeom prst="rect">
            <a:avLst/>
          </a:prstGeom>
          <a:noFill/>
          <a:ln>
            <a:noFill/>
          </a:ln>
        </p:spPr>
      </p:pic>
      <p:pic>
        <p:nvPicPr>
          <p:cNvPr id="470" name="Shape 470"/>
          <p:cNvPicPr preferRelativeResize="0"/>
          <p:nvPr/>
        </p:nvPicPr>
        <p:blipFill rotWithShape="1">
          <a:blip r:embed="rId4">
            <a:alphaModFix/>
          </a:blip>
          <a:srcRect/>
          <a:stretch/>
        </p:blipFill>
        <p:spPr>
          <a:xfrm>
            <a:off x="4188614" y="3756026"/>
            <a:ext cx="2499300" cy="2856599"/>
          </a:xfrm>
          <a:prstGeom prst="rect">
            <a:avLst/>
          </a:prstGeom>
          <a:noFill/>
          <a:ln>
            <a:noFill/>
          </a:ln>
        </p:spPr>
      </p:pic>
      <p:pic>
        <p:nvPicPr>
          <p:cNvPr id="471" name="Shape 471"/>
          <p:cNvPicPr preferRelativeResize="0"/>
          <p:nvPr/>
        </p:nvPicPr>
        <p:blipFill rotWithShape="1">
          <a:blip r:embed="rId5">
            <a:alphaModFix/>
          </a:blip>
          <a:srcRect/>
          <a:stretch/>
        </p:blipFill>
        <p:spPr>
          <a:xfrm>
            <a:off x="6688032" y="3742537"/>
            <a:ext cx="2271547" cy="2869965"/>
          </a:xfrm>
          <a:prstGeom prst="rect">
            <a:avLst/>
          </a:prstGeom>
          <a:noFill/>
          <a:ln>
            <a:noFill/>
          </a:ln>
        </p:spPr>
      </p:pic>
      <p:sp>
        <p:nvSpPr>
          <p:cNvPr id="472" name="Shape 472"/>
          <p:cNvSpPr txBox="1"/>
          <p:nvPr/>
        </p:nvSpPr>
        <p:spPr>
          <a:xfrm>
            <a:off x="6085650" y="5513025"/>
            <a:ext cx="1225200" cy="1748400"/>
          </a:xfrm>
          <a:prstGeom prst="rect">
            <a:avLst/>
          </a:prstGeom>
          <a:noFill/>
          <a:ln>
            <a:noFill/>
          </a:ln>
        </p:spPr>
        <p:txBody>
          <a:bodyPr lIns="91425" tIns="91425" rIns="91425" bIns="91425" anchor="ctr" anchorCtr="0">
            <a:noAutofit/>
          </a:bodyPr>
          <a:lstStyle/>
          <a:p>
            <a:pPr lvl="0" rtl="0">
              <a:spcBef>
                <a:spcPts val="0"/>
              </a:spcBef>
              <a:buNone/>
            </a:pPr>
            <a:r>
              <a:rPr lang="en-US" sz="1800">
                <a:solidFill>
                  <a:srgbClr val="FEFEFE"/>
                </a:solidFill>
              </a:rPr>
              <a:t>T1</a:t>
            </a:r>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Shape 477"/>
          <p:cNvPicPr preferRelativeResize="0"/>
          <p:nvPr/>
        </p:nvPicPr>
        <p:blipFill rotWithShape="1">
          <a:blip r:embed="rId3">
            <a:alphaModFix/>
          </a:blip>
          <a:srcRect/>
          <a:stretch/>
        </p:blipFill>
        <p:spPr>
          <a:xfrm>
            <a:off x="1081375" y="3956705"/>
            <a:ext cx="5844209" cy="2794402"/>
          </a:xfrm>
          <a:prstGeom prst="rect">
            <a:avLst/>
          </a:prstGeom>
          <a:noFill/>
          <a:ln>
            <a:noFill/>
          </a:ln>
        </p:spPr>
      </p:pic>
      <p:sp>
        <p:nvSpPr>
          <p:cNvPr id="478" name="Shape 478"/>
          <p:cNvSpPr txBox="1"/>
          <p:nvPr/>
        </p:nvSpPr>
        <p:spPr>
          <a:xfrm>
            <a:off x="0" y="0"/>
            <a:ext cx="9144001"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a:solidFill>
                  <a:schemeClr val="lt1"/>
                </a:solidFill>
                <a:latin typeface="Calibri"/>
                <a:ea typeface="Calibri"/>
                <a:cs typeface="Calibri"/>
                <a:sym typeface="Calibri"/>
              </a:rPr>
              <a:t>Osteosarcoma Periosteal</a:t>
            </a:r>
          </a:p>
        </p:txBody>
      </p:sp>
      <p:grpSp>
        <p:nvGrpSpPr>
          <p:cNvPr id="479" name="Shape 479"/>
          <p:cNvGrpSpPr/>
          <p:nvPr/>
        </p:nvGrpSpPr>
        <p:grpSpPr>
          <a:xfrm>
            <a:off x="1315938" y="769441"/>
            <a:ext cx="5375081" cy="3325090"/>
            <a:chOff x="397563" y="693556"/>
            <a:chExt cx="5375081" cy="3325090"/>
          </a:xfrm>
        </p:grpSpPr>
        <p:pic>
          <p:nvPicPr>
            <p:cNvPr id="480" name="Shape 480"/>
            <p:cNvPicPr preferRelativeResize="0"/>
            <p:nvPr/>
          </p:nvPicPr>
          <p:blipFill rotWithShape="1">
            <a:blip r:embed="rId4">
              <a:alphaModFix/>
            </a:blip>
            <a:srcRect/>
            <a:stretch/>
          </p:blipFill>
          <p:spPr>
            <a:xfrm>
              <a:off x="397563" y="693556"/>
              <a:ext cx="3339547" cy="3325090"/>
            </a:xfrm>
            <a:prstGeom prst="rect">
              <a:avLst/>
            </a:prstGeom>
            <a:noFill/>
            <a:ln>
              <a:noFill/>
            </a:ln>
          </p:spPr>
        </p:pic>
        <p:pic>
          <p:nvPicPr>
            <p:cNvPr id="481" name="Shape 481"/>
            <p:cNvPicPr preferRelativeResize="0"/>
            <p:nvPr/>
          </p:nvPicPr>
          <p:blipFill rotWithShape="1">
            <a:blip r:embed="rId5">
              <a:alphaModFix/>
            </a:blip>
            <a:srcRect/>
            <a:stretch/>
          </p:blipFill>
          <p:spPr>
            <a:xfrm>
              <a:off x="3737112" y="693556"/>
              <a:ext cx="2035533" cy="3263149"/>
            </a:xfrm>
            <a:prstGeom prst="rect">
              <a:avLst/>
            </a:prstGeom>
            <a:noFill/>
            <a:ln>
              <a:noFill/>
            </a:ln>
          </p:spPr>
        </p:pic>
      </p:gr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Shape 486"/>
          <p:cNvPicPr preferRelativeResize="0">
            <a:picLocks noGrp="1"/>
          </p:cNvPicPr>
          <p:nvPr>
            <p:ph type="body" idx="1"/>
          </p:nvPr>
        </p:nvPicPr>
        <p:blipFill rotWithShape="1">
          <a:blip r:embed="rId3">
            <a:alphaModFix/>
          </a:blip>
          <a:srcRect/>
          <a:stretch/>
        </p:blipFill>
        <p:spPr>
          <a:xfrm>
            <a:off x="300206" y="912612"/>
            <a:ext cx="4869536" cy="5697688"/>
          </a:xfrm>
          <a:prstGeom prst="rect">
            <a:avLst/>
          </a:prstGeom>
          <a:noFill/>
          <a:ln>
            <a:noFill/>
          </a:ln>
        </p:spPr>
      </p:pic>
      <p:pic>
        <p:nvPicPr>
          <p:cNvPr id="487" name="Shape 487"/>
          <p:cNvPicPr preferRelativeResize="0"/>
          <p:nvPr/>
        </p:nvPicPr>
        <p:blipFill rotWithShape="1">
          <a:blip r:embed="rId4">
            <a:alphaModFix/>
          </a:blip>
          <a:srcRect/>
          <a:stretch/>
        </p:blipFill>
        <p:spPr>
          <a:xfrm>
            <a:off x="5169742" y="3439887"/>
            <a:ext cx="2737507" cy="3170415"/>
          </a:xfrm>
          <a:prstGeom prst="rect">
            <a:avLst/>
          </a:prstGeom>
          <a:noFill/>
          <a:ln>
            <a:noFill/>
          </a:ln>
        </p:spPr>
      </p:pic>
      <p:pic>
        <p:nvPicPr>
          <p:cNvPr id="488" name="Shape 488"/>
          <p:cNvPicPr preferRelativeResize="0"/>
          <p:nvPr/>
        </p:nvPicPr>
        <p:blipFill rotWithShape="1">
          <a:blip r:embed="rId5">
            <a:alphaModFix/>
          </a:blip>
          <a:srcRect/>
          <a:stretch/>
        </p:blipFill>
        <p:spPr>
          <a:xfrm>
            <a:off x="5169742" y="912612"/>
            <a:ext cx="3146942" cy="2527274"/>
          </a:xfrm>
          <a:prstGeom prst="rect">
            <a:avLst/>
          </a:prstGeom>
          <a:noFill/>
          <a:ln>
            <a:noFill/>
          </a:ln>
        </p:spPr>
      </p:pic>
      <p:sp>
        <p:nvSpPr>
          <p:cNvPr id="489" name="Shape 489"/>
          <p:cNvSpPr txBox="1"/>
          <p:nvPr/>
        </p:nvSpPr>
        <p:spPr>
          <a:xfrm>
            <a:off x="0" y="71563"/>
            <a:ext cx="9088341"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Osteosarcoma Teleangiectásico </a:t>
            </a:r>
          </a:p>
        </p:txBody>
      </p:sp>
      <p:sp>
        <p:nvSpPr>
          <p:cNvPr id="490" name="Shape 490"/>
          <p:cNvSpPr txBox="1"/>
          <p:nvPr/>
        </p:nvSpPr>
        <p:spPr>
          <a:xfrm>
            <a:off x="7907250" y="2916325"/>
            <a:ext cx="892200" cy="456600"/>
          </a:xfrm>
          <a:prstGeom prst="rect">
            <a:avLst/>
          </a:prstGeom>
          <a:noFill/>
          <a:ln>
            <a:noFill/>
          </a:ln>
        </p:spPr>
        <p:txBody>
          <a:bodyPr lIns="91425" tIns="91425" rIns="91425" bIns="91425" anchor="ctr" anchorCtr="0">
            <a:noAutofit/>
          </a:bodyPr>
          <a:lstStyle/>
          <a:p>
            <a:pPr lvl="0" rtl="0">
              <a:spcBef>
                <a:spcPts val="0"/>
              </a:spcBef>
              <a:buNone/>
            </a:pPr>
            <a:r>
              <a:rPr lang="en-US" sz="1800">
                <a:solidFill>
                  <a:srgbClr val="FEFEFE"/>
                </a:solidFill>
              </a:rPr>
              <a:t>T2</a:t>
            </a:r>
          </a:p>
        </p:txBody>
      </p:sp>
      <p:sp>
        <p:nvSpPr>
          <p:cNvPr id="491" name="Shape 491"/>
          <p:cNvSpPr txBox="1"/>
          <p:nvPr/>
        </p:nvSpPr>
        <p:spPr>
          <a:xfrm>
            <a:off x="152400" y="152400"/>
            <a:ext cx="3000000" cy="3000000"/>
          </a:xfrm>
          <a:prstGeom prst="rect">
            <a:avLst/>
          </a:prstGeom>
          <a:noFill/>
          <a:ln>
            <a:noFill/>
          </a:ln>
        </p:spPr>
        <p:txBody>
          <a:bodyPr lIns="91425" tIns="91425" rIns="91425" bIns="91425" anchor="ctr" anchorCtr="0">
            <a:noAutofit/>
          </a:bodyPr>
          <a:lstStyle/>
          <a:p>
            <a:pPr lvl="0" rtl="0">
              <a:spcBef>
                <a:spcPts val="0"/>
              </a:spcBef>
              <a:buNone/>
            </a:pPr>
            <a:r>
              <a:rPr lang="en-US" sz="1800">
                <a:solidFill>
                  <a:srgbClr val="FEFEFE"/>
                </a:solidFill>
              </a:rPr>
              <a:t>T2 FS</a:t>
            </a:r>
          </a:p>
        </p:txBody>
      </p:sp>
      <p:sp>
        <p:nvSpPr>
          <p:cNvPr id="492" name="Shape 492"/>
          <p:cNvSpPr txBox="1"/>
          <p:nvPr/>
        </p:nvSpPr>
        <p:spPr>
          <a:xfrm>
            <a:off x="4342775" y="5883600"/>
            <a:ext cx="1013400" cy="974400"/>
          </a:xfrm>
          <a:prstGeom prst="rect">
            <a:avLst/>
          </a:prstGeom>
          <a:noFill/>
          <a:ln>
            <a:noFill/>
          </a:ln>
        </p:spPr>
        <p:txBody>
          <a:bodyPr lIns="91425" tIns="91425" rIns="91425" bIns="91425" anchor="ctr" anchorCtr="0">
            <a:noAutofit/>
          </a:bodyPr>
          <a:lstStyle/>
          <a:p>
            <a:pPr lvl="0" rtl="0">
              <a:spcBef>
                <a:spcPts val="0"/>
              </a:spcBef>
              <a:buNone/>
            </a:pPr>
            <a:r>
              <a:rPr lang="en-US" sz="1800">
                <a:solidFill>
                  <a:srgbClr val="FEFEFE"/>
                </a:solidFill>
              </a:rPr>
              <a:t>T2 FS</a:t>
            </a:r>
          </a:p>
        </p:txBody>
      </p:sp>
      <p:sp>
        <p:nvSpPr>
          <p:cNvPr id="493" name="Shape 493"/>
          <p:cNvSpPr txBox="1"/>
          <p:nvPr/>
        </p:nvSpPr>
        <p:spPr>
          <a:xfrm>
            <a:off x="2175000" y="6027150"/>
            <a:ext cx="1327200" cy="687300"/>
          </a:xfrm>
          <a:prstGeom prst="rect">
            <a:avLst/>
          </a:prstGeom>
          <a:noFill/>
          <a:ln>
            <a:noFill/>
          </a:ln>
        </p:spPr>
        <p:txBody>
          <a:bodyPr lIns="91425" tIns="91425" rIns="91425" bIns="91425" anchor="ctr" anchorCtr="0">
            <a:noAutofit/>
          </a:bodyPr>
          <a:lstStyle/>
          <a:p>
            <a:pPr lvl="0" rtl="0">
              <a:spcBef>
                <a:spcPts val="0"/>
              </a:spcBef>
              <a:buNone/>
            </a:pPr>
            <a:r>
              <a:rPr lang="en-US" sz="1800" b="1"/>
              <a:t>T1</a:t>
            </a:r>
          </a:p>
        </p:txBody>
      </p:sp>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txBox="1">
            <a:spLocks noGrp="1"/>
          </p:cNvSpPr>
          <p:nvPr>
            <p:ph type="title"/>
          </p:nvPr>
        </p:nvSpPr>
        <p:spPr>
          <a:xfrm>
            <a:off x="0" y="0"/>
            <a:ext cx="9144000" cy="929147"/>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r>
              <a:rPr lang="en-US" sz="4800" b="0" i="0" u="none" strike="noStrike" cap="none">
                <a:solidFill>
                  <a:schemeClr val="lt1"/>
                </a:solidFill>
                <a:latin typeface="Calibri"/>
                <a:ea typeface="Calibri"/>
                <a:cs typeface="Calibri"/>
                <a:sym typeface="Calibri"/>
              </a:rPr>
              <a:t>TOMOGRAFÍA COMPUTADA    </a:t>
            </a:r>
          </a:p>
        </p:txBody>
      </p:sp>
      <p:sp>
        <p:nvSpPr>
          <p:cNvPr id="499" name="Shape 499"/>
          <p:cNvSpPr txBox="1">
            <a:spLocks noGrp="1"/>
          </p:cNvSpPr>
          <p:nvPr>
            <p:ph type="body" idx="1"/>
          </p:nvPr>
        </p:nvSpPr>
        <p:spPr>
          <a:xfrm>
            <a:off x="88490" y="1681316"/>
            <a:ext cx="8967018" cy="7005484"/>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spcAft>
                <a:spcPts val="0"/>
              </a:spcAft>
              <a:buClr>
                <a:schemeClr val="lt1"/>
              </a:buClr>
              <a:buSzPct val="25000"/>
              <a:buFont typeface="Arial"/>
              <a:buNone/>
            </a:pPr>
            <a:r>
              <a:rPr lang="en-US" sz="2660" b="1" i="1" u="sng" strike="noStrike" cap="none" dirty="0">
                <a:solidFill>
                  <a:schemeClr val="lt1"/>
                </a:solidFill>
                <a:latin typeface="Calibri"/>
                <a:ea typeface="Calibri"/>
                <a:cs typeface="Calibri"/>
                <a:sym typeface="Calibri"/>
              </a:rPr>
              <a:t>CT (</a:t>
            </a:r>
            <a:r>
              <a:rPr lang="en-US" sz="2660" b="1" i="1" u="sng" strike="noStrike" cap="none" dirty="0" err="1">
                <a:solidFill>
                  <a:schemeClr val="lt1"/>
                </a:solidFill>
                <a:latin typeface="Calibri"/>
                <a:ea typeface="Calibri"/>
                <a:cs typeface="Calibri"/>
                <a:sym typeface="Calibri"/>
              </a:rPr>
              <a:t>Tx</a:t>
            </a:r>
            <a:r>
              <a:rPr lang="en-US" sz="2660" b="0" i="0" u="sng" strike="noStrike" cap="none" dirty="0">
                <a:solidFill>
                  <a:schemeClr val="lt1"/>
                </a:solidFill>
                <a:latin typeface="Calibri"/>
                <a:ea typeface="Calibri"/>
                <a:cs typeface="Calibri"/>
                <a:sym typeface="Calibri"/>
              </a:rPr>
              <a:t> ): </a:t>
            </a:r>
          </a:p>
          <a:p>
            <a:pPr marL="285750" marR="0" lvl="0" indent="-285750" algn="l" rtl="0">
              <a:lnSpc>
                <a:spcPct val="80000"/>
              </a:lnSpc>
              <a:spcBef>
                <a:spcPts val="1000"/>
              </a:spcBef>
              <a:spcAft>
                <a:spcPts val="0"/>
              </a:spcAft>
              <a:buClr>
                <a:schemeClr val="lt1"/>
              </a:buClr>
              <a:buSzPct val="98518"/>
              <a:buFont typeface="Noto Sans Symbols"/>
              <a:buChar char="❖"/>
            </a:pPr>
            <a:r>
              <a:rPr lang="en-US" sz="2660" b="0" i="0" u="none" strike="noStrike" cap="none" dirty="0">
                <a:solidFill>
                  <a:schemeClr val="lt1"/>
                </a:solidFill>
                <a:latin typeface="Calibri"/>
                <a:ea typeface="Calibri"/>
                <a:cs typeface="Calibri"/>
                <a:sym typeface="Calibri"/>
              </a:rPr>
              <a:t>Es superior a las </a:t>
            </a:r>
            <a:r>
              <a:rPr lang="en-US" sz="2660" b="0" i="0" u="none" strike="noStrike" cap="none" dirty="0" err="1">
                <a:solidFill>
                  <a:schemeClr val="lt1"/>
                </a:solidFill>
                <a:latin typeface="Calibri"/>
                <a:ea typeface="Calibri"/>
                <a:cs typeface="Calibri"/>
                <a:sym typeface="Calibri"/>
              </a:rPr>
              <a:t>otras</a:t>
            </a:r>
            <a:r>
              <a:rPr lang="en-US" sz="2660" b="0" i="0" u="none" strike="noStrike" cap="none" dirty="0">
                <a:solidFill>
                  <a:schemeClr val="lt1"/>
                </a:solidFill>
                <a:latin typeface="Calibri"/>
                <a:ea typeface="Calibri"/>
                <a:cs typeface="Calibri"/>
                <a:sym typeface="Calibri"/>
              </a:rPr>
              <a:t> </a:t>
            </a:r>
            <a:r>
              <a:rPr lang="en-US" sz="2660" b="0" i="0" u="none" strike="noStrike" cap="none" dirty="0" err="1">
                <a:solidFill>
                  <a:schemeClr val="lt1"/>
                </a:solidFill>
                <a:latin typeface="Calibri"/>
                <a:ea typeface="Calibri"/>
                <a:cs typeface="Calibri"/>
                <a:sym typeface="Calibri"/>
              </a:rPr>
              <a:t>técnicas</a:t>
            </a:r>
            <a:r>
              <a:rPr lang="en-US" sz="2660" b="0" i="0" u="none" strike="noStrike" cap="none" dirty="0">
                <a:solidFill>
                  <a:schemeClr val="lt1"/>
                </a:solidFill>
                <a:latin typeface="Calibri"/>
                <a:ea typeface="Calibri"/>
                <a:cs typeface="Calibri"/>
                <a:sym typeface="Calibri"/>
              </a:rPr>
              <a:t> de </a:t>
            </a:r>
            <a:r>
              <a:rPr lang="en-US" sz="2660" b="0" i="0" u="none" strike="noStrike" cap="none" dirty="0" err="1" smtClean="0">
                <a:solidFill>
                  <a:schemeClr val="lt1"/>
                </a:solidFill>
                <a:latin typeface="Calibri"/>
                <a:ea typeface="Calibri"/>
                <a:cs typeface="Calibri"/>
                <a:sym typeface="Calibri"/>
              </a:rPr>
              <a:t>imágen</a:t>
            </a:r>
            <a:r>
              <a:rPr lang="en-US" sz="2660" b="0" i="0" u="none" strike="noStrike" cap="none" dirty="0" smtClean="0">
                <a:solidFill>
                  <a:schemeClr val="lt1"/>
                </a:solidFill>
                <a:latin typeface="Calibri"/>
                <a:ea typeface="Calibri"/>
                <a:cs typeface="Calibri"/>
                <a:sym typeface="Calibri"/>
              </a:rPr>
              <a:t>  </a:t>
            </a:r>
            <a:r>
              <a:rPr lang="en-US" sz="2660" b="0" i="0" u="none" strike="noStrike" cap="none" dirty="0">
                <a:solidFill>
                  <a:schemeClr val="lt1"/>
                </a:solidFill>
                <a:latin typeface="Calibri"/>
                <a:ea typeface="Calibri"/>
                <a:cs typeface="Calibri"/>
                <a:sym typeface="Calibri"/>
              </a:rPr>
              <a:t>para </a:t>
            </a:r>
            <a:r>
              <a:rPr lang="en-US" sz="2660" b="0" i="0" u="none" strike="noStrike" cap="none" dirty="0" err="1">
                <a:solidFill>
                  <a:schemeClr val="lt1"/>
                </a:solidFill>
                <a:latin typeface="Calibri"/>
                <a:ea typeface="Calibri"/>
                <a:cs typeface="Calibri"/>
                <a:sym typeface="Calibri"/>
              </a:rPr>
              <a:t>evaluar</a:t>
            </a:r>
            <a:r>
              <a:rPr lang="en-US" sz="2660" b="0" i="0" u="none" strike="noStrike" cap="none" dirty="0">
                <a:solidFill>
                  <a:schemeClr val="lt1"/>
                </a:solidFill>
                <a:latin typeface="Calibri"/>
                <a:ea typeface="Calibri"/>
                <a:cs typeface="Calibri"/>
                <a:sym typeface="Calibri"/>
              </a:rPr>
              <a:t> </a:t>
            </a:r>
            <a:r>
              <a:rPr lang="en-US" sz="2660" b="0" i="0" u="none" strike="noStrike" cap="none" dirty="0" err="1">
                <a:solidFill>
                  <a:schemeClr val="lt1"/>
                </a:solidFill>
                <a:latin typeface="Calibri"/>
                <a:ea typeface="Calibri"/>
                <a:cs typeface="Calibri"/>
                <a:sym typeface="Calibri"/>
              </a:rPr>
              <a:t>metástasis</a:t>
            </a:r>
            <a:r>
              <a:rPr lang="en-US" sz="2660" b="0" i="0" u="none" strike="noStrike" cap="none" dirty="0">
                <a:solidFill>
                  <a:schemeClr val="lt1"/>
                </a:solidFill>
                <a:latin typeface="Calibri"/>
                <a:ea typeface="Calibri"/>
                <a:cs typeface="Calibri"/>
                <a:sym typeface="Calibri"/>
              </a:rPr>
              <a:t>  </a:t>
            </a:r>
            <a:r>
              <a:rPr lang="en-US" sz="2660" b="0" i="0" u="none" strike="noStrike" cap="none" dirty="0" err="1" smtClean="0">
                <a:solidFill>
                  <a:schemeClr val="lt1"/>
                </a:solidFill>
                <a:latin typeface="Calibri"/>
                <a:ea typeface="Calibri"/>
                <a:cs typeface="Calibri"/>
                <a:sym typeface="Calibri"/>
              </a:rPr>
              <a:t>pulmonares</a:t>
            </a:r>
            <a:r>
              <a:rPr lang="en-US" sz="2660" b="0" i="0" u="none" strike="noStrike" cap="none" dirty="0" smtClean="0">
                <a:solidFill>
                  <a:schemeClr val="lt1"/>
                </a:solidFill>
                <a:latin typeface="Calibri"/>
                <a:ea typeface="Calibri"/>
                <a:cs typeface="Calibri"/>
                <a:sym typeface="Calibri"/>
              </a:rPr>
              <a:t> </a:t>
            </a:r>
            <a:r>
              <a:rPr lang="en-US" sz="2660" b="0" i="0" u="none" strike="noStrike" cap="none" dirty="0" err="1" smtClean="0">
                <a:solidFill>
                  <a:schemeClr val="lt1"/>
                </a:solidFill>
                <a:latin typeface="Calibri"/>
                <a:ea typeface="Calibri"/>
                <a:cs typeface="Calibri"/>
                <a:sym typeface="Calibri"/>
              </a:rPr>
              <a:t>menores</a:t>
            </a:r>
            <a:r>
              <a:rPr lang="en-US" sz="2660" b="0" i="0" u="none" strike="noStrike" cap="none" dirty="0" smtClean="0">
                <a:solidFill>
                  <a:schemeClr val="lt1"/>
                </a:solidFill>
                <a:latin typeface="Calibri"/>
                <a:ea typeface="Calibri"/>
                <a:cs typeface="Calibri"/>
                <a:sym typeface="Calibri"/>
              </a:rPr>
              <a:t> de 1cm. </a:t>
            </a:r>
            <a:r>
              <a:rPr lang="en-US" sz="2660" b="0" i="0" u="none" strike="noStrike" cap="none" dirty="0" err="1">
                <a:solidFill>
                  <a:schemeClr val="lt1"/>
                </a:solidFill>
                <a:latin typeface="Calibri"/>
                <a:ea typeface="Calibri"/>
                <a:cs typeface="Calibri"/>
                <a:sym typeface="Calibri"/>
              </a:rPr>
              <a:t>Guía</a:t>
            </a:r>
            <a:r>
              <a:rPr lang="en-US" sz="2660" b="0" i="0" u="none" strike="noStrike" cap="none" dirty="0">
                <a:solidFill>
                  <a:schemeClr val="lt1"/>
                </a:solidFill>
                <a:latin typeface="Calibri"/>
                <a:ea typeface="Calibri"/>
                <a:cs typeface="Calibri"/>
                <a:sym typeface="Calibri"/>
              </a:rPr>
              <a:t> de </a:t>
            </a:r>
            <a:r>
              <a:rPr lang="en-US" sz="2660" b="0" i="0" u="none" strike="noStrike" cap="none" dirty="0" err="1">
                <a:solidFill>
                  <a:schemeClr val="lt1"/>
                </a:solidFill>
                <a:latin typeface="Calibri"/>
                <a:ea typeface="Calibri"/>
                <a:cs typeface="Calibri"/>
                <a:sym typeface="Calibri"/>
              </a:rPr>
              <a:t>biopsia</a:t>
            </a:r>
            <a:r>
              <a:rPr lang="en-US" sz="2660" b="0" i="0" u="none" strike="noStrike" cap="none" dirty="0">
                <a:solidFill>
                  <a:schemeClr val="lt1"/>
                </a:solidFill>
                <a:latin typeface="Calibri"/>
                <a:ea typeface="Calibri"/>
                <a:cs typeface="Calibri"/>
                <a:sym typeface="Calibri"/>
              </a:rPr>
              <a:t>. </a:t>
            </a:r>
          </a:p>
          <a:p>
            <a:pPr marL="285750" marR="0" lvl="0" indent="-285750" algn="l" rtl="0">
              <a:lnSpc>
                <a:spcPct val="80000"/>
              </a:lnSpc>
              <a:spcBef>
                <a:spcPts val="1000"/>
              </a:spcBef>
              <a:spcAft>
                <a:spcPts val="0"/>
              </a:spcAft>
              <a:buClr>
                <a:schemeClr val="lt1"/>
              </a:buClr>
              <a:buSzPct val="98518"/>
              <a:buFont typeface="Noto Sans Symbols"/>
              <a:buChar char="❖"/>
            </a:pPr>
            <a:r>
              <a:rPr lang="en-US" sz="2660" b="0" i="0" u="none" strike="noStrike" cap="none" dirty="0">
                <a:solidFill>
                  <a:schemeClr val="lt1"/>
                </a:solidFill>
                <a:latin typeface="Calibri"/>
                <a:ea typeface="Calibri"/>
                <a:cs typeface="Calibri"/>
                <a:sym typeface="Calibri"/>
              </a:rPr>
              <a:t> </a:t>
            </a:r>
            <a:r>
              <a:rPr lang="en-US" sz="2660" b="0" i="0" u="none" strike="noStrike" cap="none" dirty="0" err="1" smtClean="0">
                <a:solidFill>
                  <a:schemeClr val="lt1"/>
                </a:solidFill>
                <a:latin typeface="Calibri"/>
                <a:ea typeface="Calibri"/>
                <a:cs typeface="Calibri"/>
                <a:sym typeface="Calibri"/>
              </a:rPr>
              <a:t>Puede</a:t>
            </a:r>
            <a:r>
              <a:rPr lang="en-US" sz="2660" b="0" i="0" u="none" strike="noStrike" cap="none" dirty="0" smtClean="0">
                <a:solidFill>
                  <a:schemeClr val="lt1"/>
                </a:solidFill>
                <a:latin typeface="Calibri"/>
                <a:ea typeface="Calibri"/>
                <a:cs typeface="Calibri"/>
                <a:sym typeface="Calibri"/>
              </a:rPr>
              <a:t>  </a:t>
            </a:r>
            <a:r>
              <a:rPr lang="en-US" sz="2660" b="0" i="0" u="none" strike="noStrike" cap="none" dirty="0" err="1">
                <a:solidFill>
                  <a:schemeClr val="lt1"/>
                </a:solidFill>
                <a:latin typeface="Calibri"/>
                <a:ea typeface="Calibri"/>
                <a:cs typeface="Calibri"/>
                <a:sym typeface="Calibri"/>
              </a:rPr>
              <a:t>observarse</a:t>
            </a:r>
            <a:r>
              <a:rPr lang="en-US" sz="2660" b="0" i="0" u="none" strike="noStrike" cap="none" dirty="0">
                <a:solidFill>
                  <a:schemeClr val="lt1"/>
                </a:solidFill>
                <a:latin typeface="Calibri"/>
                <a:ea typeface="Calibri"/>
                <a:cs typeface="Calibri"/>
                <a:sym typeface="Calibri"/>
              </a:rPr>
              <a:t> </a:t>
            </a:r>
            <a:r>
              <a:rPr lang="en-US" sz="2660" b="0" i="0" u="none" strike="noStrike" cap="none" dirty="0" err="1">
                <a:solidFill>
                  <a:schemeClr val="lt1"/>
                </a:solidFill>
                <a:latin typeface="Calibri"/>
                <a:ea typeface="Calibri"/>
                <a:cs typeface="Calibri"/>
                <a:sym typeface="Calibri"/>
              </a:rPr>
              <a:t>calcificación</a:t>
            </a:r>
            <a:r>
              <a:rPr lang="en-US" sz="2660" b="0" i="0" u="none" strike="noStrike" cap="none" dirty="0">
                <a:solidFill>
                  <a:schemeClr val="lt1"/>
                </a:solidFill>
                <a:latin typeface="Calibri"/>
                <a:ea typeface="Calibri"/>
                <a:cs typeface="Calibri"/>
                <a:sym typeface="Calibri"/>
              </a:rPr>
              <a:t> </a:t>
            </a:r>
            <a:r>
              <a:rPr lang="en-US" sz="2660" dirty="0" smtClean="0"/>
              <a:t>u</a:t>
            </a:r>
            <a:r>
              <a:rPr lang="en-US" sz="2660" b="0" i="0" u="none" strike="noStrike" cap="none" dirty="0" smtClean="0">
                <a:solidFill>
                  <a:schemeClr val="lt1"/>
                </a:solidFill>
                <a:latin typeface="Calibri"/>
                <a:ea typeface="Calibri"/>
                <a:cs typeface="Calibri"/>
                <a:sym typeface="Calibri"/>
              </a:rPr>
              <a:t> </a:t>
            </a:r>
            <a:r>
              <a:rPr lang="en-US" sz="2660" b="0" i="0" u="none" strike="noStrike" cap="none" dirty="0" err="1">
                <a:solidFill>
                  <a:schemeClr val="lt1"/>
                </a:solidFill>
                <a:latin typeface="Calibri"/>
                <a:ea typeface="Calibri"/>
                <a:cs typeface="Calibri"/>
                <a:sym typeface="Calibri"/>
              </a:rPr>
              <a:t>osificación</a:t>
            </a:r>
            <a:r>
              <a:rPr lang="en-US" sz="2660" b="0" i="0" u="none" strike="noStrike" cap="none" dirty="0">
                <a:solidFill>
                  <a:schemeClr val="lt1"/>
                </a:solidFill>
                <a:latin typeface="Calibri"/>
                <a:ea typeface="Calibri"/>
                <a:cs typeface="Calibri"/>
                <a:sym typeface="Calibri"/>
              </a:rPr>
              <a:t>. </a:t>
            </a:r>
          </a:p>
          <a:p>
            <a:pPr marL="285750" marR="0" lvl="0" indent="-285750" algn="l" rtl="0">
              <a:lnSpc>
                <a:spcPct val="80000"/>
              </a:lnSpc>
              <a:spcBef>
                <a:spcPts val="1000"/>
              </a:spcBef>
              <a:spcAft>
                <a:spcPts val="0"/>
              </a:spcAft>
              <a:buClr>
                <a:schemeClr val="lt1"/>
              </a:buClr>
              <a:buSzPct val="98518"/>
              <a:buFont typeface="Noto Sans Symbols"/>
              <a:buChar char="❖"/>
            </a:pPr>
            <a:r>
              <a:rPr lang="en-US" sz="2660" b="0" i="0" u="none" strike="noStrike" cap="none" dirty="0" err="1">
                <a:solidFill>
                  <a:schemeClr val="lt1"/>
                </a:solidFill>
                <a:latin typeface="Calibri"/>
                <a:ea typeface="Calibri"/>
                <a:cs typeface="Calibri"/>
                <a:sym typeface="Calibri"/>
              </a:rPr>
              <a:t>Poco</a:t>
            </a:r>
            <a:r>
              <a:rPr lang="en-US" sz="2660" b="0" i="0" u="none" strike="noStrike" cap="none" dirty="0">
                <a:solidFill>
                  <a:schemeClr val="lt1"/>
                </a:solidFill>
                <a:latin typeface="Calibri"/>
                <a:ea typeface="Calibri"/>
                <a:cs typeface="Calibri"/>
                <a:sym typeface="Calibri"/>
              </a:rPr>
              <a:t> </a:t>
            </a:r>
            <a:r>
              <a:rPr lang="en-US" sz="2660" b="0" i="0" u="none" strike="noStrike" cap="none" dirty="0" err="1">
                <a:solidFill>
                  <a:schemeClr val="lt1"/>
                </a:solidFill>
                <a:latin typeface="Calibri"/>
                <a:ea typeface="Calibri"/>
                <a:cs typeface="Calibri"/>
                <a:sym typeface="Calibri"/>
              </a:rPr>
              <a:t>frecuente</a:t>
            </a:r>
            <a:r>
              <a:rPr lang="en-US" sz="2660" b="0" i="0" u="none" strike="noStrike" cap="none" dirty="0">
                <a:solidFill>
                  <a:schemeClr val="lt1"/>
                </a:solidFill>
                <a:latin typeface="Calibri"/>
                <a:ea typeface="Calibri"/>
                <a:cs typeface="Calibri"/>
                <a:sym typeface="Calibri"/>
              </a:rPr>
              <a:t>: </a:t>
            </a:r>
            <a:r>
              <a:rPr lang="en-US" sz="2660" b="0" i="0" u="none" strike="noStrike" cap="none" dirty="0" err="1">
                <a:solidFill>
                  <a:schemeClr val="lt1"/>
                </a:solidFill>
                <a:latin typeface="Calibri"/>
                <a:ea typeface="Calibri"/>
                <a:cs typeface="Calibri"/>
                <a:sym typeface="Calibri"/>
              </a:rPr>
              <a:t>neumotórax</a:t>
            </a:r>
            <a:r>
              <a:rPr lang="en-US" sz="2660" b="0" i="0" u="none" strike="noStrike" cap="none" dirty="0">
                <a:solidFill>
                  <a:schemeClr val="lt1"/>
                </a:solidFill>
                <a:latin typeface="Calibri"/>
                <a:ea typeface="Calibri"/>
                <a:cs typeface="Calibri"/>
                <a:sym typeface="Calibri"/>
              </a:rPr>
              <a:t> </a:t>
            </a:r>
            <a:r>
              <a:rPr lang="en-US" sz="2660" b="0" i="0" u="none" strike="noStrike" cap="none" dirty="0" err="1" smtClean="0">
                <a:solidFill>
                  <a:schemeClr val="lt1"/>
                </a:solidFill>
                <a:latin typeface="Calibri"/>
                <a:ea typeface="Calibri"/>
                <a:cs typeface="Calibri"/>
                <a:sym typeface="Calibri"/>
              </a:rPr>
              <a:t>espontáneo</a:t>
            </a:r>
            <a:r>
              <a:rPr lang="en-US" sz="2660" b="0" i="0" u="none" strike="noStrike" cap="none" dirty="0">
                <a:solidFill>
                  <a:schemeClr val="lt1"/>
                </a:solidFill>
                <a:latin typeface="Calibri"/>
                <a:ea typeface="Calibri"/>
                <a:cs typeface="Calibri"/>
                <a:sym typeface="Calibri"/>
              </a:rPr>
              <a:t>. </a:t>
            </a:r>
          </a:p>
          <a:p>
            <a:pPr marL="0" marR="0" lvl="0" indent="0" algn="l" rtl="0">
              <a:lnSpc>
                <a:spcPct val="80000"/>
              </a:lnSpc>
              <a:spcBef>
                <a:spcPts val="1000"/>
              </a:spcBef>
              <a:spcAft>
                <a:spcPts val="0"/>
              </a:spcAft>
              <a:buClr>
                <a:schemeClr val="lt1"/>
              </a:buClr>
              <a:buSzPct val="25000"/>
              <a:buFont typeface="Arial"/>
              <a:buNone/>
            </a:pPr>
            <a:endParaRPr sz="2660" b="0" i="0" u="none" strike="noStrike" cap="none" dirty="0">
              <a:solidFill>
                <a:schemeClr val="lt1"/>
              </a:solidFill>
              <a:latin typeface="Calibri"/>
              <a:ea typeface="Calibri"/>
              <a:cs typeface="Calibri"/>
              <a:sym typeface="Calibri"/>
            </a:endParaRPr>
          </a:p>
          <a:p>
            <a:pPr marL="0" marR="0" lvl="0" indent="0" algn="l" rtl="0">
              <a:lnSpc>
                <a:spcPct val="80000"/>
              </a:lnSpc>
              <a:spcBef>
                <a:spcPts val="1000"/>
              </a:spcBef>
              <a:spcAft>
                <a:spcPts val="0"/>
              </a:spcAft>
              <a:buClr>
                <a:schemeClr val="lt1"/>
              </a:buClr>
              <a:buSzPct val="25000"/>
              <a:buFont typeface="Arial"/>
              <a:buNone/>
            </a:pPr>
            <a:r>
              <a:rPr lang="en-US" sz="2660" b="1" i="0" u="sng" strike="noStrike" cap="none" dirty="0">
                <a:solidFill>
                  <a:schemeClr val="lt1"/>
                </a:solidFill>
                <a:latin typeface="Calibri"/>
                <a:ea typeface="Calibri"/>
                <a:cs typeface="Calibri"/>
                <a:sym typeface="Calibri"/>
              </a:rPr>
              <a:t>TC  </a:t>
            </a:r>
            <a:r>
              <a:rPr lang="en-US" sz="2660" b="1" i="0" u="sng" strike="noStrike" cap="none" dirty="0" smtClean="0">
                <a:solidFill>
                  <a:schemeClr val="lt1"/>
                </a:solidFill>
                <a:latin typeface="Calibri"/>
                <a:ea typeface="Calibri"/>
                <a:cs typeface="Calibri"/>
                <a:sym typeface="Calibri"/>
              </a:rPr>
              <a:t>(</a:t>
            </a:r>
            <a:r>
              <a:rPr lang="en-US" sz="2660" b="1" u="sng" dirty="0" err="1"/>
              <a:t>L</a:t>
            </a:r>
            <a:r>
              <a:rPr lang="en-US" sz="2660" b="1" i="0" u="sng" strike="noStrike" cap="none" dirty="0" err="1" smtClean="0">
                <a:solidFill>
                  <a:schemeClr val="lt1"/>
                </a:solidFill>
                <a:latin typeface="Calibri"/>
                <a:ea typeface="Calibri"/>
                <a:cs typeface="Calibri"/>
                <a:sym typeface="Calibri"/>
              </a:rPr>
              <a:t>esión</a:t>
            </a:r>
            <a:r>
              <a:rPr lang="en-US" sz="2660" b="1" i="0" u="sng" strike="noStrike" cap="none" dirty="0" smtClean="0">
                <a:solidFill>
                  <a:schemeClr val="lt1"/>
                </a:solidFill>
                <a:latin typeface="Calibri"/>
                <a:ea typeface="Calibri"/>
                <a:cs typeface="Calibri"/>
                <a:sym typeface="Calibri"/>
              </a:rPr>
              <a:t> </a:t>
            </a:r>
            <a:r>
              <a:rPr lang="en-US" sz="2660" b="1" i="0" u="sng" strike="noStrike" cap="none" dirty="0" err="1">
                <a:solidFill>
                  <a:schemeClr val="lt1"/>
                </a:solidFill>
                <a:latin typeface="Calibri"/>
                <a:ea typeface="Calibri"/>
                <a:cs typeface="Calibri"/>
                <a:sym typeface="Calibri"/>
              </a:rPr>
              <a:t>Primaria</a:t>
            </a:r>
            <a:r>
              <a:rPr lang="en-US" sz="2660" b="1" i="0" u="sng" strike="noStrike" cap="none" dirty="0">
                <a:solidFill>
                  <a:schemeClr val="lt1"/>
                </a:solidFill>
                <a:latin typeface="Calibri"/>
                <a:ea typeface="Calibri"/>
                <a:cs typeface="Calibri"/>
                <a:sym typeface="Calibri"/>
              </a:rPr>
              <a:t> </a:t>
            </a:r>
            <a:r>
              <a:rPr lang="en-US" sz="2660" b="1" i="0" u="sng" strike="noStrike" cap="none" dirty="0" smtClean="0">
                <a:solidFill>
                  <a:schemeClr val="lt1"/>
                </a:solidFill>
                <a:latin typeface="Calibri"/>
                <a:ea typeface="Calibri"/>
                <a:cs typeface="Calibri"/>
                <a:sym typeface="Calibri"/>
              </a:rPr>
              <a:t>):</a:t>
            </a:r>
            <a:endParaRPr lang="en-US" sz="2660" b="1" i="0" u="sng" strike="noStrike" cap="none" dirty="0">
              <a:solidFill>
                <a:schemeClr val="lt1"/>
              </a:solidFill>
              <a:latin typeface="Calibri"/>
              <a:ea typeface="Calibri"/>
              <a:cs typeface="Calibri"/>
              <a:sym typeface="Calibri"/>
            </a:endParaRPr>
          </a:p>
          <a:p>
            <a:pPr marL="285750" marR="0" lvl="0" indent="-285750" algn="l" rtl="0">
              <a:lnSpc>
                <a:spcPct val="80000"/>
              </a:lnSpc>
              <a:spcBef>
                <a:spcPts val="1000"/>
              </a:spcBef>
              <a:spcAft>
                <a:spcPts val="0"/>
              </a:spcAft>
              <a:buClr>
                <a:schemeClr val="lt1"/>
              </a:buClr>
              <a:buSzPct val="98518"/>
              <a:buFont typeface="Noto Sans Symbols"/>
              <a:buChar char="❖"/>
            </a:pPr>
            <a:r>
              <a:rPr lang="en-US" sz="2660" dirty="0" err="1" smtClean="0"/>
              <a:t>P</a:t>
            </a:r>
            <a:r>
              <a:rPr lang="en-US" sz="2660" b="0" i="0" u="none" strike="noStrike" cap="none" dirty="0" err="1" smtClean="0">
                <a:solidFill>
                  <a:schemeClr val="lt1"/>
                </a:solidFill>
                <a:latin typeface="Calibri"/>
                <a:ea typeface="Calibri"/>
                <a:cs typeface="Calibri"/>
                <a:sym typeface="Calibri"/>
              </a:rPr>
              <a:t>uede</a:t>
            </a:r>
            <a:r>
              <a:rPr lang="en-US" sz="2660" b="0" i="0" u="none" strike="noStrike" cap="none" dirty="0" smtClean="0">
                <a:solidFill>
                  <a:schemeClr val="lt1"/>
                </a:solidFill>
                <a:latin typeface="Calibri"/>
                <a:ea typeface="Calibri"/>
                <a:cs typeface="Calibri"/>
                <a:sym typeface="Calibri"/>
              </a:rPr>
              <a:t> </a:t>
            </a:r>
            <a:r>
              <a:rPr lang="en-US" sz="2660" b="0" i="0" u="none" strike="noStrike" cap="none" dirty="0" err="1">
                <a:solidFill>
                  <a:schemeClr val="lt1"/>
                </a:solidFill>
                <a:latin typeface="Calibri"/>
                <a:ea typeface="Calibri"/>
                <a:cs typeface="Calibri"/>
                <a:sym typeface="Calibri"/>
              </a:rPr>
              <a:t>visualizar</a:t>
            </a:r>
            <a:r>
              <a:rPr lang="en-US" sz="2660" b="0" i="0" u="none" strike="noStrike" cap="none" dirty="0">
                <a:solidFill>
                  <a:schemeClr val="lt1"/>
                </a:solidFill>
                <a:latin typeface="Calibri"/>
                <a:ea typeface="Calibri"/>
                <a:cs typeface="Calibri"/>
                <a:sym typeface="Calibri"/>
              </a:rPr>
              <a:t>  </a:t>
            </a:r>
            <a:r>
              <a:rPr lang="en-US" sz="2660" b="0" i="0" u="none" strike="noStrike" cap="none" dirty="0" err="1">
                <a:solidFill>
                  <a:schemeClr val="lt1"/>
                </a:solidFill>
                <a:latin typeface="Calibri"/>
                <a:ea typeface="Calibri"/>
                <a:cs typeface="Calibri"/>
                <a:sym typeface="Calibri"/>
              </a:rPr>
              <a:t>matriz</a:t>
            </a:r>
            <a:r>
              <a:rPr lang="en-US" sz="2660" b="0" i="0" u="none" strike="noStrike" cap="none" dirty="0">
                <a:solidFill>
                  <a:schemeClr val="lt1"/>
                </a:solidFill>
                <a:latin typeface="Calibri"/>
                <a:ea typeface="Calibri"/>
                <a:cs typeface="Calibri"/>
                <a:sym typeface="Calibri"/>
              </a:rPr>
              <a:t> </a:t>
            </a:r>
            <a:r>
              <a:rPr lang="en-US" sz="2660" b="0" i="0" u="none" strike="noStrike" cap="none" dirty="0" err="1">
                <a:solidFill>
                  <a:schemeClr val="lt1"/>
                </a:solidFill>
                <a:latin typeface="Calibri"/>
                <a:ea typeface="Calibri"/>
                <a:cs typeface="Calibri"/>
                <a:sym typeface="Calibri"/>
              </a:rPr>
              <a:t>mineralizada</a:t>
            </a:r>
            <a:r>
              <a:rPr lang="en-US" sz="2660" b="0" i="0" u="none" strike="noStrike" cap="none" dirty="0">
                <a:solidFill>
                  <a:schemeClr val="lt1"/>
                </a:solidFill>
                <a:latin typeface="Calibri"/>
                <a:ea typeface="Calibri"/>
                <a:cs typeface="Calibri"/>
                <a:sym typeface="Calibri"/>
              </a:rPr>
              <a:t> no visible </a:t>
            </a:r>
            <a:r>
              <a:rPr lang="en-US" sz="2660" b="0" i="0" u="none" strike="noStrike" cap="none" dirty="0" err="1">
                <a:solidFill>
                  <a:schemeClr val="lt1"/>
                </a:solidFill>
                <a:latin typeface="Calibri"/>
                <a:ea typeface="Calibri"/>
                <a:cs typeface="Calibri"/>
                <a:sym typeface="Calibri"/>
              </a:rPr>
              <a:t>por</a:t>
            </a:r>
            <a:r>
              <a:rPr lang="en-US" sz="2660" b="0" i="0" u="none" strike="noStrike" cap="none" dirty="0">
                <a:solidFill>
                  <a:schemeClr val="lt1"/>
                </a:solidFill>
                <a:latin typeface="Calibri"/>
                <a:ea typeface="Calibri"/>
                <a:cs typeface="Calibri"/>
                <a:sym typeface="Calibri"/>
              </a:rPr>
              <a:t> RX .</a:t>
            </a:r>
          </a:p>
          <a:p>
            <a:pPr marL="285750" marR="0" lvl="0" indent="-285750" algn="l" rtl="0">
              <a:lnSpc>
                <a:spcPct val="80000"/>
              </a:lnSpc>
              <a:spcBef>
                <a:spcPts val="1000"/>
              </a:spcBef>
              <a:spcAft>
                <a:spcPts val="0"/>
              </a:spcAft>
              <a:buClr>
                <a:schemeClr val="lt1"/>
              </a:buClr>
              <a:buSzPct val="98518"/>
              <a:buFont typeface="Noto Sans Symbols"/>
              <a:buChar char="❖"/>
            </a:pPr>
            <a:r>
              <a:rPr lang="en-US" sz="2660" b="0" i="0" u="none" strike="noStrike" cap="none" dirty="0" err="1">
                <a:solidFill>
                  <a:schemeClr val="lt1"/>
                </a:solidFill>
                <a:latin typeface="Calibri"/>
                <a:ea typeface="Calibri"/>
                <a:cs typeface="Calibri"/>
                <a:sym typeface="Calibri"/>
              </a:rPr>
              <a:t>Pequeñas</a:t>
            </a:r>
            <a:r>
              <a:rPr lang="en-US" sz="2660" b="0" i="0" u="none" strike="noStrike" cap="none" dirty="0">
                <a:solidFill>
                  <a:schemeClr val="lt1"/>
                </a:solidFill>
                <a:latin typeface="Calibri"/>
                <a:ea typeface="Calibri"/>
                <a:cs typeface="Calibri"/>
                <a:sym typeface="Calibri"/>
              </a:rPr>
              <a:t> </a:t>
            </a:r>
            <a:r>
              <a:rPr lang="en-US" sz="2660" b="0" i="0" u="none" strike="noStrike" cap="none" dirty="0" err="1">
                <a:solidFill>
                  <a:schemeClr val="lt1"/>
                </a:solidFill>
                <a:latin typeface="Calibri"/>
                <a:ea typeface="Calibri"/>
                <a:cs typeface="Calibri"/>
                <a:sym typeface="Calibri"/>
              </a:rPr>
              <a:t>lesiones</a:t>
            </a:r>
            <a:r>
              <a:rPr lang="en-US" sz="2660" b="0" i="0" u="none" strike="noStrike" cap="none" dirty="0">
                <a:solidFill>
                  <a:schemeClr val="lt1"/>
                </a:solidFill>
                <a:latin typeface="Calibri"/>
                <a:ea typeface="Calibri"/>
                <a:cs typeface="Calibri"/>
                <a:sym typeface="Calibri"/>
              </a:rPr>
              <a:t>  &lt;5 cm  </a:t>
            </a:r>
            <a:r>
              <a:rPr lang="en-US" sz="2660" b="0" i="0" u="none" strike="noStrike" cap="none" dirty="0" err="1">
                <a:solidFill>
                  <a:schemeClr val="lt1"/>
                </a:solidFill>
                <a:latin typeface="Calibri"/>
                <a:ea typeface="Calibri"/>
                <a:cs typeface="Calibri"/>
                <a:sym typeface="Calibri"/>
              </a:rPr>
              <a:t>adyacentes</a:t>
            </a:r>
            <a:r>
              <a:rPr lang="en-US" sz="2660" b="0" i="0" u="none" strike="noStrike" cap="none" dirty="0">
                <a:solidFill>
                  <a:schemeClr val="lt1"/>
                </a:solidFill>
                <a:latin typeface="Calibri"/>
                <a:ea typeface="Calibri"/>
                <a:cs typeface="Calibri"/>
                <a:sym typeface="Calibri"/>
              </a:rPr>
              <a:t> </a:t>
            </a:r>
            <a:r>
              <a:rPr lang="en-US" sz="2660" b="0" i="0" u="none" strike="noStrike" cap="none" dirty="0" err="1">
                <a:solidFill>
                  <a:schemeClr val="lt1"/>
                </a:solidFill>
                <a:latin typeface="Calibri"/>
                <a:ea typeface="Calibri"/>
                <a:cs typeface="Calibri"/>
                <a:sym typeface="Calibri"/>
              </a:rPr>
              <a:t>endostio</a:t>
            </a:r>
            <a:r>
              <a:rPr lang="en-US" sz="2660" b="0" i="0" u="none" strike="noStrike" cap="none" dirty="0">
                <a:solidFill>
                  <a:schemeClr val="lt1"/>
                </a:solidFill>
                <a:latin typeface="Calibri"/>
                <a:ea typeface="Calibri"/>
                <a:cs typeface="Calibri"/>
                <a:sym typeface="Calibri"/>
              </a:rPr>
              <a:t>. </a:t>
            </a:r>
          </a:p>
          <a:p>
            <a:pPr marL="285750" marR="0" lvl="0" indent="-285750" algn="l" rtl="0">
              <a:lnSpc>
                <a:spcPct val="80000"/>
              </a:lnSpc>
              <a:spcBef>
                <a:spcPts val="1000"/>
              </a:spcBef>
              <a:spcAft>
                <a:spcPts val="0"/>
              </a:spcAft>
              <a:buClr>
                <a:schemeClr val="lt1"/>
              </a:buClr>
              <a:buSzPct val="98518"/>
              <a:buFont typeface="Noto Sans Symbols"/>
              <a:buChar char="❖"/>
            </a:pPr>
            <a:r>
              <a:rPr lang="en-US" sz="2660" b="0" i="0" u="none" strike="noStrike" cap="none" dirty="0">
                <a:solidFill>
                  <a:schemeClr val="lt1"/>
                </a:solidFill>
                <a:latin typeface="Calibri"/>
                <a:ea typeface="Calibri"/>
                <a:cs typeface="Calibri"/>
                <a:sym typeface="Calibri"/>
              </a:rPr>
              <a:t>	Pelvis </a:t>
            </a:r>
          </a:p>
          <a:p>
            <a:pPr marL="285750" marR="0" lvl="0" indent="-285750" algn="l" rtl="0">
              <a:lnSpc>
                <a:spcPct val="80000"/>
              </a:lnSpc>
              <a:spcBef>
                <a:spcPts val="1000"/>
              </a:spcBef>
              <a:spcAft>
                <a:spcPts val="0"/>
              </a:spcAft>
              <a:buClr>
                <a:schemeClr val="lt1"/>
              </a:buClr>
              <a:buSzPct val="98518"/>
              <a:buFont typeface="Noto Sans Symbols"/>
              <a:buChar char="❖"/>
            </a:pPr>
            <a:r>
              <a:rPr lang="en-US" sz="2660" b="0" i="0" u="none" strike="noStrike" cap="none" dirty="0">
                <a:solidFill>
                  <a:schemeClr val="lt1"/>
                </a:solidFill>
                <a:latin typeface="Calibri"/>
                <a:ea typeface="Calibri"/>
                <a:cs typeface="Calibri"/>
                <a:sym typeface="Calibri"/>
              </a:rPr>
              <a:t>	</a:t>
            </a:r>
            <a:r>
              <a:rPr lang="en-US" sz="2660" b="0" i="0" u="none" strike="noStrike" cap="none" dirty="0" err="1">
                <a:solidFill>
                  <a:schemeClr val="lt1"/>
                </a:solidFill>
                <a:latin typeface="Calibri"/>
                <a:ea typeface="Calibri"/>
                <a:cs typeface="Calibri"/>
                <a:sym typeface="Calibri"/>
              </a:rPr>
              <a:t>Husos</a:t>
            </a:r>
            <a:r>
              <a:rPr lang="en-US" sz="2660" b="0" i="0" u="none" strike="noStrike" cap="none" dirty="0">
                <a:solidFill>
                  <a:schemeClr val="lt1"/>
                </a:solidFill>
                <a:latin typeface="Calibri"/>
                <a:ea typeface="Calibri"/>
                <a:cs typeface="Calibri"/>
                <a:sym typeface="Calibri"/>
              </a:rPr>
              <a:t> </a:t>
            </a:r>
            <a:r>
              <a:rPr lang="en-US" sz="2660" b="0" i="0" u="none" strike="noStrike" cap="none" dirty="0" err="1">
                <a:solidFill>
                  <a:schemeClr val="lt1"/>
                </a:solidFill>
                <a:latin typeface="Calibri"/>
                <a:ea typeface="Calibri"/>
                <a:cs typeface="Calibri"/>
                <a:sym typeface="Calibri"/>
              </a:rPr>
              <a:t>Planos</a:t>
            </a:r>
            <a:r>
              <a:rPr lang="en-US" sz="2660" b="0" i="0" u="none" strike="noStrike" cap="none" dirty="0">
                <a:solidFill>
                  <a:schemeClr val="lt1"/>
                </a:solidFill>
                <a:latin typeface="Calibri"/>
                <a:ea typeface="Calibri"/>
                <a:cs typeface="Calibri"/>
                <a:sym typeface="Calibri"/>
              </a:rPr>
              <a:t> </a:t>
            </a:r>
          </a:p>
          <a:p>
            <a:pPr marL="285750" marR="0" lvl="0" indent="-285750" algn="l" rtl="0">
              <a:lnSpc>
                <a:spcPct val="80000"/>
              </a:lnSpc>
              <a:spcBef>
                <a:spcPts val="1000"/>
              </a:spcBef>
              <a:spcAft>
                <a:spcPts val="0"/>
              </a:spcAft>
              <a:buClr>
                <a:schemeClr val="lt1"/>
              </a:buClr>
              <a:buSzPct val="98518"/>
              <a:buFont typeface="Noto Sans Symbols"/>
              <a:buChar char="❖"/>
            </a:pPr>
            <a:r>
              <a:rPr lang="en-US" sz="2660" b="0" i="0" u="none" strike="noStrike" cap="none" dirty="0">
                <a:solidFill>
                  <a:schemeClr val="lt1"/>
                </a:solidFill>
                <a:latin typeface="Calibri"/>
                <a:ea typeface="Calibri"/>
                <a:cs typeface="Calibri"/>
                <a:sym typeface="Calibri"/>
              </a:rPr>
              <a:t>	</a:t>
            </a:r>
            <a:r>
              <a:rPr lang="en-US" sz="2660" b="0" i="0" u="none" strike="noStrike" cap="none" dirty="0" err="1">
                <a:solidFill>
                  <a:schemeClr val="lt1"/>
                </a:solidFill>
                <a:latin typeface="Calibri"/>
                <a:ea typeface="Calibri"/>
                <a:cs typeface="Calibri"/>
                <a:sym typeface="Calibri"/>
              </a:rPr>
              <a:t>Maxilar</a:t>
            </a:r>
            <a:r>
              <a:rPr lang="en-US" sz="2660" b="0" i="0" u="none" strike="noStrike" cap="none" dirty="0">
                <a:solidFill>
                  <a:schemeClr val="lt1"/>
                </a:solidFill>
                <a:latin typeface="Calibri"/>
                <a:ea typeface="Calibri"/>
                <a:cs typeface="Calibri"/>
                <a:sym typeface="Calibri"/>
              </a:rPr>
              <a:t> </a:t>
            </a:r>
          </a:p>
          <a:p>
            <a:pPr marL="0" marR="0" lvl="0" indent="0" algn="l" rtl="0">
              <a:lnSpc>
                <a:spcPct val="80000"/>
              </a:lnSpc>
              <a:spcBef>
                <a:spcPts val="1000"/>
              </a:spcBef>
              <a:spcAft>
                <a:spcPts val="0"/>
              </a:spcAft>
              <a:buClr>
                <a:schemeClr val="lt1"/>
              </a:buClr>
              <a:buSzPct val="25000"/>
              <a:buFont typeface="Arial"/>
              <a:buNone/>
            </a:pPr>
            <a:endParaRPr sz="1679" b="0" i="0" u="none" strike="noStrike" cap="none" dirty="0">
              <a:solidFill>
                <a:schemeClr val="lt1"/>
              </a:solidFill>
              <a:latin typeface="Calibri"/>
              <a:ea typeface="Calibri"/>
              <a:cs typeface="Calibri"/>
              <a:sym typeface="Calibri"/>
            </a:endParaRPr>
          </a:p>
          <a:p>
            <a:pPr marL="0" marR="0" lvl="0" indent="0" algn="l" rtl="0">
              <a:lnSpc>
                <a:spcPct val="80000"/>
              </a:lnSpc>
              <a:spcBef>
                <a:spcPts val="1000"/>
              </a:spcBef>
              <a:spcAft>
                <a:spcPts val="0"/>
              </a:spcAft>
              <a:buClr>
                <a:schemeClr val="lt1"/>
              </a:buClr>
              <a:buSzPct val="25000"/>
              <a:buFont typeface="Arial"/>
              <a:buNone/>
            </a:pPr>
            <a:endParaRPr sz="1679" b="0" i="0" u="none" strike="noStrike" cap="none" dirty="0">
              <a:solidFill>
                <a:schemeClr val="lt1"/>
              </a:solidFill>
              <a:latin typeface="Calibri"/>
              <a:ea typeface="Calibri"/>
              <a:cs typeface="Calibri"/>
              <a:sym typeface="Calibri"/>
            </a:endParaRPr>
          </a:p>
          <a:p>
            <a:pPr marL="0" marR="0" lvl="0" indent="0" algn="l" rtl="0">
              <a:lnSpc>
                <a:spcPct val="80000"/>
              </a:lnSpc>
              <a:spcBef>
                <a:spcPts val="1000"/>
              </a:spcBef>
              <a:spcAft>
                <a:spcPts val="0"/>
              </a:spcAft>
              <a:buClr>
                <a:schemeClr val="lt1"/>
              </a:buClr>
              <a:buSzPct val="25000"/>
              <a:buFont typeface="Arial"/>
              <a:buNone/>
            </a:pPr>
            <a:endParaRPr sz="1260" b="0" i="0" u="none" strike="noStrike" cap="none" dirty="0">
              <a:solidFill>
                <a:schemeClr val="lt1"/>
              </a:solidFill>
              <a:latin typeface="Calibri"/>
              <a:ea typeface="Calibri"/>
              <a:cs typeface="Calibri"/>
              <a:sym typeface="Calibri"/>
            </a:endParaRPr>
          </a:p>
          <a:p>
            <a:pPr marL="0" marR="0" lvl="0" indent="0" algn="l" rtl="0">
              <a:lnSpc>
                <a:spcPct val="80000"/>
              </a:lnSpc>
              <a:spcBef>
                <a:spcPts val="1000"/>
              </a:spcBef>
              <a:spcAft>
                <a:spcPts val="0"/>
              </a:spcAft>
              <a:buClr>
                <a:schemeClr val="lt1"/>
              </a:buClr>
              <a:buSzPct val="25000"/>
              <a:buFont typeface="Arial"/>
              <a:buNone/>
            </a:pPr>
            <a:endParaRPr sz="1260" b="0" i="0" u="none" strike="noStrike" cap="none" dirty="0">
              <a:solidFill>
                <a:schemeClr val="lt1"/>
              </a:solidFill>
              <a:latin typeface="Calibri"/>
              <a:ea typeface="Calibri"/>
              <a:cs typeface="Calibri"/>
              <a:sym typeface="Calibri"/>
            </a:endParaRPr>
          </a:p>
          <a:p>
            <a:pPr marL="0" marR="0" lvl="0" indent="0" algn="ctr" rtl="0">
              <a:lnSpc>
                <a:spcPct val="80000"/>
              </a:lnSpc>
              <a:spcBef>
                <a:spcPts val="1000"/>
              </a:spcBef>
              <a:spcAft>
                <a:spcPts val="0"/>
              </a:spcAft>
              <a:buClr>
                <a:schemeClr val="lt1"/>
              </a:buClr>
              <a:buSzPct val="25000"/>
              <a:buFont typeface="Arial"/>
              <a:buNone/>
            </a:pPr>
            <a:r>
              <a:rPr lang="en-US" sz="1260" b="1" i="1" u="none" strike="noStrike" cap="none" dirty="0">
                <a:solidFill>
                  <a:schemeClr val="lt1"/>
                </a:solidFill>
                <a:latin typeface="Calibri"/>
                <a:ea typeface="Calibri"/>
                <a:cs typeface="Calibri"/>
                <a:sym typeface="Calibri"/>
              </a:rPr>
              <a:t>.</a:t>
            </a:r>
          </a:p>
          <a:p>
            <a:pPr marL="0" marR="0" lvl="0" indent="0" algn="l" rtl="0">
              <a:lnSpc>
                <a:spcPct val="80000"/>
              </a:lnSpc>
              <a:spcBef>
                <a:spcPts val="1000"/>
              </a:spcBef>
              <a:spcAft>
                <a:spcPts val="0"/>
              </a:spcAft>
              <a:buClr>
                <a:schemeClr val="lt1"/>
              </a:buClr>
              <a:buSzPct val="25000"/>
              <a:buFont typeface="Arial"/>
              <a:buNone/>
            </a:pPr>
            <a:endParaRPr sz="1260" b="1" i="1" u="none" strike="noStrike" cap="none" dirty="0">
              <a:solidFill>
                <a:schemeClr val="lt1"/>
              </a:solidFill>
              <a:latin typeface="Calibri"/>
              <a:ea typeface="Calibri"/>
              <a:cs typeface="Calibri"/>
              <a:sym typeface="Calibri"/>
            </a:endParaRPr>
          </a:p>
          <a:p>
            <a:pPr marL="0" marR="0" lvl="0" indent="0" algn="l" rtl="0">
              <a:lnSpc>
                <a:spcPct val="80000"/>
              </a:lnSpc>
              <a:spcBef>
                <a:spcPts val="1000"/>
              </a:spcBef>
              <a:spcAft>
                <a:spcPts val="0"/>
              </a:spcAft>
              <a:buClr>
                <a:schemeClr val="lt1"/>
              </a:buClr>
              <a:buSzPct val="25000"/>
              <a:buFont typeface="Arial"/>
              <a:buNone/>
            </a:pPr>
            <a:endParaRPr sz="1260" b="1" i="1" u="none" strike="noStrike" cap="none" dirty="0">
              <a:solidFill>
                <a:schemeClr val="lt1"/>
              </a:solidFill>
              <a:latin typeface="Calibri"/>
              <a:ea typeface="Calibri"/>
              <a:cs typeface="Calibri"/>
              <a:sym typeface="Calibri"/>
            </a:endParaRPr>
          </a:p>
          <a:p>
            <a:pPr marL="0" marR="0" lvl="0" indent="0" algn="l" rtl="0">
              <a:lnSpc>
                <a:spcPct val="80000"/>
              </a:lnSpc>
              <a:spcBef>
                <a:spcPts val="1000"/>
              </a:spcBef>
              <a:spcAft>
                <a:spcPts val="0"/>
              </a:spcAft>
              <a:buClr>
                <a:schemeClr val="lt1"/>
              </a:buClr>
              <a:buSzPct val="25000"/>
              <a:buFont typeface="Arial"/>
              <a:buNone/>
            </a:pPr>
            <a:endParaRPr sz="1260" b="0" i="0" u="none" strike="noStrike" cap="none" dirty="0">
              <a:solidFill>
                <a:schemeClr val="lt1"/>
              </a:solidFill>
              <a:latin typeface="Calibri"/>
              <a:ea typeface="Calibri"/>
              <a:cs typeface="Calibri"/>
              <a:sym typeface="Calibri"/>
            </a:endParaRPr>
          </a:p>
          <a:p>
            <a:pPr marL="0" marR="0" lvl="0" indent="0" algn="l" rtl="0">
              <a:lnSpc>
                <a:spcPct val="80000"/>
              </a:lnSpc>
              <a:spcBef>
                <a:spcPts val="1000"/>
              </a:spcBef>
              <a:spcAft>
                <a:spcPts val="0"/>
              </a:spcAft>
              <a:buClr>
                <a:schemeClr val="lt1"/>
              </a:buClr>
              <a:buSzPct val="25000"/>
              <a:buFont typeface="Arial"/>
              <a:buNone/>
            </a:pPr>
            <a:endParaRPr sz="1260" b="0" i="0" u="none" strike="noStrike" cap="none" dirty="0">
              <a:solidFill>
                <a:schemeClr val="lt1"/>
              </a:solidFill>
              <a:latin typeface="Calibri"/>
              <a:ea typeface="Calibri"/>
              <a:cs typeface="Calibri"/>
              <a:sym typeface="Calibri"/>
            </a:endParaRPr>
          </a:p>
          <a:p>
            <a:pPr marL="285750" marR="0" lvl="0" indent="-285750" algn="l" rtl="0">
              <a:lnSpc>
                <a:spcPct val="80000"/>
              </a:lnSpc>
              <a:spcBef>
                <a:spcPts val="1000"/>
              </a:spcBef>
              <a:spcAft>
                <a:spcPts val="0"/>
              </a:spcAft>
              <a:buClr>
                <a:schemeClr val="lt1"/>
              </a:buClr>
              <a:buSzPct val="96923"/>
              <a:buFont typeface="Arial"/>
              <a:buNone/>
            </a:pPr>
            <a:endParaRPr sz="1260" b="0" i="0" u="none" strike="noStrike" cap="none" dirty="0">
              <a:solidFill>
                <a:schemeClr val="lt1"/>
              </a:solidFill>
              <a:latin typeface="Calibri"/>
              <a:ea typeface="Calibri"/>
              <a:cs typeface="Calibri"/>
              <a:sym typeface="Calibri"/>
            </a:endParaRPr>
          </a:p>
        </p:txBody>
      </p:sp>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a:spLocks noGrp="1"/>
          </p:cNvSpPr>
          <p:nvPr>
            <p:ph type="title"/>
          </p:nvPr>
        </p:nvSpPr>
        <p:spPr>
          <a:xfrm>
            <a:off x="291721" y="182473"/>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Calibri"/>
              <a:buNone/>
            </a:pPr>
            <a:r>
              <a:rPr lang="en-US" sz="2800" b="0" i="0" u="none" strike="noStrike" cap="none">
                <a:solidFill>
                  <a:schemeClr val="lt1"/>
                </a:solidFill>
                <a:latin typeface="Calibri"/>
                <a:ea typeface="Calibri"/>
                <a:cs typeface="Calibri"/>
                <a:sym typeface="Calibri"/>
              </a:rPr>
              <a:t/>
            </a:r>
            <a:br>
              <a:rPr lang="en-US" sz="2800" b="0" i="0" u="none" strike="noStrike" cap="none">
                <a:solidFill>
                  <a:schemeClr val="lt1"/>
                </a:solidFill>
                <a:latin typeface="Calibri"/>
                <a:ea typeface="Calibri"/>
                <a:cs typeface="Calibri"/>
                <a:sym typeface="Calibri"/>
              </a:rPr>
            </a:br>
            <a:r>
              <a:rPr lang="en-US" sz="2800" b="0" i="0" u="none" strike="noStrike" cap="none">
                <a:solidFill>
                  <a:schemeClr val="lt1"/>
                </a:solidFill>
                <a:latin typeface="Calibri"/>
                <a:ea typeface="Calibri"/>
                <a:cs typeface="Calibri"/>
                <a:sym typeface="Calibri"/>
              </a:rPr>
              <a:t>MICRONÓDULO DE 3.0 MM</a:t>
            </a:r>
          </a:p>
        </p:txBody>
      </p:sp>
      <p:pic>
        <p:nvPicPr>
          <p:cNvPr id="506" name="Shape 506"/>
          <p:cNvPicPr preferRelativeResize="0">
            <a:picLocks noGrp="1"/>
          </p:cNvPicPr>
          <p:nvPr>
            <p:ph type="body" idx="1"/>
          </p:nvPr>
        </p:nvPicPr>
        <p:blipFill rotWithShape="1">
          <a:blip r:embed="rId3">
            <a:alphaModFix/>
          </a:blip>
          <a:srcRect/>
          <a:stretch/>
        </p:blipFill>
        <p:spPr>
          <a:xfrm>
            <a:off x="457200" y="2204864"/>
            <a:ext cx="8538288" cy="3478893"/>
          </a:xfrm>
          <a:prstGeom prst="rect">
            <a:avLst/>
          </a:prstGeom>
          <a:noFill/>
          <a:ln>
            <a:noFill/>
          </a:ln>
        </p:spPr>
      </p:pic>
      <p:sp>
        <p:nvSpPr>
          <p:cNvPr id="507" name="Shape 507"/>
          <p:cNvSpPr/>
          <p:nvPr/>
        </p:nvSpPr>
        <p:spPr>
          <a:xfrm>
            <a:off x="1331640" y="4653135"/>
            <a:ext cx="216023" cy="216023"/>
          </a:xfrm>
          <a:prstGeom prst="ellipse">
            <a:avLst/>
          </a:prstGeom>
          <a:noFill/>
          <a:ln w="285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08" name="Shape 508"/>
          <p:cNvSpPr/>
          <p:nvPr/>
        </p:nvSpPr>
        <p:spPr>
          <a:xfrm>
            <a:off x="4655127" y="-2394"/>
            <a:ext cx="4488871" cy="1581812"/>
          </a:xfrm>
          <a:prstGeom prst="rect">
            <a:avLst/>
          </a:prstGeom>
          <a:blipFill rotWithShape="1">
            <a:blip r:embed="rId4">
              <a:alphaModFix/>
            </a:blip>
            <a:stretch>
              <a:fillRect/>
            </a:stretch>
          </a:blipFill>
          <a:ln>
            <a:noFill/>
          </a:ln>
        </p:spPr>
        <p:txBody>
          <a:bodyPr lIns="0" tIns="0" rIns="0" bIns="0" anchor="t" anchorCtr="0">
            <a:noAutofit/>
          </a:bodyPr>
          <a:lstStyle/>
          <a:p>
            <a:pPr marL="0" marR="0" lvl="0" indent="0" algn="l" rtl="0">
              <a:spcBef>
                <a:spcPts val="0"/>
              </a:spcBef>
              <a:buNone/>
            </a:pPr>
            <a:endParaRPr sz="1234">
              <a:solidFill>
                <a:schemeClr val="lt1"/>
              </a:solidFill>
              <a:latin typeface="Calibri"/>
              <a:ea typeface="Calibri"/>
              <a:cs typeface="Calibri"/>
              <a:sym typeface="Calibri"/>
            </a:endParaRPr>
          </a:p>
        </p:txBody>
      </p:sp>
      <p:sp>
        <p:nvSpPr>
          <p:cNvPr id="6" name="5 CuadroTexto"/>
          <p:cNvSpPr txBox="1"/>
          <p:nvPr/>
        </p:nvSpPr>
        <p:spPr>
          <a:xfrm>
            <a:off x="3372592" y="6044540"/>
            <a:ext cx="4809506" cy="307777"/>
          </a:xfrm>
          <a:prstGeom prst="rect">
            <a:avLst/>
          </a:prstGeom>
          <a:noFill/>
        </p:spPr>
        <p:txBody>
          <a:bodyPr wrap="square" rtlCol="0">
            <a:spAutoFit/>
          </a:bodyPr>
          <a:lstStyle/>
          <a:p>
            <a:r>
              <a:rPr lang="es-UY" dirty="0" smtClean="0">
                <a:solidFill>
                  <a:schemeClr val="tx2"/>
                </a:solidFill>
              </a:rPr>
              <a:t>AJR2015;204:153/160</a:t>
            </a:r>
            <a:endParaRPr lang="es-UY" dirty="0">
              <a:solidFill>
                <a:schemeClr val="tx2"/>
              </a:solidFill>
            </a:endParaRPr>
          </a:p>
        </p:txBody>
      </p:sp>
    </p:spTree>
  </p:cSld>
  <p:clrMapOvr>
    <a:masterClrMapping/>
  </p:clrMapOvr>
  <mc:AlternateContent xmlns:mc="http://schemas.openxmlformats.org/markup-compatibility/2006">
    <mc:Choice xmlns:p14="http://schemas.microsoft.com/office/powerpoint/2010/main" xmlns="" Requires="p14">
      <p:transition spd="slow">
        <p14:gallery dir="l"/>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p:nvPr/>
        </p:nvSpPr>
        <p:spPr>
          <a:xfrm>
            <a:off x="401451" y="179854"/>
            <a:ext cx="643777" cy="643777"/>
          </a:xfrm>
          <a:custGeom>
            <a:avLst/>
            <a:gdLst/>
            <a:ahLst/>
            <a:cxnLst/>
            <a:rect l="0" t="0" r="0" b="0"/>
            <a:pathLst>
              <a:path w="120000" h="120000" extrusionOk="0">
                <a:moveTo>
                  <a:pt x="0" y="119979"/>
                </a:moveTo>
                <a:lnTo>
                  <a:pt x="119979" y="119979"/>
                </a:lnTo>
                <a:lnTo>
                  <a:pt x="119979" y="0"/>
                </a:lnTo>
                <a:lnTo>
                  <a:pt x="0" y="0"/>
                </a:lnTo>
                <a:lnTo>
                  <a:pt x="0" y="119979"/>
                </a:lnTo>
                <a:close/>
              </a:path>
            </a:pathLst>
          </a:custGeom>
          <a:solidFill>
            <a:srgbClr val="0065A4"/>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14" name="Shape 514"/>
          <p:cNvSpPr/>
          <p:nvPr/>
        </p:nvSpPr>
        <p:spPr>
          <a:xfrm>
            <a:off x="455362" y="521600"/>
            <a:ext cx="125506" cy="122703"/>
          </a:xfrm>
          <a:custGeom>
            <a:avLst/>
            <a:gdLst/>
            <a:ahLst/>
            <a:cxnLst/>
            <a:rect l="0" t="0" r="0" b="0"/>
            <a:pathLst>
              <a:path w="120000" h="120000" extrusionOk="0">
                <a:moveTo>
                  <a:pt x="45449" y="30487"/>
                </a:moveTo>
                <a:lnTo>
                  <a:pt x="29314" y="30487"/>
                </a:lnTo>
                <a:lnTo>
                  <a:pt x="31284" y="33347"/>
                </a:lnTo>
                <a:lnTo>
                  <a:pt x="31617" y="33686"/>
                </a:lnTo>
                <a:lnTo>
                  <a:pt x="102438" y="115210"/>
                </a:lnTo>
                <a:lnTo>
                  <a:pt x="105889" y="119089"/>
                </a:lnTo>
                <a:lnTo>
                  <a:pt x="107538" y="119933"/>
                </a:lnTo>
                <a:lnTo>
                  <a:pt x="110002" y="119933"/>
                </a:lnTo>
                <a:lnTo>
                  <a:pt x="110101" y="118585"/>
                </a:lnTo>
                <a:lnTo>
                  <a:pt x="110174" y="95166"/>
                </a:lnTo>
                <a:lnTo>
                  <a:pt x="102267" y="95166"/>
                </a:lnTo>
                <a:lnTo>
                  <a:pt x="101613" y="94498"/>
                </a:lnTo>
                <a:lnTo>
                  <a:pt x="100628" y="93314"/>
                </a:lnTo>
                <a:lnTo>
                  <a:pt x="45449" y="30487"/>
                </a:lnTo>
                <a:close/>
              </a:path>
              <a:path w="120000" h="120000" extrusionOk="0">
                <a:moveTo>
                  <a:pt x="5109" y="0"/>
                </a:moveTo>
                <a:lnTo>
                  <a:pt x="1649" y="0"/>
                </a:lnTo>
                <a:lnTo>
                  <a:pt x="0" y="667"/>
                </a:lnTo>
                <a:lnTo>
                  <a:pt x="0" y="1676"/>
                </a:lnTo>
                <a:lnTo>
                  <a:pt x="3113" y="4303"/>
                </a:lnTo>
                <a:lnTo>
                  <a:pt x="9963" y="6629"/>
                </a:lnTo>
                <a:lnTo>
                  <a:pt x="16814" y="14356"/>
                </a:lnTo>
                <a:lnTo>
                  <a:pt x="19927" y="33183"/>
                </a:lnTo>
                <a:lnTo>
                  <a:pt x="19927" y="95342"/>
                </a:lnTo>
                <a:lnTo>
                  <a:pt x="17663" y="107908"/>
                </a:lnTo>
                <a:lnTo>
                  <a:pt x="12679" y="113005"/>
                </a:lnTo>
                <a:lnTo>
                  <a:pt x="7696" y="114784"/>
                </a:lnTo>
                <a:lnTo>
                  <a:pt x="5431" y="117402"/>
                </a:lnTo>
                <a:lnTo>
                  <a:pt x="5489" y="118585"/>
                </a:lnTo>
                <a:lnTo>
                  <a:pt x="5603" y="119254"/>
                </a:lnTo>
                <a:lnTo>
                  <a:pt x="8731" y="119254"/>
                </a:lnTo>
                <a:lnTo>
                  <a:pt x="17292" y="118585"/>
                </a:lnTo>
                <a:lnTo>
                  <a:pt x="41415" y="118585"/>
                </a:lnTo>
                <a:lnTo>
                  <a:pt x="41496" y="117062"/>
                </a:lnTo>
                <a:lnTo>
                  <a:pt x="39232" y="115119"/>
                </a:lnTo>
                <a:lnTo>
                  <a:pt x="34252" y="114140"/>
                </a:lnTo>
                <a:lnTo>
                  <a:pt x="29273" y="111170"/>
                </a:lnTo>
                <a:lnTo>
                  <a:pt x="27010" y="103254"/>
                </a:lnTo>
                <a:lnTo>
                  <a:pt x="27010" y="30991"/>
                </a:lnTo>
                <a:lnTo>
                  <a:pt x="27502" y="30487"/>
                </a:lnTo>
                <a:lnTo>
                  <a:pt x="45449" y="30487"/>
                </a:lnTo>
                <a:lnTo>
                  <a:pt x="21983" y="3763"/>
                </a:lnTo>
                <a:lnTo>
                  <a:pt x="21085" y="2695"/>
                </a:lnTo>
                <a:lnTo>
                  <a:pt x="19965" y="667"/>
                </a:lnTo>
                <a:lnTo>
                  <a:pt x="7574" y="667"/>
                </a:lnTo>
                <a:lnTo>
                  <a:pt x="5109" y="0"/>
                </a:lnTo>
                <a:close/>
              </a:path>
              <a:path w="120000" h="120000" extrusionOk="0">
                <a:moveTo>
                  <a:pt x="41415" y="118585"/>
                </a:moveTo>
                <a:lnTo>
                  <a:pt x="31124" y="118585"/>
                </a:lnTo>
                <a:lnTo>
                  <a:pt x="35731" y="119254"/>
                </a:lnTo>
                <a:lnTo>
                  <a:pt x="41335" y="119254"/>
                </a:lnTo>
                <a:lnTo>
                  <a:pt x="41415" y="118585"/>
                </a:lnTo>
                <a:close/>
              </a:path>
              <a:path w="120000" h="120000" extrusionOk="0">
                <a:moveTo>
                  <a:pt x="91564" y="0"/>
                </a:moveTo>
                <a:lnTo>
                  <a:pt x="85639" y="0"/>
                </a:lnTo>
                <a:lnTo>
                  <a:pt x="84814" y="503"/>
                </a:lnTo>
                <a:lnTo>
                  <a:pt x="84814" y="1676"/>
                </a:lnTo>
                <a:lnTo>
                  <a:pt x="87669" y="4239"/>
                </a:lnTo>
                <a:lnTo>
                  <a:pt x="93953" y="6105"/>
                </a:lnTo>
                <a:lnTo>
                  <a:pt x="100236" y="11063"/>
                </a:lnTo>
                <a:lnTo>
                  <a:pt x="103092" y="22904"/>
                </a:lnTo>
                <a:lnTo>
                  <a:pt x="103092" y="94662"/>
                </a:lnTo>
                <a:lnTo>
                  <a:pt x="102931" y="95166"/>
                </a:lnTo>
                <a:lnTo>
                  <a:pt x="110174" y="95166"/>
                </a:lnTo>
                <a:lnTo>
                  <a:pt x="110174" y="15156"/>
                </a:lnTo>
                <a:lnTo>
                  <a:pt x="111692" y="8453"/>
                </a:lnTo>
                <a:lnTo>
                  <a:pt x="115033" y="5366"/>
                </a:lnTo>
                <a:lnTo>
                  <a:pt x="118374" y="3763"/>
                </a:lnTo>
                <a:lnTo>
                  <a:pt x="119892" y="1511"/>
                </a:lnTo>
                <a:lnTo>
                  <a:pt x="119892" y="667"/>
                </a:lnTo>
                <a:lnTo>
                  <a:pt x="96342" y="667"/>
                </a:lnTo>
                <a:lnTo>
                  <a:pt x="91564" y="0"/>
                </a:lnTo>
                <a:close/>
              </a:path>
              <a:path w="120000" h="120000" extrusionOk="0">
                <a:moveTo>
                  <a:pt x="19596" y="0"/>
                </a:moveTo>
                <a:lnTo>
                  <a:pt x="15320" y="0"/>
                </a:lnTo>
                <a:lnTo>
                  <a:pt x="12685" y="667"/>
                </a:lnTo>
                <a:lnTo>
                  <a:pt x="19965" y="667"/>
                </a:lnTo>
                <a:lnTo>
                  <a:pt x="19596" y="0"/>
                </a:lnTo>
                <a:close/>
              </a:path>
              <a:path w="120000" h="120000" extrusionOk="0">
                <a:moveTo>
                  <a:pt x="119228" y="0"/>
                </a:moveTo>
                <a:lnTo>
                  <a:pt x="114288" y="0"/>
                </a:lnTo>
                <a:lnTo>
                  <a:pt x="107206" y="667"/>
                </a:lnTo>
                <a:lnTo>
                  <a:pt x="119892" y="667"/>
                </a:lnTo>
                <a:lnTo>
                  <a:pt x="119892" y="503"/>
                </a:lnTo>
                <a:lnTo>
                  <a:pt x="119228" y="0"/>
                </a:lnTo>
                <a:close/>
              </a:path>
            </a:pathLst>
          </a:custGeom>
          <a:solidFill>
            <a:srgbClr val="FFFFFF"/>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15" name="Shape 515"/>
          <p:cNvSpPr/>
          <p:nvPr/>
        </p:nvSpPr>
        <p:spPr>
          <a:xfrm>
            <a:off x="603322" y="520041"/>
            <a:ext cx="117100" cy="124946"/>
          </a:xfrm>
          <a:custGeom>
            <a:avLst/>
            <a:gdLst/>
            <a:ahLst/>
            <a:cxnLst/>
            <a:rect l="0" t="0" r="0" b="0"/>
            <a:pathLst>
              <a:path w="120000" h="120000" extrusionOk="0">
                <a:moveTo>
                  <a:pt x="63536" y="0"/>
                </a:moveTo>
                <a:lnTo>
                  <a:pt x="37898" y="4903"/>
                </a:lnTo>
                <a:lnTo>
                  <a:pt x="17802" y="18260"/>
                </a:lnTo>
                <a:lnTo>
                  <a:pt x="4690" y="38038"/>
                </a:lnTo>
                <a:lnTo>
                  <a:pt x="0" y="62206"/>
                </a:lnTo>
                <a:lnTo>
                  <a:pt x="4617" y="85642"/>
                </a:lnTo>
                <a:lnTo>
                  <a:pt x="17492" y="103823"/>
                </a:lnTo>
                <a:lnTo>
                  <a:pt x="37152" y="115584"/>
                </a:lnTo>
                <a:lnTo>
                  <a:pt x="62124" y="119763"/>
                </a:lnTo>
                <a:lnTo>
                  <a:pt x="87047" y="117816"/>
                </a:lnTo>
                <a:lnTo>
                  <a:pt x="98853" y="114640"/>
                </a:lnTo>
                <a:lnTo>
                  <a:pt x="66889" y="114640"/>
                </a:lnTo>
                <a:lnTo>
                  <a:pt x="44540" y="109692"/>
                </a:lnTo>
                <a:lnTo>
                  <a:pt x="28413" y="96648"/>
                </a:lnTo>
                <a:lnTo>
                  <a:pt x="18639" y="78208"/>
                </a:lnTo>
                <a:lnTo>
                  <a:pt x="15352" y="57072"/>
                </a:lnTo>
                <a:lnTo>
                  <a:pt x="18483" y="35924"/>
                </a:lnTo>
                <a:lnTo>
                  <a:pt x="27951" y="19397"/>
                </a:lnTo>
                <a:lnTo>
                  <a:pt x="43872" y="8640"/>
                </a:lnTo>
                <a:lnTo>
                  <a:pt x="66361" y="4799"/>
                </a:lnTo>
                <a:lnTo>
                  <a:pt x="92935" y="4799"/>
                </a:lnTo>
                <a:lnTo>
                  <a:pt x="84236" y="1990"/>
                </a:lnTo>
                <a:lnTo>
                  <a:pt x="63536" y="0"/>
                </a:lnTo>
                <a:close/>
              </a:path>
              <a:path w="120000" h="120000" extrusionOk="0">
                <a:moveTo>
                  <a:pt x="117897" y="88337"/>
                </a:moveTo>
                <a:lnTo>
                  <a:pt x="115957" y="88337"/>
                </a:lnTo>
                <a:lnTo>
                  <a:pt x="114901" y="89327"/>
                </a:lnTo>
                <a:lnTo>
                  <a:pt x="114545" y="90489"/>
                </a:lnTo>
                <a:lnTo>
                  <a:pt x="109881" y="97473"/>
                </a:lnTo>
                <a:lnTo>
                  <a:pt x="100117" y="105419"/>
                </a:lnTo>
                <a:lnTo>
                  <a:pt x="85654" y="111937"/>
                </a:lnTo>
                <a:lnTo>
                  <a:pt x="66889" y="114640"/>
                </a:lnTo>
                <a:lnTo>
                  <a:pt x="98853" y="114640"/>
                </a:lnTo>
                <a:lnTo>
                  <a:pt x="118782" y="89327"/>
                </a:lnTo>
                <a:lnTo>
                  <a:pt x="117897" y="88337"/>
                </a:lnTo>
                <a:close/>
              </a:path>
              <a:path w="120000" h="120000" extrusionOk="0">
                <a:moveTo>
                  <a:pt x="92935" y="4799"/>
                </a:moveTo>
                <a:lnTo>
                  <a:pt x="66361" y="4799"/>
                </a:lnTo>
                <a:lnTo>
                  <a:pt x="81654" y="6756"/>
                </a:lnTo>
                <a:lnTo>
                  <a:pt x="93918" y="12388"/>
                </a:lnTo>
                <a:lnTo>
                  <a:pt x="103964" y="21340"/>
                </a:lnTo>
                <a:lnTo>
                  <a:pt x="112604" y="33255"/>
                </a:lnTo>
                <a:lnTo>
                  <a:pt x="113316" y="34406"/>
                </a:lnTo>
                <a:lnTo>
                  <a:pt x="114545" y="38711"/>
                </a:lnTo>
                <a:lnTo>
                  <a:pt x="119666" y="38711"/>
                </a:lnTo>
                <a:lnTo>
                  <a:pt x="118082" y="33255"/>
                </a:lnTo>
                <a:lnTo>
                  <a:pt x="117725" y="24484"/>
                </a:lnTo>
                <a:lnTo>
                  <a:pt x="117197" y="13732"/>
                </a:lnTo>
                <a:lnTo>
                  <a:pt x="117197" y="12742"/>
                </a:lnTo>
                <a:lnTo>
                  <a:pt x="111019" y="12742"/>
                </a:lnTo>
                <a:lnTo>
                  <a:pt x="106106" y="10751"/>
                </a:lnTo>
                <a:lnTo>
                  <a:pt x="97802" y="6371"/>
                </a:lnTo>
                <a:lnTo>
                  <a:pt x="92935" y="4799"/>
                </a:lnTo>
                <a:close/>
              </a:path>
              <a:path w="120000" h="120000" extrusionOk="0">
                <a:moveTo>
                  <a:pt x="117197" y="11085"/>
                </a:moveTo>
                <a:lnTo>
                  <a:pt x="113488" y="11085"/>
                </a:lnTo>
                <a:lnTo>
                  <a:pt x="112431" y="12742"/>
                </a:lnTo>
                <a:lnTo>
                  <a:pt x="117197" y="12742"/>
                </a:lnTo>
                <a:lnTo>
                  <a:pt x="117197" y="11085"/>
                </a:lnTo>
                <a:close/>
              </a:path>
            </a:pathLst>
          </a:custGeom>
          <a:solidFill>
            <a:srgbClr val="FFFFFF"/>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16" name="Shape 516"/>
          <p:cNvSpPr/>
          <p:nvPr/>
        </p:nvSpPr>
        <p:spPr>
          <a:xfrm>
            <a:off x="736279" y="520041"/>
            <a:ext cx="117100" cy="124946"/>
          </a:xfrm>
          <a:custGeom>
            <a:avLst/>
            <a:gdLst/>
            <a:ahLst/>
            <a:cxnLst/>
            <a:rect l="0" t="0" r="0" b="0"/>
            <a:pathLst>
              <a:path w="120000" h="120000" extrusionOk="0">
                <a:moveTo>
                  <a:pt x="63547" y="0"/>
                </a:moveTo>
                <a:lnTo>
                  <a:pt x="37907" y="4903"/>
                </a:lnTo>
                <a:lnTo>
                  <a:pt x="17808" y="18260"/>
                </a:lnTo>
                <a:lnTo>
                  <a:pt x="4691" y="38038"/>
                </a:lnTo>
                <a:lnTo>
                  <a:pt x="0" y="62206"/>
                </a:lnTo>
                <a:lnTo>
                  <a:pt x="4619" y="85642"/>
                </a:lnTo>
                <a:lnTo>
                  <a:pt x="17498" y="103823"/>
                </a:lnTo>
                <a:lnTo>
                  <a:pt x="37161" y="115584"/>
                </a:lnTo>
                <a:lnTo>
                  <a:pt x="62135" y="119763"/>
                </a:lnTo>
                <a:lnTo>
                  <a:pt x="87053" y="117816"/>
                </a:lnTo>
                <a:lnTo>
                  <a:pt x="98860" y="114640"/>
                </a:lnTo>
                <a:lnTo>
                  <a:pt x="66901" y="114640"/>
                </a:lnTo>
                <a:lnTo>
                  <a:pt x="44552" y="109692"/>
                </a:lnTo>
                <a:lnTo>
                  <a:pt x="28425" y="96648"/>
                </a:lnTo>
                <a:lnTo>
                  <a:pt x="18651" y="78208"/>
                </a:lnTo>
                <a:lnTo>
                  <a:pt x="15364" y="57072"/>
                </a:lnTo>
                <a:lnTo>
                  <a:pt x="18494" y="35924"/>
                </a:lnTo>
                <a:lnTo>
                  <a:pt x="27963" y="19397"/>
                </a:lnTo>
                <a:lnTo>
                  <a:pt x="43884" y="8640"/>
                </a:lnTo>
                <a:lnTo>
                  <a:pt x="66372" y="4799"/>
                </a:lnTo>
                <a:lnTo>
                  <a:pt x="92947" y="4799"/>
                </a:lnTo>
                <a:lnTo>
                  <a:pt x="84247" y="1990"/>
                </a:lnTo>
                <a:lnTo>
                  <a:pt x="63547" y="0"/>
                </a:lnTo>
                <a:close/>
              </a:path>
              <a:path w="120000" h="120000" extrusionOk="0">
                <a:moveTo>
                  <a:pt x="117909" y="88337"/>
                </a:moveTo>
                <a:lnTo>
                  <a:pt x="115969" y="88337"/>
                </a:lnTo>
                <a:lnTo>
                  <a:pt x="114912" y="89327"/>
                </a:lnTo>
                <a:lnTo>
                  <a:pt x="114556" y="90489"/>
                </a:lnTo>
                <a:lnTo>
                  <a:pt x="109892" y="97473"/>
                </a:lnTo>
                <a:lnTo>
                  <a:pt x="100129" y="105419"/>
                </a:lnTo>
                <a:lnTo>
                  <a:pt x="85665" y="111937"/>
                </a:lnTo>
                <a:lnTo>
                  <a:pt x="66901" y="114640"/>
                </a:lnTo>
                <a:lnTo>
                  <a:pt x="98860" y="114640"/>
                </a:lnTo>
                <a:lnTo>
                  <a:pt x="118793" y="89327"/>
                </a:lnTo>
                <a:lnTo>
                  <a:pt x="117909" y="88337"/>
                </a:lnTo>
                <a:close/>
              </a:path>
              <a:path w="120000" h="120000" extrusionOk="0">
                <a:moveTo>
                  <a:pt x="92947" y="4799"/>
                </a:moveTo>
                <a:lnTo>
                  <a:pt x="66372" y="4799"/>
                </a:lnTo>
                <a:lnTo>
                  <a:pt x="81665" y="6756"/>
                </a:lnTo>
                <a:lnTo>
                  <a:pt x="93929" y="12388"/>
                </a:lnTo>
                <a:lnTo>
                  <a:pt x="103975" y="21340"/>
                </a:lnTo>
                <a:lnTo>
                  <a:pt x="112615" y="33255"/>
                </a:lnTo>
                <a:lnTo>
                  <a:pt x="113316" y="34406"/>
                </a:lnTo>
                <a:lnTo>
                  <a:pt x="114556" y="38711"/>
                </a:lnTo>
                <a:lnTo>
                  <a:pt x="119678" y="38711"/>
                </a:lnTo>
                <a:lnTo>
                  <a:pt x="118093" y="33255"/>
                </a:lnTo>
                <a:lnTo>
                  <a:pt x="117737" y="24484"/>
                </a:lnTo>
                <a:lnTo>
                  <a:pt x="117208" y="13732"/>
                </a:lnTo>
                <a:lnTo>
                  <a:pt x="117208" y="12742"/>
                </a:lnTo>
                <a:lnTo>
                  <a:pt x="111031" y="12742"/>
                </a:lnTo>
                <a:lnTo>
                  <a:pt x="106117" y="10751"/>
                </a:lnTo>
                <a:lnTo>
                  <a:pt x="97813" y="6371"/>
                </a:lnTo>
                <a:lnTo>
                  <a:pt x="92947" y="4799"/>
                </a:lnTo>
                <a:close/>
              </a:path>
              <a:path w="120000" h="120000" extrusionOk="0">
                <a:moveTo>
                  <a:pt x="117208" y="11085"/>
                </a:moveTo>
                <a:lnTo>
                  <a:pt x="113499" y="11085"/>
                </a:lnTo>
                <a:lnTo>
                  <a:pt x="112443" y="12742"/>
                </a:lnTo>
                <a:lnTo>
                  <a:pt x="117208" y="12742"/>
                </a:lnTo>
                <a:lnTo>
                  <a:pt x="117208" y="11085"/>
                </a:lnTo>
                <a:close/>
              </a:path>
            </a:pathLst>
          </a:custGeom>
          <a:solidFill>
            <a:srgbClr val="FFFFFF"/>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17" name="Shape 517"/>
          <p:cNvSpPr/>
          <p:nvPr/>
        </p:nvSpPr>
        <p:spPr>
          <a:xfrm>
            <a:off x="863912" y="521600"/>
            <a:ext cx="125506" cy="122703"/>
          </a:xfrm>
          <a:custGeom>
            <a:avLst/>
            <a:gdLst/>
            <a:ahLst/>
            <a:cxnLst/>
            <a:rect l="0" t="0" r="0" b="0"/>
            <a:pathLst>
              <a:path w="120000" h="120000" extrusionOk="0">
                <a:moveTo>
                  <a:pt x="45446" y="30487"/>
                </a:moveTo>
                <a:lnTo>
                  <a:pt x="29314" y="30487"/>
                </a:lnTo>
                <a:lnTo>
                  <a:pt x="31295" y="33347"/>
                </a:lnTo>
                <a:lnTo>
                  <a:pt x="31617" y="33686"/>
                </a:lnTo>
                <a:lnTo>
                  <a:pt x="102438" y="115210"/>
                </a:lnTo>
                <a:lnTo>
                  <a:pt x="105889" y="119089"/>
                </a:lnTo>
                <a:lnTo>
                  <a:pt x="107538" y="119933"/>
                </a:lnTo>
                <a:lnTo>
                  <a:pt x="110013" y="119933"/>
                </a:lnTo>
                <a:lnTo>
                  <a:pt x="110105" y="118585"/>
                </a:lnTo>
                <a:lnTo>
                  <a:pt x="110174" y="95166"/>
                </a:lnTo>
                <a:lnTo>
                  <a:pt x="102267" y="95166"/>
                </a:lnTo>
                <a:lnTo>
                  <a:pt x="101613" y="94498"/>
                </a:lnTo>
                <a:lnTo>
                  <a:pt x="100617" y="93314"/>
                </a:lnTo>
                <a:lnTo>
                  <a:pt x="45446" y="30487"/>
                </a:lnTo>
                <a:close/>
              </a:path>
              <a:path w="120000" h="120000" extrusionOk="0">
                <a:moveTo>
                  <a:pt x="5109" y="0"/>
                </a:moveTo>
                <a:lnTo>
                  <a:pt x="1649" y="0"/>
                </a:lnTo>
                <a:lnTo>
                  <a:pt x="0" y="667"/>
                </a:lnTo>
                <a:lnTo>
                  <a:pt x="0" y="1676"/>
                </a:lnTo>
                <a:lnTo>
                  <a:pt x="3113" y="4303"/>
                </a:lnTo>
                <a:lnTo>
                  <a:pt x="9963" y="6629"/>
                </a:lnTo>
                <a:lnTo>
                  <a:pt x="16814" y="14356"/>
                </a:lnTo>
                <a:lnTo>
                  <a:pt x="19927" y="33183"/>
                </a:lnTo>
                <a:lnTo>
                  <a:pt x="19927" y="95342"/>
                </a:lnTo>
                <a:lnTo>
                  <a:pt x="17665" y="107908"/>
                </a:lnTo>
                <a:lnTo>
                  <a:pt x="12685" y="113005"/>
                </a:lnTo>
                <a:lnTo>
                  <a:pt x="7705" y="114784"/>
                </a:lnTo>
                <a:lnTo>
                  <a:pt x="5442" y="117402"/>
                </a:lnTo>
                <a:lnTo>
                  <a:pt x="5496" y="118585"/>
                </a:lnTo>
                <a:lnTo>
                  <a:pt x="5603" y="119254"/>
                </a:lnTo>
                <a:lnTo>
                  <a:pt x="8731" y="119254"/>
                </a:lnTo>
                <a:lnTo>
                  <a:pt x="17292" y="118585"/>
                </a:lnTo>
                <a:lnTo>
                  <a:pt x="41420" y="118585"/>
                </a:lnTo>
                <a:lnTo>
                  <a:pt x="41506" y="117062"/>
                </a:lnTo>
                <a:lnTo>
                  <a:pt x="39241" y="115119"/>
                </a:lnTo>
                <a:lnTo>
                  <a:pt x="34258" y="114140"/>
                </a:lnTo>
                <a:lnTo>
                  <a:pt x="29275" y="111170"/>
                </a:lnTo>
                <a:lnTo>
                  <a:pt x="27010" y="103254"/>
                </a:lnTo>
                <a:lnTo>
                  <a:pt x="27010" y="30991"/>
                </a:lnTo>
                <a:lnTo>
                  <a:pt x="27502" y="30487"/>
                </a:lnTo>
                <a:lnTo>
                  <a:pt x="45446" y="30487"/>
                </a:lnTo>
                <a:lnTo>
                  <a:pt x="21983" y="3763"/>
                </a:lnTo>
                <a:lnTo>
                  <a:pt x="21085" y="2695"/>
                </a:lnTo>
                <a:lnTo>
                  <a:pt x="19965" y="667"/>
                </a:lnTo>
                <a:lnTo>
                  <a:pt x="7574" y="667"/>
                </a:lnTo>
                <a:lnTo>
                  <a:pt x="5109" y="0"/>
                </a:lnTo>
                <a:close/>
              </a:path>
              <a:path w="120000" h="120000" extrusionOk="0">
                <a:moveTo>
                  <a:pt x="41420" y="118585"/>
                </a:moveTo>
                <a:lnTo>
                  <a:pt x="31124" y="118585"/>
                </a:lnTo>
                <a:lnTo>
                  <a:pt x="35742" y="119254"/>
                </a:lnTo>
                <a:lnTo>
                  <a:pt x="41335" y="119254"/>
                </a:lnTo>
                <a:lnTo>
                  <a:pt x="41420" y="118585"/>
                </a:lnTo>
                <a:close/>
              </a:path>
              <a:path w="120000" h="120000" extrusionOk="0">
                <a:moveTo>
                  <a:pt x="91564" y="0"/>
                </a:moveTo>
                <a:lnTo>
                  <a:pt x="85639" y="0"/>
                </a:lnTo>
                <a:lnTo>
                  <a:pt x="84814" y="503"/>
                </a:lnTo>
                <a:lnTo>
                  <a:pt x="84814" y="1676"/>
                </a:lnTo>
                <a:lnTo>
                  <a:pt x="87669" y="4239"/>
                </a:lnTo>
                <a:lnTo>
                  <a:pt x="93953" y="6105"/>
                </a:lnTo>
                <a:lnTo>
                  <a:pt x="100236" y="11063"/>
                </a:lnTo>
                <a:lnTo>
                  <a:pt x="103092" y="22904"/>
                </a:lnTo>
                <a:lnTo>
                  <a:pt x="103092" y="94662"/>
                </a:lnTo>
                <a:lnTo>
                  <a:pt x="102931" y="95166"/>
                </a:lnTo>
                <a:lnTo>
                  <a:pt x="110174" y="95166"/>
                </a:lnTo>
                <a:lnTo>
                  <a:pt x="110174" y="15156"/>
                </a:lnTo>
                <a:lnTo>
                  <a:pt x="111692" y="8453"/>
                </a:lnTo>
                <a:lnTo>
                  <a:pt x="115033" y="5366"/>
                </a:lnTo>
                <a:lnTo>
                  <a:pt x="118374" y="3763"/>
                </a:lnTo>
                <a:lnTo>
                  <a:pt x="119892" y="1511"/>
                </a:lnTo>
                <a:lnTo>
                  <a:pt x="119892" y="667"/>
                </a:lnTo>
                <a:lnTo>
                  <a:pt x="96342" y="667"/>
                </a:lnTo>
                <a:lnTo>
                  <a:pt x="91564" y="0"/>
                </a:lnTo>
                <a:close/>
              </a:path>
              <a:path w="120000" h="120000" extrusionOk="0">
                <a:moveTo>
                  <a:pt x="19596" y="0"/>
                </a:moveTo>
                <a:lnTo>
                  <a:pt x="15320" y="0"/>
                </a:lnTo>
                <a:lnTo>
                  <a:pt x="12685" y="667"/>
                </a:lnTo>
                <a:lnTo>
                  <a:pt x="19965" y="667"/>
                </a:lnTo>
                <a:lnTo>
                  <a:pt x="19596" y="0"/>
                </a:lnTo>
                <a:close/>
              </a:path>
              <a:path w="120000" h="120000" extrusionOk="0">
                <a:moveTo>
                  <a:pt x="119239" y="0"/>
                </a:moveTo>
                <a:lnTo>
                  <a:pt x="114288" y="0"/>
                </a:lnTo>
                <a:lnTo>
                  <a:pt x="107206" y="667"/>
                </a:lnTo>
                <a:lnTo>
                  <a:pt x="119892" y="667"/>
                </a:lnTo>
                <a:lnTo>
                  <a:pt x="119892" y="503"/>
                </a:lnTo>
                <a:lnTo>
                  <a:pt x="119239" y="0"/>
                </a:lnTo>
                <a:close/>
              </a:path>
            </a:pathLst>
          </a:custGeom>
          <a:solidFill>
            <a:srgbClr val="FFFFFF"/>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18" name="Shape 518"/>
          <p:cNvSpPr/>
          <p:nvPr/>
        </p:nvSpPr>
        <p:spPr>
          <a:xfrm>
            <a:off x="1120725" y="197840"/>
            <a:ext cx="105894" cy="103654"/>
          </a:xfrm>
          <a:custGeom>
            <a:avLst/>
            <a:gdLst/>
            <a:ahLst/>
            <a:cxnLst/>
            <a:rect l="0" t="0" r="0" b="0"/>
            <a:pathLst>
              <a:path w="120000" h="120000" extrusionOk="0">
                <a:moveTo>
                  <a:pt x="45351" y="30382"/>
                </a:moveTo>
                <a:lnTo>
                  <a:pt x="29256" y="30382"/>
                </a:lnTo>
                <a:lnTo>
                  <a:pt x="31225" y="33249"/>
                </a:lnTo>
                <a:lnTo>
                  <a:pt x="31555" y="33573"/>
                </a:lnTo>
                <a:lnTo>
                  <a:pt x="102234" y="114849"/>
                </a:lnTo>
                <a:lnTo>
                  <a:pt x="105688" y="118714"/>
                </a:lnTo>
                <a:lnTo>
                  <a:pt x="107326" y="119558"/>
                </a:lnTo>
                <a:lnTo>
                  <a:pt x="109790" y="119558"/>
                </a:lnTo>
                <a:lnTo>
                  <a:pt x="109908" y="117872"/>
                </a:lnTo>
                <a:lnTo>
                  <a:pt x="109955" y="94871"/>
                </a:lnTo>
                <a:lnTo>
                  <a:pt x="102069" y="94871"/>
                </a:lnTo>
                <a:lnTo>
                  <a:pt x="101409" y="94196"/>
                </a:lnTo>
                <a:lnTo>
                  <a:pt x="100418" y="93028"/>
                </a:lnTo>
                <a:lnTo>
                  <a:pt x="45351" y="30382"/>
                </a:lnTo>
                <a:close/>
              </a:path>
              <a:path w="120000" h="120000" extrusionOk="0">
                <a:moveTo>
                  <a:pt x="5091" y="0"/>
                </a:moveTo>
                <a:lnTo>
                  <a:pt x="1650" y="0"/>
                </a:lnTo>
                <a:lnTo>
                  <a:pt x="0" y="674"/>
                </a:lnTo>
                <a:lnTo>
                  <a:pt x="0" y="1685"/>
                </a:lnTo>
                <a:lnTo>
                  <a:pt x="3106" y="4296"/>
                </a:lnTo>
                <a:lnTo>
                  <a:pt x="9942" y="6612"/>
                </a:lnTo>
                <a:lnTo>
                  <a:pt x="16777" y="14314"/>
                </a:lnTo>
                <a:lnTo>
                  <a:pt x="19885" y="33080"/>
                </a:lnTo>
                <a:lnTo>
                  <a:pt x="19885" y="95039"/>
                </a:lnTo>
                <a:lnTo>
                  <a:pt x="17624" y="107567"/>
                </a:lnTo>
                <a:lnTo>
                  <a:pt x="12653" y="112650"/>
                </a:lnTo>
                <a:lnTo>
                  <a:pt x="7682" y="114424"/>
                </a:lnTo>
                <a:lnTo>
                  <a:pt x="5421" y="117028"/>
                </a:lnTo>
                <a:lnTo>
                  <a:pt x="5476" y="118209"/>
                </a:lnTo>
                <a:lnTo>
                  <a:pt x="5587" y="118883"/>
                </a:lnTo>
                <a:lnTo>
                  <a:pt x="8710" y="118883"/>
                </a:lnTo>
                <a:lnTo>
                  <a:pt x="17256" y="118209"/>
                </a:lnTo>
                <a:lnTo>
                  <a:pt x="41332" y="118209"/>
                </a:lnTo>
                <a:lnTo>
                  <a:pt x="41408" y="116704"/>
                </a:lnTo>
                <a:lnTo>
                  <a:pt x="39151" y="114761"/>
                </a:lnTo>
                <a:lnTo>
                  <a:pt x="34183" y="113782"/>
                </a:lnTo>
                <a:lnTo>
                  <a:pt x="29216" y="110822"/>
                </a:lnTo>
                <a:lnTo>
                  <a:pt x="26958" y="102940"/>
                </a:lnTo>
                <a:lnTo>
                  <a:pt x="26958" y="30887"/>
                </a:lnTo>
                <a:lnTo>
                  <a:pt x="27440" y="30382"/>
                </a:lnTo>
                <a:lnTo>
                  <a:pt x="45351" y="30382"/>
                </a:lnTo>
                <a:lnTo>
                  <a:pt x="22031" y="3852"/>
                </a:lnTo>
                <a:lnTo>
                  <a:pt x="21028" y="2684"/>
                </a:lnTo>
                <a:lnTo>
                  <a:pt x="19925" y="674"/>
                </a:lnTo>
                <a:lnTo>
                  <a:pt x="7555" y="674"/>
                </a:lnTo>
                <a:lnTo>
                  <a:pt x="5091" y="0"/>
                </a:lnTo>
                <a:close/>
              </a:path>
              <a:path w="120000" h="120000" extrusionOk="0">
                <a:moveTo>
                  <a:pt x="41332" y="118209"/>
                </a:moveTo>
                <a:lnTo>
                  <a:pt x="31060" y="118209"/>
                </a:lnTo>
                <a:lnTo>
                  <a:pt x="35656" y="118883"/>
                </a:lnTo>
                <a:lnTo>
                  <a:pt x="41256" y="118883"/>
                </a:lnTo>
                <a:lnTo>
                  <a:pt x="41332" y="118209"/>
                </a:lnTo>
                <a:close/>
              </a:path>
              <a:path w="120000" h="120000" extrusionOk="0">
                <a:moveTo>
                  <a:pt x="91377" y="0"/>
                </a:moveTo>
                <a:lnTo>
                  <a:pt x="85472" y="0"/>
                </a:lnTo>
                <a:lnTo>
                  <a:pt x="84647" y="505"/>
                </a:lnTo>
                <a:lnTo>
                  <a:pt x="84647" y="1685"/>
                </a:lnTo>
                <a:lnTo>
                  <a:pt x="87496" y="4235"/>
                </a:lnTo>
                <a:lnTo>
                  <a:pt x="93764" y="6090"/>
                </a:lnTo>
                <a:lnTo>
                  <a:pt x="100032" y="11030"/>
                </a:lnTo>
                <a:lnTo>
                  <a:pt x="102882" y="22831"/>
                </a:lnTo>
                <a:lnTo>
                  <a:pt x="102882" y="94364"/>
                </a:lnTo>
                <a:lnTo>
                  <a:pt x="102717" y="94871"/>
                </a:lnTo>
                <a:lnTo>
                  <a:pt x="109955" y="94871"/>
                </a:lnTo>
                <a:lnTo>
                  <a:pt x="109955" y="2853"/>
                </a:lnTo>
                <a:lnTo>
                  <a:pt x="119657" y="2853"/>
                </a:lnTo>
                <a:lnTo>
                  <a:pt x="119657" y="674"/>
                </a:lnTo>
                <a:lnTo>
                  <a:pt x="96151" y="674"/>
                </a:lnTo>
                <a:lnTo>
                  <a:pt x="91377" y="0"/>
                </a:lnTo>
                <a:close/>
              </a:path>
              <a:path w="120000" h="120000" extrusionOk="0">
                <a:moveTo>
                  <a:pt x="119657" y="2853"/>
                </a:moveTo>
                <a:lnTo>
                  <a:pt x="109955" y="2853"/>
                </a:lnTo>
                <a:lnTo>
                  <a:pt x="119657" y="5876"/>
                </a:lnTo>
                <a:lnTo>
                  <a:pt x="119657" y="2853"/>
                </a:lnTo>
                <a:close/>
              </a:path>
              <a:path w="120000" h="120000" extrusionOk="0">
                <a:moveTo>
                  <a:pt x="19555" y="0"/>
                </a:moveTo>
                <a:lnTo>
                  <a:pt x="15276" y="0"/>
                </a:lnTo>
                <a:lnTo>
                  <a:pt x="12659" y="674"/>
                </a:lnTo>
                <a:lnTo>
                  <a:pt x="19925" y="674"/>
                </a:lnTo>
                <a:lnTo>
                  <a:pt x="19555" y="0"/>
                </a:lnTo>
                <a:close/>
              </a:path>
              <a:path w="120000" h="120000" extrusionOk="0">
                <a:moveTo>
                  <a:pt x="118996" y="0"/>
                </a:moveTo>
                <a:lnTo>
                  <a:pt x="114069" y="0"/>
                </a:lnTo>
                <a:lnTo>
                  <a:pt x="106996" y="674"/>
                </a:lnTo>
                <a:lnTo>
                  <a:pt x="119657" y="674"/>
                </a:lnTo>
                <a:lnTo>
                  <a:pt x="119657" y="505"/>
                </a:lnTo>
                <a:lnTo>
                  <a:pt x="118996"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19" name="Shape 519"/>
          <p:cNvSpPr/>
          <p:nvPr/>
        </p:nvSpPr>
        <p:spPr>
          <a:xfrm>
            <a:off x="1240087" y="237720"/>
            <a:ext cx="58271" cy="63874"/>
          </a:xfrm>
          <a:custGeom>
            <a:avLst/>
            <a:gdLst/>
            <a:ahLst/>
            <a:cxnLst/>
            <a:rect l="0" t="0" r="0" b="0"/>
            <a:pathLst>
              <a:path w="120000" h="120000" extrusionOk="0">
                <a:moveTo>
                  <a:pt x="83153" y="7093"/>
                </a:moveTo>
                <a:lnTo>
                  <a:pt x="63321" y="7093"/>
                </a:lnTo>
                <a:lnTo>
                  <a:pt x="75576" y="16630"/>
                </a:lnTo>
                <a:lnTo>
                  <a:pt x="75576" y="51768"/>
                </a:lnTo>
                <a:lnTo>
                  <a:pt x="2483" y="82820"/>
                </a:lnTo>
                <a:lnTo>
                  <a:pt x="599" y="113369"/>
                </a:lnTo>
                <a:lnTo>
                  <a:pt x="13453" y="119895"/>
                </a:lnTo>
                <a:lnTo>
                  <a:pt x="32860" y="119895"/>
                </a:lnTo>
                <a:lnTo>
                  <a:pt x="45296" y="118808"/>
                </a:lnTo>
                <a:lnTo>
                  <a:pt x="57281" y="115680"/>
                </a:lnTo>
                <a:lnTo>
                  <a:pt x="65574" y="111999"/>
                </a:lnTo>
                <a:lnTo>
                  <a:pt x="28684" y="111999"/>
                </a:lnTo>
                <a:lnTo>
                  <a:pt x="20006" y="106000"/>
                </a:lnTo>
                <a:lnTo>
                  <a:pt x="20006" y="90462"/>
                </a:lnTo>
                <a:lnTo>
                  <a:pt x="26002" y="75860"/>
                </a:lnTo>
                <a:lnTo>
                  <a:pt x="40626" y="66825"/>
                </a:lnTo>
                <a:lnTo>
                  <a:pt x="58831" y="61573"/>
                </a:lnTo>
                <a:lnTo>
                  <a:pt x="75576" y="58314"/>
                </a:lnTo>
                <a:lnTo>
                  <a:pt x="97384" y="58314"/>
                </a:lnTo>
                <a:lnTo>
                  <a:pt x="97206" y="27536"/>
                </a:lnTo>
                <a:lnTo>
                  <a:pt x="92612" y="13908"/>
                </a:lnTo>
                <a:lnTo>
                  <a:pt x="83153" y="7093"/>
                </a:lnTo>
                <a:close/>
              </a:path>
              <a:path w="120000" h="120000" extrusionOk="0">
                <a:moveTo>
                  <a:pt x="95658" y="104105"/>
                </a:moveTo>
                <a:lnTo>
                  <a:pt x="78552" y="104105"/>
                </a:lnTo>
                <a:lnTo>
                  <a:pt x="82430" y="113095"/>
                </a:lnTo>
                <a:lnTo>
                  <a:pt x="90207" y="118000"/>
                </a:lnTo>
                <a:lnTo>
                  <a:pt x="106037" y="118000"/>
                </a:lnTo>
                <a:lnTo>
                  <a:pt x="119167" y="116906"/>
                </a:lnTo>
                <a:lnTo>
                  <a:pt x="119167" y="109811"/>
                </a:lnTo>
                <a:lnTo>
                  <a:pt x="94706" y="109811"/>
                </a:lnTo>
                <a:lnTo>
                  <a:pt x="95658" y="104105"/>
                </a:lnTo>
                <a:close/>
              </a:path>
              <a:path w="120000" h="120000" extrusionOk="0">
                <a:moveTo>
                  <a:pt x="97384" y="58314"/>
                </a:moveTo>
                <a:lnTo>
                  <a:pt x="75576" y="58314"/>
                </a:lnTo>
                <a:lnTo>
                  <a:pt x="75576" y="104357"/>
                </a:lnTo>
                <a:lnTo>
                  <a:pt x="55268" y="111999"/>
                </a:lnTo>
                <a:lnTo>
                  <a:pt x="65574" y="111999"/>
                </a:lnTo>
                <a:lnTo>
                  <a:pt x="68480" y="110711"/>
                </a:lnTo>
                <a:lnTo>
                  <a:pt x="78552" y="104105"/>
                </a:lnTo>
                <a:lnTo>
                  <a:pt x="95658" y="104105"/>
                </a:lnTo>
                <a:lnTo>
                  <a:pt x="97337" y="94022"/>
                </a:lnTo>
                <a:lnTo>
                  <a:pt x="97384" y="58314"/>
                </a:lnTo>
                <a:close/>
              </a:path>
              <a:path w="120000" h="120000" extrusionOk="0">
                <a:moveTo>
                  <a:pt x="119167" y="109284"/>
                </a:moveTo>
                <a:lnTo>
                  <a:pt x="114114" y="109284"/>
                </a:lnTo>
                <a:lnTo>
                  <a:pt x="111414" y="109811"/>
                </a:lnTo>
                <a:lnTo>
                  <a:pt x="119167" y="109811"/>
                </a:lnTo>
                <a:lnTo>
                  <a:pt x="119167" y="109284"/>
                </a:lnTo>
                <a:close/>
              </a:path>
              <a:path w="120000" h="120000" extrusionOk="0">
                <a:moveTo>
                  <a:pt x="50191" y="0"/>
                </a:moveTo>
                <a:lnTo>
                  <a:pt x="28400" y="2700"/>
                </a:lnTo>
                <a:lnTo>
                  <a:pt x="12772" y="10385"/>
                </a:lnTo>
                <a:lnTo>
                  <a:pt x="3305" y="20578"/>
                </a:lnTo>
                <a:lnTo>
                  <a:pt x="0" y="30800"/>
                </a:lnTo>
                <a:lnTo>
                  <a:pt x="0" y="35705"/>
                </a:lnTo>
                <a:lnTo>
                  <a:pt x="8976" y="39788"/>
                </a:lnTo>
                <a:lnTo>
                  <a:pt x="19706" y="39788"/>
                </a:lnTo>
                <a:lnTo>
                  <a:pt x="20629" y="37600"/>
                </a:lnTo>
                <a:lnTo>
                  <a:pt x="20629" y="31599"/>
                </a:lnTo>
                <a:lnTo>
                  <a:pt x="18830" y="27536"/>
                </a:lnTo>
                <a:lnTo>
                  <a:pt x="18830" y="8441"/>
                </a:lnTo>
                <a:lnTo>
                  <a:pt x="30483" y="7093"/>
                </a:lnTo>
                <a:lnTo>
                  <a:pt x="83153" y="7093"/>
                </a:lnTo>
                <a:lnTo>
                  <a:pt x="80727" y="5346"/>
                </a:lnTo>
                <a:lnTo>
                  <a:pt x="65373" y="1127"/>
                </a:lnTo>
                <a:lnTo>
                  <a:pt x="50191"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20" name="Shape 520"/>
          <p:cNvSpPr/>
          <p:nvPr/>
        </p:nvSpPr>
        <p:spPr>
          <a:xfrm>
            <a:off x="1303467" y="226112"/>
            <a:ext cx="42581" cy="75639"/>
          </a:xfrm>
          <a:custGeom>
            <a:avLst/>
            <a:gdLst/>
            <a:ahLst/>
            <a:cxnLst/>
            <a:rect l="0" t="0" r="0" b="0"/>
            <a:pathLst>
              <a:path w="120000" h="120000" extrusionOk="0">
                <a:moveTo>
                  <a:pt x="51914" y="30843"/>
                </a:moveTo>
                <a:lnTo>
                  <a:pt x="22073" y="30843"/>
                </a:lnTo>
                <a:lnTo>
                  <a:pt x="22073" y="92959"/>
                </a:lnTo>
                <a:lnTo>
                  <a:pt x="26581" y="107137"/>
                </a:lnTo>
                <a:lnTo>
                  <a:pt x="37910" y="115204"/>
                </a:lnTo>
                <a:lnTo>
                  <a:pt x="52767" y="118824"/>
                </a:lnTo>
                <a:lnTo>
                  <a:pt x="67863" y="119661"/>
                </a:lnTo>
                <a:lnTo>
                  <a:pt x="96474" y="119661"/>
                </a:lnTo>
                <a:lnTo>
                  <a:pt x="118547" y="111839"/>
                </a:lnTo>
                <a:lnTo>
                  <a:pt x="118547" y="111608"/>
                </a:lnTo>
                <a:lnTo>
                  <a:pt x="64168" y="111608"/>
                </a:lnTo>
                <a:lnTo>
                  <a:pt x="52735" y="107234"/>
                </a:lnTo>
                <a:lnTo>
                  <a:pt x="51914" y="97812"/>
                </a:lnTo>
                <a:lnTo>
                  <a:pt x="51914" y="30843"/>
                </a:lnTo>
                <a:close/>
              </a:path>
              <a:path w="120000" h="120000" extrusionOk="0">
                <a:moveTo>
                  <a:pt x="116906" y="106311"/>
                </a:moveTo>
                <a:lnTo>
                  <a:pt x="108347" y="106311"/>
                </a:lnTo>
                <a:lnTo>
                  <a:pt x="102191" y="111608"/>
                </a:lnTo>
                <a:lnTo>
                  <a:pt x="118547" y="111608"/>
                </a:lnTo>
                <a:lnTo>
                  <a:pt x="118547" y="106542"/>
                </a:lnTo>
                <a:lnTo>
                  <a:pt x="116906" y="106311"/>
                </a:lnTo>
                <a:close/>
              </a:path>
              <a:path w="120000" h="120000" extrusionOk="0">
                <a:moveTo>
                  <a:pt x="52325" y="0"/>
                </a:moveTo>
                <a:lnTo>
                  <a:pt x="43326" y="0"/>
                </a:lnTo>
                <a:lnTo>
                  <a:pt x="39253" y="5065"/>
                </a:lnTo>
                <a:lnTo>
                  <a:pt x="31072" y="10595"/>
                </a:lnTo>
                <a:lnTo>
                  <a:pt x="10229" y="23483"/>
                </a:lnTo>
                <a:lnTo>
                  <a:pt x="0" y="27394"/>
                </a:lnTo>
                <a:lnTo>
                  <a:pt x="0" y="30843"/>
                </a:lnTo>
                <a:lnTo>
                  <a:pt x="105063" y="30843"/>
                </a:lnTo>
                <a:lnTo>
                  <a:pt x="113243" y="22559"/>
                </a:lnTo>
                <a:lnTo>
                  <a:pt x="114459" y="21403"/>
                </a:lnTo>
                <a:lnTo>
                  <a:pt x="51914" y="21403"/>
                </a:lnTo>
                <a:lnTo>
                  <a:pt x="51914" y="4853"/>
                </a:lnTo>
                <a:lnTo>
                  <a:pt x="52325" y="0"/>
                </a:lnTo>
                <a:close/>
              </a:path>
              <a:path w="120000" h="120000" extrusionOk="0">
                <a:moveTo>
                  <a:pt x="114852" y="17492"/>
                </a:moveTo>
                <a:lnTo>
                  <a:pt x="111600" y="17492"/>
                </a:lnTo>
                <a:lnTo>
                  <a:pt x="107084" y="21403"/>
                </a:lnTo>
                <a:lnTo>
                  <a:pt x="114459" y="21403"/>
                </a:lnTo>
                <a:lnTo>
                  <a:pt x="115675" y="20248"/>
                </a:lnTo>
                <a:lnTo>
                  <a:pt x="115675" y="18648"/>
                </a:lnTo>
                <a:lnTo>
                  <a:pt x="114852" y="17492"/>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21" name="Shape 521"/>
          <p:cNvSpPr/>
          <p:nvPr/>
        </p:nvSpPr>
        <p:spPr>
          <a:xfrm>
            <a:off x="1354521" y="207845"/>
            <a:ext cx="30255" cy="93009"/>
          </a:xfrm>
          <a:custGeom>
            <a:avLst/>
            <a:gdLst/>
            <a:ahLst/>
            <a:cxnLst/>
            <a:rect l="0" t="0" r="0" b="0"/>
            <a:pathLst>
              <a:path w="120000" h="120000" extrusionOk="0">
                <a:moveTo>
                  <a:pt x="73599" y="47521"/>
                </a:moveTo>
                <a:lnTo>
                  <a:pt x="31643" y="47521"/>
                </a:lnTo>
                <a:lnTo>
                  <a:pt x="31643" y="102924"/>
                </a:lnTo>
                <a:lnTo>
                  <a:pt x="27685" y="111726"/>
                </a:lnTo>
                <a:lnTo>
                  <a:pt x="18974" y="114848"/>
                </a:lnTo>
                <a:lnTo>
                  <a:pt x="10267" y="115655"/>
                </a:lnTo>
                <a:lnTo>
                  <a:pt x="6309" y="117512"/>
                </a:lnTo>
                <a:lnTo>
                  <a:pt x="6887" y="119392"/>
                </a:lnTo>
                <a:lnTo>
                  <a:pt x="10355" y="119565"/>
                </a:lnTo>
                <a:lnTo>
                  <a:pt x="21287" y="119565"/>
                </a:lnTo>
                <a:lnTo>
                  <a:pt x="36220" y="118828"/>
                </a:lnTo>
                <a:lnTo>
                  <a:pt x="119065" y="118828"/>
                </a:lnTo>
                <a:lnTo>
                  <a:pt x="119065" y="116774"/>
                </a:lnTo>
                <a:lnTo>
                  <a:pt x="73599" y="116774"/>
                </a:lnTo>
                <a:lnTo>
                  <a:pt x="73599" y="47521"/>
                </a:lnTo>
                <a:close/>
              </a:path>
              <a:path w="120000" h="120000" extrusionOk="0">
                <a:moveTo>
                  <a:pt x="119065" y="118828"/>
                </a:moveTo>
                <a:lnTo>
                  <a:pt x="78222" y="118828"/>
                </a:lnTo>
                <a:lnTo>
                  <a:pt x="96041" y="119565"/>
                </a:lnTo>
                <a:lnTo>
                  <a:pt x="115597" y="119565"/>
                </a:lnTo>
                <a:lnTo>
                  <a:pt x="119065" y="119016"/>
                </a:lnTo>
                <a:lnTo>
                  <a:pt x="119065" y="118828"/>
                </a:lnTo>
                <a:close/>
              </a:path>
              <a:path w="120000" h="120000" extrusionOk="0">
                <a:moveTo>
                  <a:pt x="119065" y="112654"/>
                </a:moveTo>
                <a:lnTo>
                  <a:pt x="73599" y="116774"/>
                </a:lnTo>
                <a:lnTo>
                  <a:pt x="119065" y="116774"/>
                </a:lnTo>
                <a:lnTo>
                  <a:pt x="119065" y="112654"/>
                </a:lnTo>
                <a:close/>
              </a:path>
              <a:path w="120000" h="120000" extrusionOk="0">
                <a:moveTo>
                  <a:pt x="70176" y="37040"/>
                </a:moveTo>
                <a:lnTo>
                  <a:pt x="53508" y="37040"/>
                </a:lnTo>
                <a:lnTo>
                  <a:pt x="41998" y="43026"/>
                </a:lnTo>
                <a:lnTo>
                  <a:pt x="5154" y="46408"/>
                </a:lnTo>
                <a:lnTo>
                  <a:pt x="2264" y="46582"/>
                </a:lnTo>
                <a:lnTo>
                  <a:pt x="0" y="47348"/>
                </a:lnTo>
                <a:lnTo>
                  <a:pt x="0" y="52394"/>
                </a:lnTo>
                <a:lnTo>
                  <a:pt x="31643" y="47521"/>
                </a:lnTo>
                <a:lnTo>
                  <a:pt x="73599" y="47521"/>
                </a:lnTo>
                <a:lnTo>
                  <a:pt x="73599" y="38167"/>
                </a:lnTo>
                <a:lnTo>
                  <a:pt x="70176" y="37040"/>
                </a:lnTo>
                <a:close/>
              </a:path>
              <a:path w="120000" h="120000" extrusionOk="0">
                <a:moveTo>
                  <a:pt x="59821" y="0"/>
                </a:moveTo>
                <a:lnTo>
                  <a:pt x="45420" y="0"/>
                </a:lnTo>
                <a:lnTo>
                  <a:pt x="28587" y="7661"/>
                </a:lnTo>
                <a:lnTo>
                  <a:pt x="28598" y="12158"/>
                </a:lnTo>
                <a:lnTo>
                  <a:pt x="45420" y="19647"/>
                </a:lnTo>
                <a:lnTo>
                  <a:pt x="59821" y="19647"/>
                </a:lnTo>
                <a:lnTo>
                  <a:pt x="76486" y="12158"/>
                </a:lnTo>
                <a:lnTo>
                  <a:pt x="76486" y="7661"/>
                </a:lnTo>
                <a:lnTo>
                  <a:pt x="59821"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22" name="Shape 522"/>
          <p:cNvSpPr/>
          <p:nvPr/>
        </p:nvSpPr>
        <p:spPr>
          <a:xfrm>
            <a:off x="1391804" y="237720"/>
            <a:ext cx="63874" cy="63874"/>
          </a:xfrm>
          <a:custGeom>
            <a:avLst/>
            <a:gdLst/>
            <a:ahLst/>
            <a:cxnLst/>
            <a:rect l="0" t="0" r="0" b="0"/>
            <a:pathLst>
              <a:path w="120000" h="120000" extrusionOk="0">
                <a:moveTo>
                  <a:pt x="60777" y="0"/>
                </a:moveTo>
                <a:lnTo>
                  <a:pt x="36795" y="4993"/>
                </a:lnTo>
                <a:lnTo>
                  <a:pt x="17511" y="18493"/>
                </a:lnTo>
                <a:lnTo>
                  <a:pt x="4668" y="38279"/>
                </a:lnTo>
                <a:lnTo>
                  <a:pt x="0" y="62126"/>
                </a:lnTo>
                <a:lnTo>
                  <a:pt x="4555" y="86668"/>
                </a:lnTo>
                <a:lnTo>
                  <a:pt x="17238" y="104803"/>
                </a:lnTo>
                <a:lnTo>
                  <a:pt x="36565" y="116041"/>
                </a:lnTo>
                <a:lnTo>
                  <a:pt x="61052" y="119895"/>
                </a:lnTo>
                <a:lnTo>
                  <a:pt x="84384" y="115368"/>
                </a:lnTo>
                <a:lnTo>
                  <a:pt x="86179" y="114169"/>
                </a:lnTo>
                <a:lnTo>
                  <a:pt x="63494" y="114169"/>
                </a:lnTo>
                <a:lnTo>
                  <a:pt x="43106" y="108301"/>
                </a:lnTo>
                <a:lnTo>
                  <a:pt x="29331" y="93390"/>
                </a:lnTo>
                <a:lnTo>
                  <a:pt x="21531" y="73473"/>
                </a:lnTo>
                <a:lnTo>
                  <a:pt x="19073" y="52589"/>
                </a:lnTo>
                <a:lnTo>
                  <a:pt x="21193" y="35539"/>
                </a:lnTo>
                <a:lnTo>
                  <a:pt x="27865" y="20610"/>
                </a:lnTo>
                <a:lnTo>
                  <a:pt x="39544" y="10022"/>
                </a:lnTo>
                <a:lnTo>
                  <a:pt x="56694" y="5999"/>
                </a:lnTo>
                <a:lnTo>
                  <a:pt x="86547" y="5999"/>
                </a:lnTo>
                <a:lnTo>
                  <a:pt x="78745" y="2367"/>
                </a:lnTo>
                <a:lnTo>
                  <a:pt x="60777" y="0"/>
                </a:lnTo>
                <a:close/>
              </a:path>
              <a:path w="120000" h="120000" extrusionOk="0">
                <a:moveTo>
                  <a:pt x="86547" y="5999"/>
                </a:moveTo>
                <a:lnTo>
                  <a:pt x="56694" y="5999"/>
                </a:lnTo>
                <a:lnTo>
                  <a:pt x="77269" y="11247"/>
                </a:lnTo>
                <a:lnTo>
                  <a:pt x="90925" y="24898"/>
                </a:lnTo>
                <a:lnTo>
                  <a:pt x="98503" y="43818"/>
                </a:lnTo>
                <a:lnTo>
                  <a:pt x="100842" y="64862"/>
                </a:lnTo>
                <a:lnTo>
                  <a:pt x="98224" y="86814"/>
                </a:lnTo>
                <a:lnTo>
                  <a:pt x="90748" y="102179"/>
                </a:lnTo>
                <a:lnTo>
                  <a:pt x="78983" y="111214"/>
                </a:lnTo>
                <a:lnTo>
                  <a:pt x="63494" y="114169"/>
                </a:lnTo>
                <a:lnTo>
                  <a:pt x="86179" y="114169"/>
                </a:lnTo>
                <a:lnTo>
                  <a:pt x="103041" y="102895"/>
                </a:lnTo>
                <a:lnTo>
                  <a:pt x="115413" y="84137"/>
                </a:lnTo>
                <a:lnTo>
                  <a:pt x="119893" y="60758"/>
                </a:lnTo>
                <a:lnTo>
                  <a:pt x="113566" y="29886"/>
                </a:lnTo>
                <a:lnTo>
                  <a:pt x="98096" y="11375"/>
                </a:lnTo>
                <a:lnTo>
                  <a:pt x="86547" y="5999"/>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23" name="Shape 523"/>
          <p:cNvSpPr/>
          <p:nvPr/>
        </p:nvSpPr>
        <p:spPr>
          <a:xfrm>
            <a:off x="1462008" y="236566"/>
            <a:ext cx="77321" cy="64433"/>
          </a:xfrm>
          <a:custGeom>
            <a:avLst/>
            <a:gdLst/>
            <a:ahLst/>
            <a:cxnLst/>
            <a:rect l="0" t="0" r="0" b="0"/>
            <a:pathLst>
              <a:path w="120000" h="120000" extrusionOk="0">
                <a:moveTo>
                  <a:pt x="3372" y="110482"/>
                </a:moveTo>
                <a:lnTo>
                  <a:pt x="3372" y="118580"/>
                </a:lnTo>
                <a:lnTo>
                  <a:pt x="4486" y="119122"/>
                </a:lnTo>
                <a:lnTo>
                  <a:pt x="10121" y="119122"/>
                </a:lnTo>
                <a:lnTo>
                  <a:pt x="14625" y="118037"/>
                </a:lnTo>
                <a:lnTo>
                  <a:pt x="52885" y="118037"/>
                </a:lnTo>
                <a:lnTo>
                  <a:pt x="52885" y="115888"/>
                </a:lnTo>
                <a:lnTo>
                  <a:pt x="16660" y="115888"/>
                </a:lnTo>
                <a:lnTo>
                  <a:pt x="3372" y="110482"/>
                </a:lnTo>
                <a:close/>
              </a:path>
              <a:path w="120000" h="120000" extrusionOk="0">
                <a:moveTo>
                  <a:pt x="52885" y="118037"/>
                </a:moveTo>
                <a:lnTo>
                  <a:pt x="39616" y="118037"/>
                </a:lnTo>
                <a:lnTo>
                  <a:pt x="44120" y="119122"/>
                </a:lnTo>
                <a:lnTo>
                  <a:pt x="51320" y="119122"/>
                </a:lnTo>
                <a:lnTo>
                  <a:pt x="52885" y="118580"/>
                </a:lnTo>
                <a:lnTo>
                  <a:pt x="52885" y="118037"/>
                </a:lnTo>
                <a:close/>
              </a:path>
              <a:path w="120000" h="120000" extrusionOk="0">
                <a:moveTo>
                  <a:pt x="76294" y="110482"/>
                </a:moveTo>
                <a:lnTo>
                  <a:pt x="76294" y="118580"/>
                </a:lnTo>
                <a:lnTo>
                  <a:pt x="77425" y="119122"/>
                </a:lnTo>
                <a:lnTo>
                  <a:pt x="83286" y="119122"/>
                </a:lnTo>
                <a:lnTo>
                  <a:pt x="88000" y="118037"/>
                </a:lnTo>
                <a:lnTo>
                  <a:pt x="119964" y="118037"/>
                </a:lnTo>
                <a:lnTo>
                  <a:pt x="119964" y="115888"/>
                </a:lnTo>
                <a:lnTo>
                  <a:pt x="85981" y="115888"/>
                </a:lnTo>
                <a:lnTo>
                  <a:pt x="76294" y="110482"/>
                </a:lnTo>
                <a:close/>
              </a:path>
              <a:path w="120000" h="120000" extrusionOk="0">
                <a:moveTo>
                  <a:pt x="119964" y="118037"/>
                </a:moveTo>
                <a:lnTo>
                  <a:pt x="107582" y="118037"/>
                </a:lnTo>
                <a:lnTo>
                  <a:pt x="113217" y="119122"/>
                </a:lnTo>
                <a:lnTo>
                  <a:pt x="118399" y="119122"/>
                </a:lnTo>
                <a:lnTo>
                  <a:pt x="119964" y="118580"/>
                </a:lnTo>
                <a:lnTo>
                  <a:pt x="119964" y="118037"/>
                </a:lnTo>
                <a:close/>
              </a:path>
              <a:path w="120000" h="120000" extrusionOk="0">
                <a:moveTo>
                  <a:pt x="33077" y="15129"/>
                </a:moveTo>
                <a:lnTo>
                  <a:pt x="16660" y="15129"/>
                </a:lnTo>
                <a:lnTo>
                  <a:pt x="16660" y="115888"/>
                </a:lnTo>
                <a:lnTo>
                  <a:pt x="33077" y="115888"/>
                </a:lnTo>
                <a:lnTo>
                  <a:pt x="33077" y="35123"/>
                </a:lnTo>
                <a:lnTo>
                  <a:pt x="32851" y="30803"/>
                </a:lnTo>
                <a:lnTo>
                  <a:pt x="36932" y="22141"/>
                </a:lnTo>
                <a:lnTo>
                  <a:pt x="33077" y="22141"/>
                </a:lnTo>
                <a:lnTo>
                  <a:pt x="33077" y="15129"/>
                </a:lnTo>
                <a:close/>
              </a:path>
              <a:path w="120000" h="120000" extrusionOk="0">
                <a:moveTo>
                  <a:pt x="52885" y="108061"/>
                </a:moveTo>
                <a:lnTo>
                  <a:pt x="33077" y="115888"/>
                </a:lnTo>
                <a:lnTo>
                  <a:pt x="52885" y="115888"/>
                </a:lnTo>
                <a:lnTo>
                  <a:pt x="52885" y="108061"/>
                </a:lnTo>
                <a:close/>
              </a:path>
              <a:path w="120000" h="120000" extrusionOk="0">
                <a:moveTo>
                  <a:pt x="90306" y="14045"/>
                </a:moveTo>
                <a:lnTo>
                  <a:pt x="59634" y="14045"/>
                </a:lnTo>
                <a:lnTo>
                  <a:pt x="71446" y="17421"/>
                </a:lnTo>
                <a:lnTo>
                  <a:pt x="79649" y="25865"/>
                </a:lnTo>
                <a:lnTo>
                  <a:pt x="84429" y="36838"/>
                </a:lnTo>
                <a:lnTo>
                  <a:pt x="85981" y="47811"/>
                </a:lnTo>
                <a:lnTo>
                  <a:pt x="85981" y="115888"/>
                </a:lnTo>
                <a:lnTo>
                  <a:pt x="102416" y="115888"/>
                </a:lnTo>
                <a:lnTo>
                  <a:pt x="102416" y="52673"/>
                </a:lnTo>
                <a:lnTo>
                  <a:pt x="100924" y="36127"/>
                </a:lnTo>
                <a:lnTo>
                  <a:pt x="95376" y="19729"/>
                </a:lnTo>
                <a:lnTo>
                  <a:pt x="90306" y="14045"/>
                </a:lnTo>
                <a:close/>
              </a:path>
              <a:path w="120000" h="120000" extrusionOk="0">
                <a:moveTo>
                  <a:pt x="119964" y="108061"/>
                </a:moveTo>
                <a:lnTo>
                  <a:pt x="102416" y="115888"/>
                </a:lnTo>
                <a:lnTo>
                  <a:pt x="119964" y="115888"/>
                </a:lnTo>
                <a:lnTo>
                  <a:pt x="119964" y="108061"/>
                </a:lnTo>
                <a:close/>
              </a:path>
              <a:path w="120000" h="120000" extrusionOk="0">
                <a:moveTo>
                  <a:pt x="31738" y="0"/>
                </a:moveTo>
                <a:lnTo>
                  <a:pt x="25199" y="0"/>
                </a:lnTo>
                <a:lnTo>
                  <a:pt x="20695" y="8638"/>
                </a:lnTo>
                <a:lnTo>
                  <a:pt x="2017" y="13501"/>
                </a:lnTo>
                <a:lnTo>
                  <a:pt x="885" y="13772"/>
                </a:lnTo>
                <a:lnTo>
                  <a:pt x="0" y="14858"/>
                </a:lnTo>
                <a:lnTo>
                  <a:pt x="0" y="22141"/>
                </a:lnTo>
                <a:lnTo>
                  <a:pt x="16660" y="15129"/>
                </a:lnTo>
                <a:lnTo>
                  <a:pt x="33077" y="15129"/>
                </a:lnTo>
                <a:lnTo>
                  <a:pt x="33077" y="1626"/>
                </a:lnTo>
                <a:lnTo>
                  <a:pt x="31738" y="0"/>
                </a:lnTo>
                <a:close/>
              </a:path>
              <a:path w="120000" h="120000" extrusionOk="0">
                <a:moveTo>
                  <a:pt x="65721" y="2169"/>
                </a:moveTo>
                <a:lnTo>
                  <a:pt x="51349" y="5748"/>
                </a:lnTo>
                <a:lnTo>
                  <a:pt x="41044" y="13376"/>
                </a:lnTo>
                <a:lnTo>
                  <a:pt x="34918" y="20394"/>
                </a:lnTo>
                <a:lnTo>
                  <a:pt x="33077" y="22141"/>
                </a:lnTo>
                <a:lnTo>
                  <a:pt x="36932" y="22141"/>
                </a:lnTo>
                <a:lnTo>
                  <a:pt x="40747" y="14045"/>
                </a:lnTo>
                <a:lnTo>
                  <a:pt x="90306" y="14045"/>
                </a:lnTo>
                <a:lnTo>
                  <a:pt x="84176" y="7176"/>
                </a:lnTo>
                <a:lnTo>
                  <a:pt x="65721" y="2169"/>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24" name="Shape 524"/>
          <p:cNvSpPr/>
          <p:nvPr/>
        </p:nvSpPr>
        <p:spPr>
          <a:xfrm>
            <a:off x="1546265" y="237720"/>
            <a:ext cx="58271" cy="63874"/>
          </a:xfrm>
          <a:custGeom>
            <a:avLst/>
            <a:gdLst/>
            <a:ahLst/>
            <a:cxnLst/>
            <a:rect l="0" t="0" r="0" b="0"/>
            <a:pathLst>
              <a:path w="120000" h="120000" extrusionOk="0">
                <a:moveTo>
                  <a:pt x="83154" y="7093"/>
                </a:moveTo>
                <a:lnTo>
                  <a:pt x="63322" y="7093"/>
                </a:lnTo>
                <a:lnTo>
                  <a:pt x="75577" y="16630"/>
                </a:lnTo>
                <a:lnTo>
                  <a:pt x="75577" y="51768"/>
                </a:lnTo>
                <a:lnTo>
                  <a:pt x="2483" y="82820"/>
                </a:lnTo>
                <a:lnTo>
                  <a:pt x="599" y="113369"/>
                </a:lnTo>
                <a:lnTo>
                  <a:pt x="13453" y="119895"/>
                </a:lnTo>
                <a:lnTo>
                  <a:pt x="32860" y="119895"/>
                </a:lnTo>
                <a:lnTo>
                  <a:pt x="45296" y="118808"/>
                </a:lnTo>
                <a:lnTo>
                  <a:pt x="57282" y="115680"/>
                </a:lnTo>
                <a:lnTo>
                  <a:pt x="65575" y="111999"/>
                </a:lnTo>
                <a:lnTo>
                  <a:pt x="28684" y="111999"/>
                </a:lnTo>
                <a:lnTo>
                  <a:pt x="20006" y="106000"/>
                </a:lnTo>
                <a:lnTo>
                  <a:pt x="20006" y="90462"/>
                </a:lnTo>
                <a:lnTo>
                  <a:pt x="26002" y="75860"/>
                </a:lnTo>
                <a:lnTo>
                  <a:pt x="40626" y="66825"/>
                </a:lnTo>
                <a:lnTo>
                  <a:pt x="58832" y="61573"/>
                </a:lnTo>
                <a:lnTo>
                  <a:pt x="75577" y="58314"/>
                </a:lnTo>
                <a:lnTo>
                  <a:pt x="97386" y="58314"/>
                </a:lnTo>
                <a:lnTo>
                  <a:pt x="97208" y="27536"/>
                </a:lnTo>
                <a:lnTo>
                  <a:pt x="92614" y="13908"/>
                </a:lnTo>
                <a:lnTo>
                  <a:pt x="83154" y="7093"/>
                </a:lnTo>
                <a:close/>
              </a:path>
              <a:path w="120000" h="120000" extrusionOk="0">
                <a:moveTo>
                  <a:pt x="95643" y="104105"/>
                </a:moveTo>
                <a:lnTo>
                  <a:pt x="78553" y="104105"/>
                </a:lnTo>
                <a:lnTo>
                  <a:pt x="82431" y="113095"/>
                </a:lnTo>
                <a:lnTo>
                  <a:pt x="90208" y="118000"/>
                </a:lnTo>
                <a:lnTo>
                  <a:pt x="106039" y="118000"/>
                </a:lnTo>
                <a:lnTo>
                  <a:pt x="119193" y="116906"/>
                </a:lnTo>
                <a:lnTo>
                  <a:pt x="119193" y="109811"/>
                </a:lnTo>
                <a:lnTo>
                  <a:pt x="94685" y="109811"/>
                </a:lnTo>
                <a:lnTo>
                  <a:pt x="95643" y="104105"/>
                </a:lnTo>
                <a:close/>
              </a:path>
              <a:path w="120000" h="120000" extrusionOk="0">
                <a:moveTo>
                  <a:pt x="97386" y="58314"/>
                </a:moveTo>
                <a:lnTo>
                  <a:pt x="75577" y="58314"/>
                </a:lnTo>
                <a:lnTo>
                  <a:pt x="75577" y="104357"/>
                </a:lnTo>
                <a:lnTo>
                  <a:pt x="55269" y="111999"/>
                </a:lnTo>
                <a:lnTo>
                  <a:pt x="65575" y="111999"/>
                </a:lnTo>
                <a:lnTo>
                  <a:pt x="68481" y="110711"/>
                </a:lnTo>
                <a:lnTo>
                  <a:pt x="78553" y="104105"/>
                </a:lnTo>
                <a:lnTo>
                  <a:pt x="95643" y="104105"/>
                </a:lnTo>
                <a:lnTo>
                  <a:pt x="97338" y="94022"/>
                </a:lnTo>
                <a:lnTo>
                  <a:pt x="97386" y="58314"/>
                </a:lnTo>
                <a:close/>
              </a:path>
              <a:path w="120000" h="120000" extrusionOk="0">
                <a:moveTo>
                  <a:pt x="119193" y="109284"/>
                </a:moveTo>
                <a:lnTo>
                  <a:pt x="114116" y="109284"/>
                </a:lnTo>
                <a:lnTo>
                  <a:pt x="111415" y="109811"/>
                </a:lnTo>
                <a:lnTo>
                  <a:pt x="119193" y="109811"/>
                </a:lnTo>
                <a:lnTo>
                  <a:pt x="119193" y="109284"/>
                </a:lnTo>
                <a:close/>
              </a:path>
              <a:path w="120000" h="120000" extrusionOk="0">
                <a:moveTo>
                  <a:pt x="50192" y="0"/>
                </a:moveTo>
                <a:lnTo>
                  <a:pt x="28401" y="2700"/>
                </a:lnTo>
                <a:lnTo>
                  <a:pt x="12772" y="10385"/>
                </a:lnTo>
                <a:lnTo>
                  <a:pt x="3305" y="20578"/>
                </a:lnTo>
                <a:lnTo>
                  <a:pt x="0" y="30800"/>
                </a:lnTo>
                <a:lnTo>
                  <a:pt x="0" y="35705"/>
                </a:lnTo>
                <a:lnTo>
                  <a:pt x="8952" y="39788"/>
                </a:lnTo>
                <a:lnTo>
                  <a:pt x="19706" y="39788"/>
                </a:lnTo>
                <a:lnTo>
                  <a:pt x="20607" y="37600"/>
                </a:lnTo>
                <a:lnTo>
                  <a:pt x="20607" y="31599"/>
                </a:lnTo>
                <a:lnTo>
                  <a:pt x="19059" y="28063"/>
                </a:lnTo>
                <a:lnTo>
                  <a:pt x="18830" y="8441"/>
                </a:lnTo>
                <a:lnTo>
                  <a:pt x="30461" y="7093"/>
                </a:lnTo>
                <a:lnTo>
                  <a:pt x="83154" y="7093"/>
                </a:lnTo>
                <a:lnTo>
                  <a:pt x="80728" y="5346"/>
                </a:lnTo>
                <a:lnTo>
                  <a:pt x="65374" y="1127"/>
                </a:lnTo>
                <a:lnTo>
                  <a:pt x="50192"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25" name="Shape 525"/>
          <p:cNvSpPr/>
          <p:nvPr/>
        </p:nvSpPr>
        <p:spPr>
          <a:xfrm>
            <a:off x="1610229" y="191889"/>
            <a:ext cx="32496" cy="108695"/>
          </a:xfrm>
          <a:custGeom>
            <a:avLst/>
            <a:gdLst/>
            <a:ahLst/>
            <a:cxnLst/>
            <a:rect l="0" t="0" r="0" b="0"/>
            <a:pathLst>
              <a:path w="120000" h="120000" extrusionOk="0">
                <a:moveTo>
                  <a:pt x="10178" y="115460"/>
                </a:moveTo>
                <a:lnTo>
                  <a:pt x="10178" y="119295"/>
                </a:lnTo>
                <a:lnTo>
                  <a:pt x="12329" y="119938"/>
                </a:lnTo>
                <a:lnTo>
                  <a:pt x="21970" y="119938"/>
                </a:lnTo>
                <a:lnTo>
                  <a:pt x="32148" y="119295"/>
                </a:lnTo>
                <a:lnTo>
                  <a:pt x="119996" y="119295"/>
                </a:lnTo>
                <a:lnTo>
                  <a:pt x="119996" y="118021"/>
                </a:lnTo>
                <a:lnTo>
                  <a:pt x="75515" y="118021"/>
                </a:lnTo>
                <a:lnTo>
                  <a:pt x="75515" y="115942"/>
                </a:lnTo>
                <a:lnTo>
                  <a:pt x="36452" y="115942"/>
                </a:lnTo>
                <a:lnTo>
                  <a:pt x="10178" y="115460"/>
                </a:lnTo>
                <a:close/>
              </a:path>
              <a:path w="120000" h="120000" extrusionOk="0">
                <a:moveTo>
                  <a:pt x="119996" y="119295"/>
                </a:moveTo>
                <a:lnTo>
                  <a:pt x="83543" y="119295"/>
                </a:lnTo>
                <a:lnTo>
                  <a:pt x="100134" y="119938"/>
                </a:lnTo>
                <a:lnTo>
                  <a:pt x="115695" y="119938"/>
                </a:lnTo>
                <a:lnTo>
                  <a:pt x="119996" y="119617"/>
                </a:lnTo>
                <a:lnTo>
                  <a:pt x="119996" y="119295"/>
                </a:lnTo>
                <a:close/>
              </a:path>
              <a:path w="120000" h="120000" extrusionOk="0">
                <a:moveTo>
                  <a:pt x="119996" y="113381"/>
                </a:moveTo>
                <a:lnTo>
                  <a:pt x="75515" y="118021"/>
                </a:lnTo>
                <a:lnTo>
                  <a:pt x="119996" y="118021"/>
                </a:lnTo>
                <a:lnTo>
                  <a:pt x="119996" y="113381"/>
                </a:lnTo>
                <a:close/>
              </a:path>
              <a:path w="120000" h="120000" extrusionOk="0">
                <a:moveTo>
                  <a:pt x="75515" y="8981"/>
                </a:moveTo>
                <a:lnTo>
                  <a:pt x="36452" y="8981"/>
                </a:lnTo>
                <a:lnTo>
                  <a:pt x="36452" y="115942"/>
                </a:lnTo>
                <a:lnTo>
                  <a:pt x="75515" y="115942"/>
                </a:lnTo>
                <a:lnTo>
                  <a:pt x="75515" y="8981"/>
                </a:lnTo>
                <a:close/>
              </a:path>
              <a:path w="120000" h="120000" extrusionOk="0">
                <a:moveTo>
                  <a:pt x="72286" y="0"/>
                </a:moveTo>
                <a:lnTo>
                  <a:pt x="56771" y="0"/>
                </a:lnTo>
                <a:lnTo>
                  <a:pt x="46054" y="5133"/>
                </a:lnTo>
                <a:lnTo>
                  <a:pt x="4838" y="8015"/>
                </a:lnTo>
                <a:lnTo>
                  <a:pt x="2150" y="8176"/>
                </a:lnTo>
                <a:lnTo>
                  <a:pt x="0" y="8820"/>
                </a:lnTo>
                <a:lnTo>
                  <a:pt x="0" y="13137"/>
                </a:lnTo>
                <a:lnTo>
                  <a:pt x="36452" y="8981"/>
                </a:lnTo>
                <a:lnTo>
                  <a:pt x="75515" y="8981"/>
                </a:lnTo>
                <a:lnTo>
                  <a:pt x="75515" y="964"/>
                </a:lnTo>
                <a:lnTo>
                  <a:pt x="72286"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26" name="Shape 526"/>
          <p:cNvSpPr/>
          <p:nvPr/>
        </p:nvSpPr>
        <p:spPr>
          <a:xfrm>
            <a:off x="1125219" y="365915"/>
            <a:ext cx="918240" cy="283698"/>
          </a:xfrm>
          <a:prstGeom prst="rect">
            <a:avLst/>
          </a:prstGeom>
          <a:blipFill rotWithShape="1">
            <a:blip r:embed="rId3">
              <a:alphaModFix/>
            </a:blip>
            <a:stretch>
              <a:fillRect/>
            </a:stretch>
          </a:blip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27" name="Shape 527"/>
          <p:cNvSpPr/>
          <p:nvPr/>
        </p:nvSpPr>
        <p:spPr>
          <a:xfrm>
            <a:off x="1120725" y="714004"/>
            <a:ext cx="566736" cy="109648"/>
          </a:xfrm>
          <a:prstGeom prst="rect">
            <a:avLst/>
          </a:prstGeom>
          <a:blipFill rotWithShape="1">
            <a:blip r:embed="rId4">
              <a:alphaModFix/>
            </a:blip>
            <a:stretch>
              <a:fillRect/>
            </a:stretch>
          </a:blip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28" name="Shape 528"/>
          <p:cNvSpPr/>
          <p:nvPr/>
        </p:nvSpPr>
        <p:spPr>
          <a:xfrm>
            <a:off x="398302" y="892996"/>
            <a:ext cx="8347821" cy="0"/>
          </a:xfrm>
          <a:custGeom>
            <a:avLst/>
            <a:gdLst/>
            <a:ahLst/>
            <a:cxnLst/>
            <a:rect l="0" t="0" r="0" b="0"/>
            <a:pathLst>
              <a:path w="120000" h="120000" extrusionOk="0">
                <a:moveTo>
                  <a:pt x="0" y="0"/>
                </a:moveTo>
                <a:lnTo>
                  <a:pt x="119993" y="0"/>
                </a:lnTo>
              </a:path>
            </a:pathLst>
          </a:custGeom>
          <a:noFill/>
          <a:ln w="25400" cap="flat" cmpd="sng">
            <a:solidFill>
              <a:srgbClr val="0065A4"/>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29" name="Shape 529"/>
          <p:cNvSpPr txBox="1"/>
          <p:nvPr/>
        </p:nvSpPr>
        <p:spPr>
          <a:xfrm>
            <a:off x="2214472" y="306929"/>
            <a:ext cx="3149974" cy="488724"/>
          </a:xfrm>
          <a:prstGeom prst="rect">
            <a:avLst/>
          </a:prstGeom>
          <a:noFill/>
          <a:ln>
            <a:noFill/>
          </a:ln>
        </p:spPr>
        <p:txBody>
          <a:bodyPr lIns="0" tIns="0" rIns="0" bIns="0" anchor="t" anchorCtr="0">
            <a:noAutofit/>
          </a:bodyPr>
          <a:lstStyle/>
          <a:p>
            <a:pPr marL="11206" marR="4483" lvl="0" indent="-11206" algn="l" rtl="0">
              <a:spcBef>
                <a:spcPts val="0"/>
              </a:spcBef>
              <a:buSzPct val="25000"/>
              <a:buNone/>
            </a:pPr>
            <a:r>
              <a:rPr lang="en-US" sz="1588" b="1">
                <a:solidFill>
                  <a:schemeClr val="lt1"/>
                </a:solidFill>
                <a:latin typeface="Arial"/>
                <a:ea typeface="Arial"/>
                <a:cs typeface="Arial"/>
                <a:sym typeface="Arial"/>
              </a:rPr>
              <a:t>NCCN Guidelines Version 2.2017  Osteosarcoma</a:t>
            </a:r>
          </a:p>
        </p:txBody>
      </p:sp>
      <p:sp>
        <p:nvSpPr>
          <p:cNvPr id="530" name="Shape 530"/>
          <p:cNvSpPr txBox="1"/>
          <p:nvPr/>
        </p:nvSpPr>
        <p:spPr>
          <a:xfrm>
            <a:off x="387103" y="970966"/>
            <a:ext cx="730063" cy="149400"/>
          </a:xfrm>
          <a:prstGeom prst="rect">
            <a:avLst/>
          </a:prstGeom>
          <a:noFill/>
          <a:ln>
            <a:noFill/>
          </a:ln>
        </p:spPr>
        <p:txBody>
          <a:bodyPr lIns="0" tIns="0" rIns="0" bIns="0" anchor="t" anchorCtr="0">
            <a:noAutofit/>
          </a:bodyPr>
          <a:lstStyle/>
          <a:p>
            <a:pPr marL="11206" marR="0" lvl="0" indent="-11206" algn="l" rtl="0">
              <a:spcBef>
                <a:spcPts val="0"/>
              </a:spcBef>
              <a:buSzPct val="25000"/>
              <a:buNone/>
            </a:pPr>
            <a:r>
              <a:rPr lang="en-US" sz="971" b="1">
                <a:solidFill>
                  <a:schemeClr val="lt1"/>
                </a:solidFill>
                <a:latin typeface="Arial"/>
                <a:ea typeface="Arial"/>
                <a:cs typeface="Arial"/>
                <a:sym typeface="Arial"/>
              </a:rPr>
              <a:t>WORKUP</a:t>
            </a:r>
            <a:r>
              <a:rPr lang="en-US" sz="1191" b="1" baseline="30000">
                <a:solidFill>
                  <a:schemeClr val="lt1"/>
                </a:solidFill>
                <a:latin typeface="Arial"/>
                <a:ea typeface="Arial"/>
                <a:cs typeface="Arial"/>
                <a:sym typeface="Arial"/>
              </a:rPr>
              <a:t>a,b</a:t>
            </a:r>
          </a:p>
        </p:txBody>
      </p:sp>
      <p:sp>
        <p:nvSpPr>
          <p:cNvPr id="531" name="Shape 531"/>
          <p:cNvSpPr txBox="1"/>
          <p:nvPr/>
        </p:nvSpPr>
        <p:spPr>
          <a:xfrm>
            <a:off x="4703432" y="970966"/>
            <a:ext cx="1369358" cy="149400"/>
          </a:xfrm>
          <a:prstGeom prst="rect">
            <a:avLst/>
          </a:prstGeom>
          <a:noFill/>
          <a:ln>
            <a:noFill/>
          </a:ln>
        </p:spPr>
        <p:txBody>
          <a:bodyPr lIns="0" tIns="0" rIns="0" bIns="0" anchor="t" anchorCtr="0">
            <a:noAutofit/>
          </a:bodyPr>
          <a:lstStyle/>
          <a:p>
            <a:pPr marL="11206" marR="0" lvl="0" indent="-11206" algn="l" rtl="0">
              <a:spcBef>
                <a:spcPts val="0"/>
              </a:spcBef>
              <a:buSzPct val="25000"/>
              <a:buNone/>
            </a:pPr>
            <a:r>
              <a:rPr lang="en-US" sz="971" b="1">
                <a:solidFill>
                  <a:schemeClr val="lt1"/>
                </a:solidFill>
                <a:latin typeface="Arial"/>
                <a:ea typeface="Arial"/>
                <a:cs typeface="Arial"/>
                <a:sym typeface="Arial"/>
              </a:rPr>
              <a:t>PRIMARY TREATMENT</a:t>
            </a:r>
          </a:p>
        </p:txBody>
      </p:sp>
      <p:sp>
        <p:nvSpPr>
          <p:cNvPr id="532" name="Shape 532"/>
          <p:cNvSpPr txBox="1"/>
          <p:nvPr/>
        </p:nvSpPr>
        <p:spPr>
          <a:xfrm>
            <a:off x="6667532" y="970966"/>
            <a:ext cx="1470211" cy="149400"/>
          </a:xfrm>
          <a:prstGeom prst="rect">
            <a:avLst/>
          </a:prstGeom>
          <a:noFill/>
          <a:ln>
            <a:noFill/>
          </a:ln>
        </p:spPr>
        <p:txBody>
          <a:bodyPr lIns="0" tIns="0" rIns="0" bIns="0" anchor="t" anchorCtr="0">
            <a:noAutofit/>
          </a:bodyPr>
          <a:lstStyle/>
          <a:p>
            <a:pPr marL="11206" marR="0" lvl="0" indent="-11206" algn="l" rtl="0">
              <a:spcBef>
                <a:spcPts val="0"/>
              </a:spcBef>
              <a:buSzPct val="25000"/>
              <a:buNone/>
            </a:pPr>
            <a:r>
              <a:rPr lang="en-US" sz="971" b="1">
                <a:solidFill>
                  <a:schemeClr val="lt1"/>
                </a:solidFill>
                <a:latin typeface="Arial"/>
                <a:ea typeface="Arial"/>
                <a:cs typeface="Arial"/>
                <a:sym typeface="Arial"/>
              </a:rPr>
              <a:t>ADJUVANT TREATMENT</a:t>
            </a:r>
          </a:p>
        </p:txBody>
      </p:sp>
      <p:sp>
        <p:nvSpPr>
          <p:cNvPr id="533" name="Shape 533"/>
          <p:cNvSpPr txBox="1"/>
          <p:nvPr/>
        </p:nvSpPr>
        <p:spPr>
          <a:xfrm>
            <a:off x="387070" y="1942168"/>
            <a:ext cx="1084169" cy="2531462"/>
          </a:xfrm>
          <a:prstGeom prst="rect">
            <a:avLst/>
          </a:prstGeom>
          <a:noFill/>
          <a:ln>
            <a:noFill/>
          </a:ln>
        </p:spPr>
        <p:txBody>
          <a:bodyPr lIns="0" tIns="0" rIns="0" bIns="0" anchor="t" anchorCtr="0">
            <a:noAutofit/>
          </a:bodyPr>
          <a:lstStyle/>
          <a:p>
            <a:pPr marL="91892" marR="310419" lvl="0" indent="-91892" algn="l" rtl="0">
              <a:spcBef>
                <a:spcPts val="0"/>
              </a:spcBef>
              <a:buClr>
                <a:schemeClr val="lt1"/>
              </a:buClr>
              <a:buSzPct val="97100"/>
              <a:buFont typeface="Arial"/>
              <a:buChar char="•"/>
            </a:pPr>
            <a:r>
              <a:rPr lang="en-US" sz="971" b="1" dirty="0">
                <a:solidFill>
                  <a:schemeClr val="lt1"/>
                </a:solidFill>
                <a:latin typeface="Arial"/>
                <a:ea typeface="Arial"/>
                <a:cs typeface="Arial"/>
                <a:sym typeface="Arial"/>
              </a:rPr>
              <a:t>History </a:t>
            </a:r>
          </a:p>
          <a:p>
            <a:pPr marL="88531" marR="0" lvl="0" indent="-88531" algn="l" rtl="0">
              <a:lnSpc>
                <a:spcPct val="113594"/>
              </a:lnSpc>
              <a:spcBef>
                <a:spcPts val="0"/>
              </a:spcBef>
              <a:buClr>
                <a:schemeClr val="lt1"/>
              </a:buClr>
              <a:buSzPct val="97100"/>
              <a:buFont typeface="Arial"/>
              <a:buChar char="•"/>
            </a:pPr>
            <a:r>
              <a:rPr lang="en-US" sz="971" b="1" dirty="0">
                <a:solidFill>
                  <a:schemeClr val="lt1"/>
                </a:solidFill>
                <a:latin typeface="Arial"/>
                <a:ea typeface="Arial"/>
                <a:cs typeface="Arial"/>
                <a:sym typeface="Arial"/>
              </a:rPr>
              <a:t>MRI ± CT (both</a:t>
            </a:r>
          </a:p>
          <a:p>
            <a:pPr marL="91892" marR="26335" lvl="0" indent="-2991" algn="l" rtl="0">
              <a:spcBef>
                <a:spcPts val="0"/>
              </a:spcBef>
              <a:buSzPct val="25000"/>
              <a:buNone/>
            </a:pPr>
            <a:r>
              <a:rPr lang="en-US" sz="971" b="1" dirty="0">
                <a:solidFill>
                  <a:schemeClr val="lt1"/>
                </a:solidFill>
                <a:latin typeface="Arial"/>
                <a:ea typeface="Arial"/>
                <a:cs typeface="Arial"/>
                <a:sym typeface="Arial"/>
              </a:rPr>
              <a:t>with contrast) of  primary site</a:t>
            </a:r>
          </a:p>
          <a:p>
            <a:pPr marL="91892" marR="138960" lvl="0" indent="-91892" algn="l" rtl="0">
              <a:spcBef>
                <a:spcPts val="0"/>
              </a:spcBef>
              <a:buClr>
                <a:schemeClr val="lt1"/>
              </a:buClr>
              <a:buSzPct val="97100"/>
              <a:buFont typeface="Arial"/>
              <a:buChar char="•"/>
            </a:pPr>
            <a:r>
              <a:rPr lang="en-US" sz="971" b="1" dirty="0">
                <a:solidFill>
                  <a:schemeClr val="lt1"/>
                </a:solidFill>
                <a:latin typeface="Arial"/>
                <a:ea typeface="Arial"/>
                <a:cs typeface="Arial"/>
                <a:sym typeface="Arial"/>
              </a:rPr>
              <a:t>Chest  CT</a:t>
            </a:r>
          </a:p>
          <a:p>
            <a:pPr marL="91892" marR="139521" lvl="0" indent="-91892" algn="l" rtl="0">
              <a:spcBef>
                <a:spcPts val="0"/>
              </a:spcBef>
              <a:buClr>
                <a:schemeClr val="lt1"/>
              </a:buClr>
              <a:buSzPct val="97100"/>
              <a:buFont typeface="Arial"/>
              <a:buChar char="•"/>
            </a:pPr>
            <a:r>
              <a:rPr lang="en-US" sz="971" b="1" dirty="0">
                <a:solidFill>
                  <a:schemeClr val="lt1"/>
                </a:solidFill>
                <a:latin typeface="Arial"/>
                <a:ea typeface="Arial"/>
                <a:cs typeface="Arial"/>
                <a:sym typeface="Arial"/>
              </a:rPr>
              <a:t>PET/CT and/or  bone scan.</a:t>
            </a:r>
          </a:p>
          <a:p>
            <a:pPr marL="91892" marR="4483" lvl="0" indent="-91892" algn="l" rtl="0">
              <a:spcBef>
                <a:spcPts val="0"/>
              </a:spcBef>
              <a:buClr>
                <a:schemeClr val="lt1"/>
              </a:buClr>
              <a:buSzPct val="119100"/>
              <a:buFont typeface="Arial"/>
              <a:buChar char="•"/>
            </a:pPr>
            <a:r>
              <a:rPr lang="en-US" sz="971" b="1" dirty="0">
                <a:solidFill>
                  <a:schemeClr val="lt1"/>
                </a:solidFill>
                <a:latin typeface="Arial"/>
                <a:ea typeface="Arial"/>
                <a:cs typeface="Arial"/>
                <a:sym typeface="Arial"/>
              </a:rPr>
              <a:t>MRI or CT (both  with contrast) of  skeletal  metastatic </a:t>
            </a:r>
            <a:r>
              <a:rPr lang="en-US" sz="971" b="1" dirty="0" err="1">
                <a:solidFill>
                  <a:schemeClr val="lt1"/>
                </a:solidFill>
                <a:latin typeface="Arial"/>
                <a:ea typeface="Arial"/>
                <a:cs typeface="Arial"/>
                <a:sym typeface="Arial"/>
              </a:rPr>
              <a:t>sites</a:t>
            </a:r>
            <a:r>
              <a:rPr lang="en-US" sz="1191" b="1" baseline="30000" dirty="0" err="1">
                <a:solidFill>
                  <a:schemeClr val="lt1"/>
                </a:solidFill>
                <a:latin typeface="Arial"/>
                <a:ea typeface="Arial"/>
                <a:cs typeface="Arial"/>
                <a:sym typeface="Arial"/>
              </a:rPr>
              <a:t>e</a:t>
            </a:r>
            <a:endParaRPr lang="en-US" sz="1191" b="1" baseline="30000" dirty="0">
              <a:solidFill>
                <a:schemeClr val="lt1"/>
              </a:solidFill>
              <a:latin typeface="Arial"/>
              <a:ea typeface="Arial"/>
              <a:cs typeface="Arial"/>
              <a:sym typeface="Arial"/>
            </a:endParaRPr>
          </a:p>
          <a:p>
            <a:pPr marL="88531" marR="0" lvl="0" indent="-88531" algn="l" rtl="0">
              <a:spcBef>
                <a:spcPts val="0"/>
              </a:spcBef>
              <a:buClr>
                <a:schemeClr val="lt1"/>
              </a:buClr>
              <a:buSzPct val="97100"/>
              <a:buFont typeface="Arial"/>
              <a:buChar char="•"/>
            </a:pPr>
            <a:r>
              <a:rPr lang="en-US" sz="971" b="1" dirty="0">
                <a:solidFill>
                  <a:schemeClr val="lt1"/>
                </a:solidFill>
                <a:latin typeface="Arial"/>
                <a:ea typeface="Arial"/>
                <a:cs typeface="Arial"/>
                <a:sym typeface="Arial"/>
              </a:rPr>
              <a:t>LDH</a:t>
            </a:r>
          </a:p>
          <a:p>
            <a:pPr marL="88531" marR="0" lvl="0" indent="-88531" algn="l" rtl="0">
              <a:spcBef>
                <a:spcPts val="0"/>
              </a:spcBef>
              <a:buClr>
                <a:schemeClr val="lt1"/>
              </a:buClr>
              <a:buSzPct val="97100"/>
              <a:buFont typeface="Arial"/>
              <a:buChar char="•"/>
            </a:pPr>
            <a:r>
              <a:rPr lang="en-US" sz="971" b="1" dirty="0">
                <a:solidFill>
                  <a:schemeClr val="lt1"/>
                </a:solidFill>
                <a:latin typeface="Arial"/>
                <a:ea typeface="Arial"/>
                <a:cs typeface="Arial"/>
                <a:sym typeface="Arial"/>
              </a:rPr>
              <a:t>ALP</a:t>
            </a:r>
          </a:p>
          <a:p>
            <a:pPr marL="91892" marR="252705" lvl="0" indent="-91892" algn="l" rtl="0">
              <a:spcBef>
                <a:spcPts val="0"/>
              </a:spcBef>
              <a:buClr>
                <a:schemeClr val="lt1"/>
              </a:buClr>
              <a:buSzPct val="97100"/>
              <a:buFont typeface="Arial"/>
              <a:buChar char="•"/>
            </a:pPr>
            <a:r>
              <a:rPr lang="en-US" sz="971" b="1" dirty="0">
                <a:solidFill>
                  <a:schemeClr val="lt1"/>
                </a:solidFill>
                <a:latin typeface="Arial"/>
                <a:ea typeface="Arial"/>
                <a:cs typeface="Arial"/>
                <a:sym typeface="Arial"/>
              </a:rPr>
              <a:t>Fertility  consultation  should be  considered</a:t>
            </a:r>
          </a:p>
        </p:txBody>
      </p:sp>
      <p:sp>
        <p:nvSpPr>
          <p:cNvPr id="534" name="Shape 534"/>
          <p:cNvSpPr/>
          <p:nvPr/>
        </p:nvSpPr>
        <p:spPr>
          <a:xfrm>
            <a:off x="1481416" y="1985569"/>
            <a:ext cx="0" cy="2887755"/>
          </a:xfrm>
          <a:custGeom>
            <a:avLst/>
            <a:gdLst/>
            <a:ahLst/>
            <a:cxnLst/>
            <a:rect l="0" t="0" r="0" b="0"/>
            <a:pathLst>
              <a:path w="120000" h="120000" extrusionOk="0">
                <a:moveTo>
                  <a:pt x="0" y="0"/>
                </a:moveTo>
                <a:lnTo>
                  <a:pt x="0" y="119995"/>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35" name="Shape 535"/>
          <p:cNvSpPr txBox="1"/>
          <p:nvPr/>
        </p:nvSpPr>
        <p:spPr>
          <a:xfrm>
            <a:off x="3617214" y="1710724"/>
            <a:ext cx="980515" cy="122212"/>
          </a:xfrm>
          <a:prstGeom prst="rect">
            <a:avLst/>
          </a:prstGeom>
          <a:noFill/>
          <a:ln>
            <a:noFill/>
          </a:ln>
        </p:spPr>
        <p:txBody>
          <a:bodyPr lIns="0" tIns="0" rIns="0" bIns="0" anchor="t" anchorCtr="0">
            <a:noAutofit/>
          </a:bodyPr>
          <a:lstStyle/>
          <a:p>
            <a:pPr marL="11206" marR="0" lvl="0" indent="-11206" algn="l" rtl="0">
              <a:spcBef>
                <a:spcPts val="0"/>
              </a:spcBef>
              <a:buSzPct val="25000"/>
              <a:buNone/>
            </a:pPr>
            <a:r>
              <a:rPr lang="en-US" sz="794" b="1" u="sng">
                <a:solidFill>
                  <a:schemeClr val="lt1"/>
                </a:solidFill>
                <a:latin typeface="Arial"/>
                <a:ea typeface="Arial"/>
                <a:cs typeface="Arial"/>
                <a:sym typeface="Arial"/>
              </a:rPr>
              <a:t> 	</a:t>
            </a:r>
          </a:p>
        </p:txBody>
      </p:sp>
      <p:sp>
        <p:nvSpPr>
          <p:cNvPr id="536" name="Shape 536"/>
          <p:cNvSpPr txBox="1"/>
          <p:nvPr/>
        </p:nvSpPr>
        <p:spPr>
          <a:xfrm>
            <a:off x="1924721" y="1733134"/>
            <a:ext cx="1613086" cy="298800"/>
          </a:xfrm>
          <a:prstGeom prst="rect">
            <a:avLst/>
          </a:prstGeom>
          <a:noFill/>
          <a:ln>
            <a:noFill/>
          </a:ln>
        </p:spPr>
        <p:txBody>
          <a:bodyPr lIns="0" tIns="0" rIns="0" bIns="0" anchor="t" anchorCtr="0">
            <a:noAutofit/>
          </a:bodyPr>
          <a:lstStyle/>
          <a:p>
            <a:pPr marL="11206" marR="0" lvl="0" indent="-11206" algn="l" rtl="0">
              <a:spcBef>
                <a:spcPts val="0"/>
              </a:spcBef>
              <a:buSzPct val="25000"/>
              <a:buNone/>
            </a:pPr>
            <a:r>
              <a:rPr lang="en-US" sz="971" b="1">
                <a:solidFill>
                  <a:schemeClr val="lt1"/>
                </a:solidFill>
                <a:latin typeface="Arial"/>
                <a:ea typeface="Arial"/>
                <a:cs typeface="Arial"/>
                <a:sym typeface="Arial"/>
              </a:rPr>
              <a:t>Low-grade osteosarcoma:</a:t>
            </a:r>
            <a:r>
              <a:rPr lang="en-US" sz="1191" b="1" baseline="30000">
                <a:solidFill>
                  <a:schemeClr val="lt1"/>
                </a:solidFill>
                <a:latin typeface="Arial"/>
                <a:ea typeface="Arial"/>
                <a:cs typeface="Arial"/>
                <a:sym typeface="Arial"/>
              </a:rPr>
              <a:t>c</a:t>
            </a:r>
          </a:p>
          <a:p>
            <a:pPr marL="11206" marR="0" lvl="0" indent="-11206" algn="l" rtl="0">
              <a:spcBef>
                <a:spcPts val="0"/>
              </a:spcBef>
              <a:buSzPct val="25000"/>
              <a:buNone/>
            </a:pPr>
            <a:r>
              <a:rPr lang="en-US" sz="971" b="1">
                <a:solidFill>
                  <a:schemeClr val="lt1"/>
                </a:solidFill>
                <a:latin typeface="Arial"/>
                <a:ea typeface="Arial"/>
                <a:cs typeface="Arial"/>
                <a:sym typeface="Arial"/>
              </a:rPr>
              <a:t>Intramedullary + surface</a:t>
            </a:r>
          </a:p>
        </p:txBody>
      </p:sp>
      <p:sp>
        <p:nvSpPr>
          <p:cNvPr id="537" name="Shape 537"/>
          <p:cNvSpPr txBox="1"/>
          <p:nvPr/>
        </p:nvSpPr>
        <p:spPr>
          <a:xfrm>
            <a:off x="1895261" y="4475157"/>
            <a:ext cx="1112183" cy="298800"/>
          </a:xfrm>
          <a:prstGeom prst="rect">
            <a:avLst/>
          </a:prstGeom>
          <a:noFill/>
          <a:ln>
            <a:noFill/>
          </a:ln>
        </p:spPr>
        <p:txBody>
          <a:bodyPr lIns="0" tIns="0" rIns="0" bIns="0" anchor="t" anchorCtr="0">
            <a:noAutofit/>
          </a:bodyPr>
          <a:lstStyle/>
          <a:p>
            <a:pPr marL="11206" marR="5043" lvl="0" indent="-11206" algn="l" rtl="0">
              <a:spcBef>
                <a:spcPts val="0"/>
              </a:spcBef>
              <a:buSzPct val="25000"/>
              <a:buNone/>
            </a:pPr>
            <a:r>
              <a:rPr lang="en-US" sz="971" b="1">
                <a:solidFill>
                  <a:schemeClr val="lt1"/>
                </a:solidFill>
                <a:latin typeface="Arial"/>
                <a:ea typeface="Arial"/>
                <a:cs typeface="Arial"/>
                <a:sym typeface="Arial"/>
              </a:rPr>
              <a:t>Metastatic disease  at presentation</a:t>
            </a:r>
          </a:p>
        </p:txBody>
      </p:sp>
      <p:sp>
        <p:nvSpPr>
          <p:cNvPr id="538" name="Shape 538"/>
          <p:cNvSpPr txBox="1"/>
          <p:nvPr/>
        </p:nvSpPr>
        <p:spPr>
          <a:xfrm>
            <a:off x="1924722" y="2594877"/>
            <a:ext cx="1285874" cy="298800"/>
          </a:xfrm>
          <a:prstGeom prst="rect">
            <a:avLst/>
          </a:prstGeom>
          <a:noFill/>
          <a:ln>
            <a:noFill/>
          </a:ln>
        </p:spPr>
        <p:txBody>
          <a:bodyPr lIns="0" tIns="0" rIns="0" bIns="0" anchor="t" anchorCtr="0">
            <a:noAutofit/>
          </a:bodyPr>
          <a:lstStyle/>
          <a:p>
            <a:pPr marL="11206" marR="4483" lvl="0" indent="-11206" algn="l" rtl="0">
              <a:spcBef>
                <a:spcPts val="0"/>
              </a:spcBef>
              <a:buSzPct val="25000"/>
              <a:buNone/>
            </a:pPr>
            <a:r>
              <a:rPr lang="en-US" sz="971" b="1">
                <a:solidFill>
                  <a:schemeClr val="lt1"/>
                </a:solidFill>
                <a:latin typeface="Arial"/>
                <a:ea typeface="Arial"/>
                <a:cs typeface="Arial"/>
                <a:sym typeface="Arial"/>
              </a:rPr>
              <a:t>Periosteal 	</a:t>
            </a:r>
            <a:r>
              <a:rPr lang="en-US" sz="971" b="1" u="sng">
                <a:solidFill>
                  <a:schemeClr val="lt1"/>
                </a:solidFill>
                <a:latin typeface="Arial"/>
                <a:ea typeface="Arial"/>
                <a:cs typeface="Arial"/>
                <a:sym typeface="Arial"/>
              </a:rPr>
              <a:t>	</a:t>
            </a:r>
            <a:r>
              <a:rPr lang="en-US" sz="971" b="1">
                <a:solidFill>
                  <a:schemeClr val="lt1"/>
                </a:solidFill>
                <a:latin typeface="Arial"/>
                <a:ea typeface="Arial"/>
                <a:cs typeface="Arial"/>
                <a:sym typeface="Arial"/>
              </a:rPr>
              <a:t> osteosarcoma</a:t>
            </a:r>
          </a:p>
        </p:txBody>
      </p:sp>
      <p:sp>
        <p:nvSpPr>
          <p:cNvPr id="539" name="Shape 539"/>
          <p:cNvSpPr txBox="1"/>
          <p:nvPr/>
        </p:nvSpPr>
        <p:spPr>
          <a:xfrm>
            <a:off x="1924722" y="3516528"/>
            <a:ext cx="899832" cy="597598"/>
          </a:xfrm>
          <a:prstGeom prst="rect">
            <a:avLst/>
          </a:prstGeom>
          <a:noFill/>
          <a:ln>
            <a:noFill/>
          </a:ln>
        </p:spPr>
        <p:txBody>
          <a:bodyPr lIns="0" tIns="0" rIns="0" bIns="0" anchor="t" anchorCtr="0">
            <a:noAutofit/>
          </a:bodyPr>
          <a:lstStyle/>
          <a:p>
            <a:pPr marL="11206" marR="4483" lvl="0" indent="-11206" algn="l" rtl="0">
              <a:spcBef>
                <a:spcPts val="0"/>
              </a:spcBef>
              <a:buSzPct val="25000"/>
              <a:buNone/>
            </a:pPr>
            <a:r>
              <a:rPr lang="en-US" sz="971" b="1" dirty="0">
                <a:solidFill>
                  <a:schemeClr val="lt1"/>
                </a:solidFill>
                <a:latin typeface="Arial"/>
                <a:ea typeface="Arial"/>
                <a:cs typeface="Arial"/>
                <a:sym typeface="Arial"/>
              </a:rPr>
              <a:t>High-grade  </a:t>
            </a:r>
            <a:r>
              <a:rPr lang="en-US" sz="971" b="1" dirty="0" err="1">
                <a:solidFill>
                  <a:schemeClr val="lt1"/>
                </a:solidFill>
                <a:latin typeface="Arial"/>
                <a:ea typeface="Arial"/>
                <a:cs typeface="Arial"/>
                <a:sym typeface="Arial"/>
              </a:rPr>
              <a:t>osteosarcoma</a:t>
            </a:r>
            <a:r>
              <a:rPr lang="en-US" sz="971" b="1" dirty="0">
                <a:solidFill>
                  <a:schemeClr val="lt1"/>
                </a:solidFill>
                <a:latin typeface="Arial"/>
                <a:ea typeface="Arial"/>
                <a:cs typeface="Arial"/>
                <a:sym typeface="Arial"/>
              </a:rPr>
              <a:t>:  </a:t>
            </a:r>
            <a:r>
              <a:rPr lang="en-US" sz="971" b="1" dirty="0" err="1">
                <a:solidFill>
                  <a:schemeClr val="lt1"/>
                </a:solidFill>
                <a:latin typeface="Arial"/>
                <a:ea typeface="Arial"/>
                <a:cs typeface="Arial"/>
                <a:sym typeface="Arial"/>
              </a:rPr>
              <a:t>Intramedullary</a:t>
            </a:r>
            <a:endParaRPr lang="en-US" sz="971" b="1" dirty="0">
              <a:solidFill>
                <a:schemeClr val="lt1"/>
              </a:solidFill>
              <a:latin typeface="Arial"/>
              <a:ea typeface="Arial"/>
              <a:cs typeface="Arial"/>
              <a:sym typeface="Arial"/>
            </a:endParaRPr>
          </a:p>
          <a:p>
            <a:pPr marL="11206" marR="0" lvl="0" indent="-11206" algn="l" rtl="0">
              <a:spcBef>
                <a:spcPts val="0"/>
              </a:spcBef>
              <a:buSzPct val="25000"/>
              <a:buNone/>
            </a:pPr>
            <a:r>
              <a:rPr lang="en-US" sz="971" b="1" dirty="0">
                <a:solidFill>
                  <a:schemeClr val="lt1"/>
                </a:solidFill>
                <a:latin typeface="Arial"/>
                <a:ea typeface="Arial"/>
                <a:cs typeface="Arial"/>
                <a:sym typeface="Arial"/>
              </a:rPr>
              <a:t>+ surface</a:t>
            </a:r>
          </a:p>
        </p:txBody>
      </p:sp>
      <p:sp>
        <p:nvSpPr>
          <p:cNvPr id="540" name="Shape 540"/>
          <p:cNvSpPr txBox="1"/>
          <p:nvPr/>
        </p:nvSpPr>
        <p:spPr>
          <a:xfrm>
            <a:off x="4703478" y="1733134"/>
            <a:ext cx="577663" cy="298800"/>
          </a:xfrm>
          <a:prstGeom prst="rect">
            <a:avLst/>
          </a:prstGeom>
          <a:noFill/>
          <a:ln>
            <a:noFill/>
          </a:ln>
        </p:spPr>
        <p:txBody>
          <a:bodyPr lIns="0" tIns="0" rIns="0" bIns="0" anchor="t" anchorCtr="0">
            <a:noAutofit/>
          </a:bodyPr>
          <a:lstStyle/>
          <a:p>
            <a:pPr marL="11206" marR="4483" lvl="0" indent="-11206" algn="l" rtl="0">
              <a:spcBef>
                <a:spcPts val="0"/>
              </a:spcBef>
              <a:buSzPct val="25000"/>
              <a:buNone/>
            </a:pPr>
            <a:r>
              <a:rPr lang="en-US" sz="971" b="1">
                <a:solidFill>
                  <a:schemeClr val="lt1"/>
                </a:solidFill>
                <a:latin typeface="Arial"/>
                <a:ea typeface="Arial"/>
                <a:cs typeface="Arial"/>
                <a:sym typeface="Arial"/>
              </a:rPr>
              <a:t>Wide  excision</a:t>
            </a:r>
            <a:r>
              <a:rPr lang="en-US" sz="1191" b="1" baseline="30000">
                <a:solidFill>
                  <a:schemeClr val="lt1"/>
                </a:solidFill>
                <a:latin typeface="Arial"/>
                <a:ea typeface="Arial"/>
                <a:cs typeface="Arial"/>
                <a:sym typeface="Arial"/>
              </a:rPr>
              <a:t>b</a:t>
            </a:r>
          </a:p>
        </p:txBody>
      </p:sp>
      <p:sp>
        <p:nvSpPr>
          <p:cNvPr id="541" name="Shape 541"/>
          <p:cNvSpPr txBox="1"/>
          <p:nvPr/>
        </p:nvSpPr>
        <p:spPr>
          <a:xfrm>
            <a:off x="4337617" y="2594877"/>
            <a:ext cx="943534" cy="298800"/>
          </a:xfrm>
          <a:prstGeom prst="rect">
            <a:avLst/>
          </a:prstGeom>
          <a:noFill/>
          <a:ln>
            <a:noFill/>
          </a:ln>
        </p:spPr>
        <p:txBody>
          <a:bodyPr lIns="0" tIns="0" rIns="0" bIns="0" anchor="t" anchorCtr="0">
            <a:noAutofit/>
          </a:bodyPr>
          <a:lstStyle/>
          <a:p>
            <a:pPr marL="11206" marR="0" lvl="0" indent="-11206" algn="l" rtl="0">
              <a:spcBef>
                <a:spcPts val="0"/>
              </a:spcBef>
              <a:buSzPct val="25000"/>
              <a:buNone/>
            </a:pPr>
            <a:r>
              <a:rPr lang="en-US" sz="971" b="1" u="sng">
                <a:solidFill>
                  <a:schemeClr val="lt1"/>
                </a:solidFill>
                <a:latin typeface="Arial"/>
                <a:ea typeface="Arial"/>
                <a:cs typeface="Arial"/>
                <a:sym typeface="Arial"/>
              </a:rPr>
              <a:t> 	</a:t>
            </a:r>
            <a:r>
              <a:rPr lang="en-US" sz="971" b="1">
                <a:solidFill>
                  <a:schemeClr val="lt1"/>
                </a:solidFill>
                <a:latin typeface="Arial"/>
                <a:ea typeface="Arial"/>
                <a:cs typeface="Arial"/>
                <a:sym typeface="Arial"/>
              </a:rPr>
              <a:t>	Wide</a:t>
            </a:r>
          </a:p>
          <a:p>
            <a:pPr marL="376538" marR="0" lvl="0" indent="-8237" algn="l" rtl="0">
              <a:spcBef>
                <a:spcPts val="0"/>
              </a:spcBef>
              <a:buSzPct val="25000"/>
              <a:buNone/>
            </a:pPr>
            <a:r>
              <a:rPr lang="en-US" sz="971" b="1">
                <a:solidFill>
                  <a:schemeClr val="lt1"/>
                </a:solidFill>
                <a:latin typeface="Arial"/>
                <a:ea typeface="Arial"/>
                <a:cs typeface="Arial"/>
                <a:sym typeface="Arial"/>
              </a:rPr>
              <a:t>excision</a:t>
            </a:r>
            <a:r>
              <a:rPr lang="en-US" sz="1191" b="1" baseline="30000">
                <a:solidFill>
                  <a:schemeClr val="lt1"/>
                </a:solidFill>
                <a:latin typeface="Arial"/>
                <a:ea typeface="Arial"/>
                <a:cs typeface="Arial"/>
                <a:sym typeface="Arial"/>
              </a:rPr>
              <a:t>b</a:t>
            </a:r>
          </a:p>
        </p:txBody>
      </p:sp>
      <p:sp>
        <p:nvSpPr>
          <p:cNvPr id="542" name="Shape 542"/>
          <p:cNvSpPr txBox="1"/>
          <p:nvPr/>
        </p:nvSpPr>
        <p:spPr>
          <a:xfrm>
            <a:off x="3310262" y="2594877"/>
            <a:ext cx="926726" cy="298800"/>
          </a:xfrm>
          <a:prstGeom prst="rect">
            <a:avLst/>
          </a:prstGeom>
          <a:noFill/>
          <a:ln>
            <a:noFill/>
          </a:ln>
        </p:spPr>
        <p:txBody>
          <a:bodyPr lIns="0" tIns="0" rIns="0" bIns="0" anchor="t" anchorCtr="0">
            <a:noAutofit/>
          </a:bodyPr>
          <a:lstStyle/>
          <a:p>
            <a:pPr marL="11206" marR="4483" lvl="0" indent="-11206" algn="l" rtl="0">
              <a:spcBef>
                <a:spcPts val="0"/>
              </a:spcBef>
              <a:buSzPct val="25000"/>
              <a:buNone/>
            </a:pPr>
            <a:r>
              <a:rPr lang="en-US" sz="971" b="1">
                <a:solidFill>
                  <a:schemeClr val="lt1"/>
                </a:solidFill>
                <a:latin typeface="Arial"/>
                <a:ea typeface="Arial"/>
                <a:cs typeface="Arial"/>
                <a:sym typeface="Arial"/>
              </a:rPr>
              <a:t>Consider  chemotherapy</a:t>
            </a:r>
            <a:r>
              <a:rPr lang="en-US" sz="1191" b="1" baseline="30000">
                <a:solidFill>
                  <a:schemeClr val="lt1"/>
                </a:solidFill>
                <a:latin typeface="Arial"/>
                <a:ea typeface="Arial"/>
                <a:cs typeface="Arial"/>
                <a:sym typeface="Arial"/>
              </a:rPr>
              <a:t>d</a:t>
            </a:r>
          </a:p>
        </p:txBody>
      </p:sp>
      <p:sp>
        <p:nvSpPr>
          <p:cNvPr id="543" name="Shape 543"/>
          <p:cNvSpPr/>
          <p:nvPr/>
        </p:nvSpPr>
        <p:spPr>
          <a:xfrm>
            <a:off x="3181888" y="2718636"/>
            <a:ext cx="79001" cy="57710"/>
          </a:xfrm>
          <a:custGeom>
            <a:avLst/>
            <a:gdLst/>
            <a:ahLst/>
            <a:cxnLst/>
            <a:rect l="0" t="0" r="0" b="0"/>
            <a:pathLst>
              <a:path w="120000" h="120000" extrusionOk="0">
                <a:moveTo>
                  <a:pt x="0" y="0"/>
                </a:moveTo>
                <a:lnTo>
                  <a:pt x="0" y="118926"/>
                </a:lnTo>
                <a:lnTo>
                  <a:pt x="119352" y="59463"/>
                </a:lnTo>
                <a:lnTo>
                  <a:pt x="0"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44" name="Shape 544"/>
          <p:cNvSpPr/>
          <p:nvPr/>
        </p:nvSpPr>
        <p:spPr>
          <a:xfrm>
            <a:off x="4568773" y="2718636"/>
            <a:ext cx="79001" cy="57710"/>
          </a:xfrm>
          <a:custGeom>
            <a:avLst/>
            <a:gdLst/>
            <a:ahLst/>
            <a:cxnLst/>
            <a:rect l="0" t="0" r="0" b="0"/>
            <a:pathLst>
              <a:path w="120000" h="120000" extrusionOk="0">
                <a:moveTo>
                  <a:pt x="0" y="0"/>
                </a:moveTo>
                <a:lnTo>
                  <a:pt x="0" y="118926"/>
                </a:lnTo>
                <a:lnTo>
                  <a:pt x="119352" y="59463"/>
                </a:lnTo>
                <a:lnTo>
                  <a:pt x="0"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45" name="Shape 545"/>
          <p:cNvSpPr/>
          <p:nvPr/>
        </p:nvSpPr>
        <p:spPr>
          <a:xfrm>
            <a:off x="4568773" y="1856892"/>
            <a:ext cx="79001" cy="57710"/>
          </a:xfrm>
          <a:custGeom>
            <a:avLst/>
            <a:gdLst/>
            <a:ahLst/>
            <a:cxnLst/>
            <a:rect l="0" t="0" r="0" b="0"/>
            <a:pathLst>
              <a:path w="120000" h="120000" extrusionOk="0">
                <a:moveTo>
                  <a:pt x="0" y="0"/>
                </a:moveTo>
                <a:lnTo>
                  <a:pt x="0" y="118926"/>
                </a:lnTo>
                <a:lnTo>
                  <a:pt x="119352" y="59463"/>
                </a:lnTo>
                <a:lnTo>
                  <a:pt x="0"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46" name="Shape 546"/>
          <p:cNvSpPr/>
          <p:nvPr/>
        </p:nvSpPr>
        <p:spPr>
          <a:xfrm>
            <a:off x="5306207" y="1891664"/>
            <a:ext cx="243167" cy="0"/>
          </a:xfrm>
          <a:custGeom>
            <a:avLst/>
            <a:gdLst/>
            <a:ahLst/>
            <a:cxnLst/>
            <a:rect l="0" t="0" r="0" b="0"/>
            <a:pathLst>
              <a:path w="120000" h="120000" extrusionOk="0">
                <a:moveTo>
                  <a:pt x="0" y="0"/>
                </a:moveTo>
                <a:lnTo>
                  <a:pt x="119889" y="0"/>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47" name="Shape 547"/>
          <p:cNvSpPr/>
          <p:nvPr/>
        </p:nvSpPr>
        <p:spPr>
          <a:xfrm>
            <a:off x="5306207" y="2770206"/>
            <a:ext cx="243167" cy="0"/>
          </a:xfrm>
          <a:custGeom>
            <a:avLst/>
            <a:gdLst/>
            <a:ahLst/>
            <a:cxnLst/>
            <a:rect l="0" t="0" r="0" b="0"/>
            <a:pathLst>
              <a:path w="120000" h="120000" extrusionOk="0">
                <a:moveTo>
                  <a:pt x="0" y="0"/>
                </a:moveTo>
                <a:lnTo>
                  <a:pt x="119889" y="0"/>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48" name="Shape 548"/>
          <p:cNvSpPr/>
          <p:nvPr/>
        </p:nvSpPr>
        <p:spPr>
          <a:xfrm>
            <a:off x="5548255" y="1886060"/>
            <a:ext cx="3361" cy="889747"/>
          </a:xfrm>
          <a:custGeom>
            <a:avLst/>
            <a:gdLst/>
            <a:ahLst/>
            <a:cxnLst/>
            <a:rect l="0" t="0" r="0" b="0"/>
            <a:pathLst>
              <a:path w="120000" h="120000" extrusionOk="0">
                <a:moveTo>
                  <a:pt x="115181" y="0"/>
                </a:moveTo>
                <a:lnTo>
                  <a:pt x="0" y="120000"/>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49" name="Shape 549"/>
          <p:cNvSpPr/>
          <p:nvPr/>
        </p:nvSpPr>
        <p:spPr>
          <a:xfrm>
            <a:off x="5580932" y="1974890"/>
            <a:ext cx="267260" cy="821391"/>
          </a:xfrm>
          <a:custGeom>
            <a:avLst/>
            <a:gdLst/>
            <a:ahLst/>
            <a:cxnLst/>
            <a:rect l="0" t="0" r="0" b="0"/>
            <a:pathLst>
              <a:path w="120000" h="120000" extrusionOk="0">
                <a:moveTo>
                  <a:pt x="119883" y="119947"/>
                </a:moveTo>
                <a:lnTo>
                  <a:pt x="0" y="59962"/>
                </a:lnTo>
                <a:lnTo>
                  <a:pt x="118631" y="0"/>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50" name="Shape 550"/>
          <p:cNvSpPr/>
          <p:nvPr/>
        </p:nvSpPr>
        <p:spPr>
          <a:xfrm>
            <a:off x="5814496" y="2765767"/>
            <a:ext cx="67235" cy="81802"/>
          </a:xfrm>
          <a:custGeom>
            <a:avLst/>
            <a:gdLst/>
            <a:ahLst/>
            <a:cxnLst/>
            <a:rect l="0" t="0" r="0" b="0"/>
            <a:pathLst>
              <a:path w="120000" h="120000" extrusionOk="0">
                <a:moveTo>
                  <a:pt x="85559" y="0"/>
                </a:moveTo>
                <a:lnTo>
                  <a:pt x="0" y="45747"/>
                </a:lnTo>
                <a:lnTo>
                  <a:pt x="119239" y="119505"/>
                </a:lnTo>
                <a:lnTo>
                  <a:pt x="85559"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51" name="Shape 551"/>
          <p:cNvSpPr/>
          <p:nvPr/>
        </p:nvSpPr>
        <p:spPr>
          <a:xfrm>
            <a:off x="5811696" y="1923422"/>
            <a:ext cx="66674" cy="81802"/>
          </a:xfrm>
          <a:custGeom>
            <a:avLst/>
            <a:gdLst/>
            <a:ahLst/>
            <a:cxnLst/>
            <a:rect l="0" t="0" r="0" b="0"/>
            <a:pathLst>
              <a:path w="120000" h="120000" extrusionOk="0">
                <a:moveTo>
                  <a:pt x="119817" y="0"/>
                </a:moveTo>
                <a:lnTo>
                  <a:pt x="0" y="74218"/>
                </a:lnTo>
                <a:lnTo>
                  <a:pt x="86540" y="119620"/>
                </a:lnTo>
                <a:lnTo>
                  <a:pt x="119817"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52" name="Shape 552"/>
          <p:cNvSpPr txBox="1"/>
          <p:nvPr/>
        </p:nvSpPr>
        <p:spPr>
          <a:xfrm>
            <a:off x="5915360" y="1733134"/>
            <a:ext cx="358588" cy="298800"/>
          </a:xfrm>
          <a:prstGeom prst="rect">
            <a:avLst/>
          </a:prstGeom>
          <a:noFill/>
          <a:ln>
            <a:noFill/>
          </a:ln>
        </p:spPr>
        <p:txBody>
          <a:bodyPr lIns="0" tIns="0" rIns="0" bIns="0" anchor="t" anchorCtr="0">
            <a:noAutofit/>
          </a:bodyPr>
          <a:lstStyle/>
          <a:p>
            <a:pPr marL="11206" marR="4483" lvl="0" indent="-11206" algn="l" rtl="0">
              <a:spcBef>
                <a:spcPts val="0"/>
              </a:spcBef>
              <a:buSzPct val="25000"/>
              <a:buNone/>
            </a:pPr>
            <a:r>
              <a:rPr lang="en-US" sz="971" b="1">
                <a:solidFill>
                  <a:schemeClr val="lt1"/>
                </a:solidFill>
                <a:latin typeface="Arial"/>
                <a:ea typeface="Arial"/>
                <a:cs typeface="Arial"/>
                <a:sym typeface="Arial"/>
              </a:rPr>
              <a:t>High  grade</a:t>
            </a:r>
          </a:p>
        </p:txBody>
      </p:sp>
      <p:sp>
        <p:nvSpPr>
          <p:cNvPr id="553" name="Shape 553"/>
          <p:cNvSpPr txBox="1"/>
          <p:nvPr/>
        </p:nvSpPr>
        <p:spPr>
          <a:xfrm>
            <a:off x="5915362" y="2706925"/>
            <a:ext cx="1947021" cy="149400"/>
          </a:xfrm>
          <a:prstGeom prst="rect">
            <a:avLst/>
          </a:prstGeom>
          <a:noFill/>
          <a:ln>
            <a:noFill/>
          </a:ln>
        </p:spPr>
        <p:txBody>
          <a:bodyPr lIns="0" tIns="0" rIns="0" bIns="0" anchor="t" anchorCtr="0">
            <a:noAutofit/>
          </a:bodyPr>
          <a:lstStyle/>
          <a:p>
            <a:pPr marL="11206" marR="4483" lvl="0" indent="-11206" algn="l" rtl="0">
              <a:spcBef>
                <a:spcPts val="0"/>
              </a:spcBef>
              <a:buSzPct val="25000"/>
              <a:buNone/>
            </a:pPr>
            <a:r>
              <a:rPr lang="en-US" sz="971" b="1">
                <a:solidFill>
                  <a:schemeClr val="lt1"/>
                </a:solidFill>
                <a:latin typeface="Arial"/>
                <a:ea typeface="Arial"/>
                <a:cs typeface="Arial"/>
                <a:sym typeface="Arial"/>
              </a:rPr>
              <a:t>Low </a:t>
            </a:r>
            <a:r>
              <a:rPr lang="en-US" sz="971" b="1" u="sng">
                <a:solidFill>
                  <a:schemeClr val="lt1"/>
                </a:solidFill>
                <a:latin typeface="Arial"/>
                <a:ea typeface="Arial"/>
                <a:cs typeface="Arial"/>
                <a:sym typeface="Arial"/>
              </a:rPr>
              <a:t>	</a:t>
            </a:r>
            <a:r>
              <a:rPr lang="en-US" sz="971" b="1">
                <a:solidFill>
                  <a:schemeClr val="lt1"/>
                </a:solidFill>
                <a:latin typeface="Arial"/>
                <a:ea typeface="Arial"/>
                <a:cs typeface="Arial"/>
                <a:sym typeface="Arial"/>
              </a:rPr>
              <a:t> grade</a:t>
            </a:r>
          </a:p>
        </p:txBody>
      </p:sp>
      <p:sp>
        <p:nvSpPr>
          <p:cNvPr id="554" name="Shape 554"/>
          <p:cNvSpPr txBox="1"/>
          <p:nvPr/>
        </p:nvSpPr>
        <p:spPr>
          <a:xfrm>
            <a:off x="6287396" y="1733134"/>
            <a:ext cx="1574987" cy="298800"/>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971" b="1" u="sng">
                <a:solidFill>
                  <a:schemeClr val="lt1"/>
                </a:solidFill>
                <a:latin typeface="Arial"/>
                <a:ea typeface="Arial"/>
                <a:cs typeface="Arial"/>
                <a:sym typeface="Arial"/>
              </a:rPr>
              <a:t> 	</a:t>
            </a:r>
            <a:r>
              <a:rPr lang="en-US" sz="971" b="1">
                <a:solidFill>
                  <a:schemeClr val="lt1"/>
                </a:solidFill>
                <a:latin typeface="Arial"/>
                <a:ea typeface="Arial"/>
                <a:cs typeface="Arial"/>
                <a:sym typeface="Arial"/>
              </a:rPr>
              <a:t>   Chemotherapy</a:t>
            </a:r>
            <a:r>
              <a:rPr lang="en-US" sz="1191" b="1" baseline="30000">
                <a:solidFill>
                  <a:schemeClr val="lt1"/>
                </a:solidFill>
                <a:latin typeface="Arial"/>
                <a:ea typeface="Arial"/>
                <a:cs typeface="Arial"/>
                <a:sym typeface="Arial"/>
              </a:rPr>
              <a:t>d </a:t>
            </a:r>
            <a:r>
              <a:rPr lang="en-US" sz="1191" b="1" u="sng" baseline="30000">
                <a:solidFill>
                  <a:schemeClr val="lt1"/>
                </a:solidFill>
                <a:latin typeface="Arial"/>
                <a:ea typeface="Arial"/>
                <a:cs typeface="Arial"/>
                <a:sym typeface="Arial"/>
              </a:rPr>
              <a:t> 	</a:t>
            </a:r>
          </a:p>
          <a:p>
            <a:pPr marL="0" marR="0" lvl="0" indent="0" algn="ctr" rtl="0">
              <a:lnSpc>
                <a:spcPct val="100000"/>
              </a:lnSpc>
              <a:spcBef>
                <a:spcPts val="0"/>
              </a:spcBef>
              <a:buSzPct val="25000"/>
              <a:buNone/>
            </a:pPr>
            <a:r>
              <a:rPr lang="en-US" sz="971" b="1">
                <a:solidFill>
                  <a:schemeClr val="lt1"/>
                </a:solidFill>
                <a:latin typeface="Arial"/>
                <a:ea typeface="Arial"/>
                <a:cs typeface="Arial"/>
                <a:sym typeface="Arial"/>
              </a:rPr>
              <a:t>(category 2B)</a:t>
            </a:r>
          </a:p>
        </p:txBody>
      </p:sp>
      <p:sp>
        <p:nvSpPr>
          <p:cNvPr id="555" name="Shape 555"/>
          <p:cNvSpPr/>
          <p:nvPr/>
        </p:nvSpPr>
        <p:spPr>
          <a:xfrm>
            <a:off x="6566960" y="1856892"/>
            <a:ext cx="79001" cy="57710"/>
          </a:xfrm>
          <a:custGeom>
            <a:avLst/>
            <a:gdLst/>
            <a:ahLst/>
            <a:cxnLst/>
            <a:rect l="0" t="0" r="0" b="0"/>
            <a:pathLst>
              <a:path w="120000" h="120000" extrusionOk="0">
                <a:moveTo>
                  <a:pt x="0" y="0"/>
                </a:moveTo>
                <a:lnTo>
                  <a:pt x="0" y="118926"/>
                </a:lnTo>
                <a:lnTo>
                  <a:pt x="119353" y="59463"/>
                </a:lnTo>
                <a:lnTo>
                  <a:pt x="0"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56" name="Shape 556"/>
          <p:cNvSpPr/>
          <p:nvPr/>
        </p:nvSpPr>
        <p:spPr>
          <a:xfrm>
            <a:off x="7833674" y="1856892"/>
            <a:ext cx="79001" cy="57710"/>
          </a:xfrm>
          <a:custGeom>
            <a:avLst/>
            <a:gdLst/>
            <a:ahLst/>
            <a:cxnLst/>
            <a:rect l="0" t="0" r="0" b="0"/>
            <a:pathLst>
              <a:path w="120000" h="120000" extrusionOk="0">
                <a:moveTo>
                  <a:pt x="0" y="0"/>
                </a:moveTo>
                <a:lnTo>
                  <a:pt x="0" y="118926"/>
                </a:lnTo>
                <a:lnTo>
                  <a:pt x="119353" y="59463"/>
                </a:lnTo>
                <a:lnTo>
                  <a:pt x="0"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57" name="Shape 557"/>
          <p:cNvSpPr/>
          <p:nvPr/>
        </p:nvSpPr>
        <p:spPr>
          <a:xfrm>
            <a:off x="2853308" y="3550035"/>
            <a:ext cx="0" cy="533959"/>
          </a:xfrm>
          <a:custGeom>
            <a:avLst/>
            <a:gdLst/>
            <a:ahLst/>
            <a:cxnLst/>
            <a:rect l="0" t="0" r="0" b="0"/>
            <a:pathLst>
              <a:path w="120000" h="120000" extrusionOk="0">
                <a:moveTo>
                  <a:pt x="0" y="0"/>
                </a:moveTo>
                <a:lnTo>
                  <a:pt x="0" y="119894"/>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58" name="Shape 558"/>
          <p:cNvSpPr/>
          <p:nvPr/>
        </p:nvSpPr>
        <p:spPr>
          <a:xfrm>
            <a:off x="1912015" y="3550035"/>
            <a:ext cx="0" cy="533959"/>
          </a:xfrm>
          <a:custGeom>
            <a:avLst/>
            <a:gdLst/>
            <a:ahLst/>
            <a:cxnLst/>
            <a:rect l="0" t="0" r="0" b="0"/>
            <a:pathLst>
              <a:path w="120000" h="120000" extrusionOk="0">
                <a:moveTo>
                  <a:pt x="0" y="0"/>
                </a:moveTo>
                <a:lnTo>
                  <a:pt x="0" y="119894"/>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59" name="Shape 559"/>
          <p:cNvSpPr/>
          <p:nvPr/>
        </p:nvSpPr>
        <p:spPr>
          <a:xfrm>
            <a:off x="1487648" y="1846918"/>
            <a:ext cx="350184" cy="2692774"/>
          </a:xfrm>
          <a:custGeom>
            <a:avLst/>
            <a:gdLst/>
            <a:ahLst/>
            <a:cxnLst/>
            <a:rect l="0" t="0" r="0" b="0"/>
            <a:pathLst>
              <a:path w="120000" h="120000" extrusionOk="0">
                <a:moveTo>
                  <a:pt x="119976" y="119986"/>
                </a:moveTo>
                <a:lnTo>
                  <a:pt x="0" y="59991"/>
                </a:lnTo>
                <a:lnTo>
                  <a:pt x="118763" y="0"/>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60" name="Shape 560"/>
          <p:cNvSpPr/>
          <p:nvPr/>
        </p:nvSpPr>
        <p:spPr>
          <a:xfrm>
            <a:off x="1805716" y="4515366"/>
            <a:ext cx="55468" cy="83484"/>
          </a:xfrm>
          <a:custGeom>
            <a:avLst/>
            <a:gdLst/>
            <a:ahLst/>
            <a:cxnLst/>
            <a:rect l="0" t="0" r="0" b="0"/>
            <a:pathLst>
              <a:path w="120000" h="120000" extrusionOk="0">
                <a:moveTo>
                  <a:pt x="119759" y="0"/>
                </a:moveTo>
                <a:lnTo>
                  <a:pt x="0" y="20697"/>
                </a:lnTo>
                <a:lnTo>
                  <a:pt x="102667" y="119662"/>
                </a:lnTo>
                <a:lnTo>
                  <a:pt x="119759"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61" name="Shape 561"/>
          <p:cNvSpPr/>
          <p:nvPr/>
        </p:nvSpPr>
        <p:spPr>
          <a:xfrm>
            <a:off x="1802208" y="1787640"/>
            <a:ext cx="55468" cy="83484"/>
          </a:xfrm>
          <a:custGeom>
            <a:avLst/>
            <a:gdLst/>
            <a:ahLst/>
            <a:cxnLst/>
            <a:rect l="0" t="0" r="0" b="0"/>
            <a:pathLst>
              <a:path w="120000" h="120000" extrusionOk="0">
                <a:moveTo>
                  <a:pt x="102279" y="0"/>
                </a:moveTo>
                <a:lnTo>
                  <a:pt x="0" y="99141"/>
                </a:lnTo>
                <a:lnTo>
                  <a:pt x="119807" y="119629"/>
                </a:lnTo>
                <a:lnTo>
                  <a:pt x="102279"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62" name="Shape 562"/>
          <p:cNvSpPr/>
          <p:nvPr/>
        </p:nvSpPr>
        <p:spPr>
          <a:xfrm>
            <a:off x="1488824" y="2710658"/>
            <a:ext cx="357468" cy="965387"/>
          </a:xfrm>
          <a:custGeom>
            <a:avLst/>
            <a:gdLst/>
            <a:ahLst/>
            <a:cxnLst/>
            <a:rect l="0" t="0" r="0" b="0"/>
            <a:pathLst>
              <a:path w="120000" h="120000" extrusionOk="0">
                <a:moveTo>
                  <a:pt x="119992" y="119966"/>
                </a:moveTo>
                <a:lnTo>
                  <a:pt x="0" y="59972"/>
                </a:lnTo>
                <a:lnTo>
                  <a:pt x="118739" y="0"/>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63" name="Shape 563"/>
          <p:cNvSpPr/>
          <p:nvPr/>
        </p:nvSpPr>
        <p:spPr>
          <a:xfrm>
            <a:off x="1812955" y="3644791"/>
            <a:ext cx="70036" cy="80681"/>
          </a:xfrm>
          <a:custGeom>
            <a:avLst/>
            <a:gdLst/>
            <a:ahLst/>
            <a:cxnLst/>
            <a:rect l="0" t="0" r="0" b="0"/>
            <a:pathLst>
              <a:path w="120000" h="120000" extrusionOk="0">
                <a:moveTo>
                  <a:pt x="78738" y="0"/>
                </a:moveTo>
                <a:lnTo>
                  <a:pt x="0" y="50616"/>
                </a:lnTo>
                <a:lnTo>
                  <a:pt x="119499" y="119233"/>
                </a:lnTo>
                <a:lnTo>
                  <a:pt x="78738"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64" name="Shape 564"/>
          <p:cNvSpPr/>
          <p:nvPr/>
        </p:nvSpPr>
        <p:spPr>
          <a:xfrm>
            <a:off x="1809200" y="2661296"/>
            <a:ext cx="70036" cy="80681"/>
          </a:xfrm>
          <a:custGeom>
            <a:avLst/>
            <a:gdLst/>
            <a:ahLst/>
            <a:cxnLst/>
            <a:rect l="0" t="0" r="0" b="0"/>
            <a:pathLst>
              <a:path w="120000" h="120000" extrusionOk="0">
                <a:moveTo>
                  <a:pt x="119115" y="0"/>
                </a:moveTo>
                <a:lnTo>
                  <a:pt x="0" y="69116"/>
                </a:lnTo>
                <a:lnTo>
                  <a:pt x="79026" y="119400"/>
                </a:lnTo>
                <a:lnTo>
                  <a:pt x="119115"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65" name="Shape 565"/>
          <p:cNvSpPr/>
          <p:nvPr/>
        </p:nvSpPr>
        <p:spPr>
          <a:xfrm>
            <a:off x="1492634" y="3184150"/>
            <a:ext cx="319927" cy="1811990"/>
          </a:xfrm>
          <a:custGeom>
            <a:avLst/>
            <a:gdLst/>
            <a:ahLst/>
            <a:cxnLst/>
            <a:rect l="0" t="0" r="0" b="0"/>
            <a:pathLst>
              <a:path w="120000" h="120000" extrusionOk="0">
                <a:moveTo>
                  <a:pt x="0" y="0"/>
                </a:moveTo>
                <a:lnTo>
                  <a:pt x="119818" y="119980"/>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66" name="Shape 566"/>
          <p:cNvSpPr/>
          <p:nvPr/>
        </p:nvSpPr>
        <p:spPr>
          <a:xfrm>
            <a:off x="1780906" y="4973776"/>
            <a:ext cx="56590" cy="82363"/>
          </a:xfrm>
          <a:custGeom>
            <a:avLst/>
            <a:gdLst/>
            <a:ahLst/>
            <a:cxnLst/>
            <a:rect l="0" t="0" r="0" b="0"/>
            <a:pathLst>
              <a:path w="120000" h="120000" extrusionOk="0">
                <a:moveTo>
                  <a:pt x="119429" y="0"/>
                </a:moveTo>
                <a:lnTo>
                  <a:pt x="0" y="14465"/>
                </a:lnTo>
                <a:lnTo>
                  <a:pt x="88656" y="119983"/>
                </a:lnTo>
                <a:lnTo>
                  <a:pt x="119429"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67" name="Shape 567"/>
          <p:cNvSpPr/>
          <p:nvPr/>
        </p:nvSpPr>
        <p:spPr>
          <a:xfrm>
            <a:off x="171192" y="1593859"/>
            <a:ext cx="1360325" cy="1156207"/>
          </a:xfrm>
          <a:prstGeom prst="ellipse">
            <a:avLst/>
          </a:prstGeom>
          <a:solidFill>
            <a:srgbClr val="DDB0E6">
              <a:alpha val="34901"/>
            </a:srgbClr>
          </a:solidFill>
          <a:ln w="349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68" name="Shape 568"/>
          <p:cNvSpPr txBox="1"/>
          <p:nvPr/>
        </p:nvSpPr>
        <p:spPr>
          <a:xfrm>
            <a:off x="4107471" y="4150912"/>
            <a:ext cx="5206208" cy="156966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dirty="0" err="1" smtClean="0">
                <a:solidFill>
                  <a:schemeClr val="lt1"/>
                </a:solidFill>
                <a:latin typeface="Calibri"/>
                <a:ea typeface="Calibri"/>
                <a:cs typeface="Calibri"/>
                <a:sym typeface="Calibri"/>
              </a:rPr>
              <a:t>Lesi</a:t>
            </a:r>
            <a:r>
              <a:rPr lang="es-UY" sz="3200" dirty="0" smtClean="0">
                <a:solidFill>
                  <a:schemeClr val="lt1"/>
                </a:solidFill>
                <a:latin typeface="Calibri"/>
                <a:ea typeface="Calibri"/>
                <a:cs typeface="Calibri"/>
                <a:sym typeface="Calibri"/>
              </a:rPr>
              <a:t>ó</a:t>
            </a:r>
            <a:r>
              <a:rPr lang="en-US" sz="3200" dirty="0" smtClean="0">
                <a:solidFill>
                  <a:schemeClr val="lt1"/>
                </a:solidFill>
                <a:latin typeface="Calibri"/>
                <a:ea typeface="Calibri"/>
                <a:cs typeface="Calibri"/>
                <a:sym typeface="Calibri"/>
              </a:rPr>
              <a:t>n </a:t>
            </a:r>
            <a:r>
              <a:rPr lang="en-US" sz="3200" dirty="0" err="1">
                <a:solidFill>
                  <a:schemeClr val="lt1"/>
                </a:solidFill>
                <a:latin typeface="Calibri"/>
                <a:ea typeface="Calibri"/>
                <a:cs typeface="Calibri"/>
                <a:sym typeface="Calibri"/>
              </a:rPr>
              <a:t>primaria</a:t>
            </a:r>
            <a:r>
              <a:rPr lang="en-US" sz="3200" dirty="0">
                <a:solidFill>
                  <a:schemeClr val="lt1"/>
                </a:solidFill>
                <a:latin typeface="Calibri"/>
                <a:ea typeface="Calibri"/>
                <a:cs typeface="Calibri"/>
                <a:sym typeface="Calibri"/>
              </a:rPr>
              <a:t>: RX y RM </a:t>
            </a:r>
          </a:p>
          <a:p>
            <a:pPr marL="0" marR="0" lvl="0" indent="0" algn="l" rtl="0">
              <a:spcBef>
                <a:spcPts val="0"/>
              </a:spcBef>
              <a:buSzPct val="25000"/>
              <a:buNone/>
            </a:pPr>
            <a:r>
              <a:rPr lang="en-US" sz="3200" dirty="0">
                <a:solidFill>
                  <a:schemeClr val="lt1"/>
                </a:solidFill>
                <a:latin typeface="Calibri"/>
                <a:ea typeface="Calibri"/>
                <a:cs typeface="Calibri"/>
                <a:sym typeface="Calibri"/>
              </a:rPr>
              <a:t>CO y/o </a:t>
            </a:r>
            <a:r>
              <a:rPr lang="en-US" sz="3200" baseline="30000" dirty="0">
                <a:solidFill>
                  <a:schemeClr val="lt1"/>
                </a:solidFill>
                <a:latin typeface="Calibri"/>
                <a:ea typeface="Calibri"/>
                <a:cs typeface="Calibri"/>
                <a:sym typeface="Calibri"/>
              </a:rPr>
              <a:t>18</a:t>
            </a:r>
            <a:r>
              <a:rPr lang="en-US" sz="3200" dirty="0">
                <a:solidFill>
                  <a:schemeClr val="lt1"/>
                </a:solidFill>
                <a:latin typeface="Calibri"/>
                <a:ea typeface="Calibri"/>
                <a:cs typeface="Calibri"/>
                <a:sym typeface="Calibri"/>
              </a:rPr>
              <a:t>F-FDG: </a:t>
            </a:r>
            <a:r>
              <a:rPr lang="en-US" sz="3200" dirty="0" err="1">
                <a:solidFill>
                  <a:schemeClr val="lt1"/>
                </a:solidFill>
                <a:latin typeface="Calibri"/>
                <a:ea typeface="Calibri"/>
                <a:cs typeface="Calibri"/>
                <a:sym typeface="Calibri"/>
              </a:rPr>
              <a:t>valoración</a:t>
            </a:r>
            <a:r>
              <a:rPr lang="en-US" sz="3200" dirty="0">
                <a:solidFill>
                  <a:schemeClr val="lt1"/>
                </a:solidFill>
                <a:latin typeface="Calibri"/>
                <a:ea typeface="Calibri"/>
                <a:cs typeface="Calibri"/>
                <a:sym typeface="Calibri"/>
              </a:rPr>
              <a:t> </a:t>
            </a:r>
            <a:r>
              <a:rPr lang="en-US" sz="3200" dirty="0" err="1">
                <a:solidFill>
                  <a:schemeClr val="lt1"/>
                </a:solidFill>
                <a:latin typeface="Calibri"/>
                <a:ea typeface="Calibri"/>
                <a:cs typeface="Calibri"/>
                <a:sym typeface="Calibri"/>
              </a:rPr>
              <a:t>sistémica</a:t>
            </a:r>
            <a:endParaRPr lang="en-US" sz="3200" dirty="0">
              <a:solidFill>
                <a:schemeClr val="lt1"/>
              </a:solidFill>
              <a:latin typeface="Calibri"/>
              <a:ea typeface="Calibri"/>
              <a:cs typeface="Calibri"/>
              <a:sym typeface="Calibri"/>
            </a:endParaRPr>
          </a:p>
        </p:txBody>
      </p:sp>
      <p:sp>
        <p:nvSpPr>
          <p:cNvPr id="569" name="Shape 569"/>
          <p:cNvSpPr txBox="1"/>
          <p:nvPr/>
        </p:nvSpPr>
        <p:spPr>
          <a:xfrm>
            <a:off x="4130823" y="4084496"/>
            <a:ext cx="4536097" cy="1655440"/>
          </a:xfrm>
          <a:prstGeom prst="rect">
            <a:avLst/>
          </a:prstGeom>
          <a:noFill/>
          <a:ln w="50800" cap="flat" cmpd="sng">
            <a:solidFill>
              <a:schemeClr val="accent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658"/>
        <p:cNvGrpSpPr/>
        <p:nvPr/>
      </p:nvGrpSpPr>
      <p:grpSpPr>
        <a:xfrm>
          <a:off x="0" y="0"/>
          <a:ext cx="0" cy="0"/>
          <a:chOff x="0" y="0"/>
          <a:chExt cx="0" cy="0"/>
        </a:xfrm>
      </p:grpSpPr>
      <p:sp>
        <p:nvSpPr>
          <p:cNvPr id="659" name="Shape 659"/>
          <p:cNvSpPr/>
          <p:nvPr/>
        </p:nvSpPr>
        <p:spPr>
          <a:xfrm>
            <a:off x="401451" y="179854"/>
            <a:ext cx="643777" cy="643777"/>
          </a:xfrm>
          <a:custGeom>
            <a:avLst/>
            <a:gdLst/>
            <a:ahLst/>
            <a:cxnLst/>
            <a:rect l="0" t="0" r="0" b="0"/>
            <a:pathLst>
              <a:path w="120000" h="120000" extrusionOk="0">
                <a:moveTo>
                  <a:pt x="0" y="119979"/>
                </a:moveTo>
                <a:lnTo>
                  <a:pt x="119979" y="119979"/>
                </a:lnTo>
                <a:lnTo>
                  <a:pt x="119979" y="0"/>
                </a:lnTo>
                <a:lnTo>
                  <a:pt x="0" y="0"/>
                </a:lnTo>
                <a:lnTo>
                  <a:pt x="0" y="119979"/>
                </a:lnTo>
                <a:close/>
              </a:path>
            </a:pathLst>
          </a:custGeom>
          <a:solidFill>
            <a:srgbClr val="0065A4"/>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60" name="Shape 660"/>
          <p:cNvSpPr/>
          <p:nvPr/>
        </p:nvSpPr>
        <p:spPr>
          <a:xfrm>
            <a:off x="455362" y="521600"/>
            <a:ext cx="125506" cy="122703"/>
          </a:xfrm>
          <a:custGeom>
            <a:avLst/>
            <a:gdLst/>
            <a:ahLst/>
            <a:cxnLst/>
            <a:rect l="0" t="0" r="0" b="0"/>
            <a:pathLst>
              <a:path w="120000" h="120000" extrusionOk="0">
                <a:moveTo>
                  <a:pt x="45449" y="30487"/>
                </a:moveTo>
                <a:lnTo>
                  <a:pt x="29314" y="30487"/>
                </a:lnTo>
                <a:lnTo>
                  <a:pt x="31284" y="33347"/>
                </a:lnTo>
                <a:lnTo>
                  <a:pt x="31617" y="33686"/>
                </a:lnTo>
                <a:lnTo>
                  <a:pt x="102438" y="115210"/>
                </a:lnTo>
                <a:lnTo>
                  <a:pt x="105889" y="119089"/>
                </a:lnTo>
                <a:lnTo>
                  <a:pt x="107538" y="119933"/>
                </a:lnTo>
                <a:lnTo>
                  <a:pt x="110002" y="119933"/>
                </a:lnTo>
                <a:lnTo>
                  <a:pt x="110101" y="118585"/>
                </a:lnTo>
                <a:lnTo>
                  <a:pt x="110174" y="95166"/>
                </a:lnTo>
                <a:lnTo>
                  <a:pt x="102267" y="95166"/>
                </a:lnTo>
                <a:lnTo>
                  <a:pt x="101613" y="94498"/>
                </a:lnTo>
                <a:lnTo>
                  <a:pt x="100628" y="93314"/>
                </a:lnTo>
                <a:lnTo>
                  <a:pt x="45449" y="30487"/>
                </a:lnTo>
                <a:close/>
              </a:path>
              <a:path w="120000" h="120000" extrusionOk="0">
                <a:moveTo>
                  <a:pt x="5109" y="0"/>
                </a:moveTo>
                <a:lnTo>
                  <a:pt x="1649" y="0"/>
                </a:lnTo>
                <a:lnTo>
                  <a:pt x="0" y="667"/>
                </a:lnTo>
                <a:lnTo>
                  <a:pt x="0" y="1676"/>
                </a:lnTo>
                <a:lnTo>
                  <a:pt x="3113" y="4303"/>
                </a:lnTo>
                <a:lnTo>
                  <a:pt x="9963" y="6629"/>
                </a:lnTo>
                <a:lnTo>
                  <a:pt x="16814" y="14356"/>
                </a:lnTo>
                <a:lnTo>
                  <a:pt x="19927" y="33183"/>
                </a:lnTo>
                <a:lnTo>
                  <a:pt x="19927" y="95342"/>
                </a:lnTo>
                <a:lnTo>
                  <a:pt x="17663" y="107908"/>
                </a:lnTo>
                <a:lnTo>
                  <a:pt x="12679" y="113005"/>
                </a:lnTo>
                <a:lnTo>
                  <a:pt x="7696" y="114784"/>
                </a:lnTo>
                <a:lnTo>
                  <a:pt x="5431" y="117402"/>
                </a:lnTo>
                <a:lnTo>
                  <a:pt x="5489" y="118585"/>
                </a:lnTo>
                <a:lnTo>
                  <a:pt x="5603" y="119254"/>
                </a:lnTo>
                <a:lnTo>
                  <a:pt x="8731" y="119254"/>
                </a:lnTo>
                <a:lnTo>
                  <a:pt x="17292" y="118585"/>
                </a:lnTo>
                <a:lnTo>
                  <a:pt x="41415" y="118585"/>
                </a:lnTo>
                <a:lnTo>
                  <a:pt x="41496" y="117062"/>
                </a:lnTo>
                <a:lnTo>
                  <a:pt x="39232" y="115119"/>
                </a:lnTo>
                <a:lnTo>
                  <a:pt x="34252" y="114140"/>
                </a:lnTo>
                <a:lnTo>
                  <a:pt x="29273" y="111170"/>
                </a:lnTo>
                <a:lnTo>
                  <a:pt x="27010" y="103254"/>
                </a:lnTo>
                <a:lnTo>
                  <a:pt x="27010" y="30991"/>
                </a:lnTo>
                <a:lnTo>
                  <a:pt x="27502" y="30487"/>
                </a:lnTo>
                <a:lnTo>
                  <a:pt x="45449" y="30487"/>
                </a:lnTo>
                <a:lnTo>
                  <a:pt x="21983" y="3763"/>
                </a:lnTo>
                <a:lnTo>
                  <a:pt x="21085" y="2695"/>
                </a:lnTo>
                <a:lnTo>
                  <a:pt x="19965" y="667"/>
                </a:lnTo>
                <a:lnTo>
                  <a:pt x="7574" y="667"/>
                </a:lnTo>
                <a:lnTo>
                  <a:pt x="5109" y="0"/>
                </a:lnTo>
                <a:close/>
              </a:path>
              <a:path w="120000" h="120000" extrusionOk="0">
                <a:moveTo>
                  <a:pt x="41415" y="118585"/>
                </a:moveTo>
                <a:lnTo>
                  <a:pt x="31124" y="118585"/>
                </a:lnTo>
                <a:lnTo>
                  <a:pt x="35731" y="119254"/>
                </a:lnTo>
                <a:lnTo>
                  <a:pt x="41335" y="119254"/>
                </a:lnTo>
                <a:lnTo>
                  <a:pt x="41415" y="118585"/>
                </a:lnTo>
                <a:close/>
              </a:path>
              <a:path w="120000" h="120000" extrusionOk="0">
                <a:moveTo>
                  <a:pt x="91564" y="0"/>
                </a:moveTo>
                <a:lnTo>
                  <a:pt x="85639" y="0"/>
                </a:lnTo>
                <a:lnTo>
                  <a:pt x="84814" y="503"/>
                </a:lnTo>
                <a:lnTo>
                  <a:pt x="84814" y="1676"/>
                </a:lnTo>
                <a:lnTo>
                  <a:pt x="87669" y="4239"/>
                </a:lnTo>
                <a:lnTo>
                  <a:pt x="93953" y="6105"/>
                </a:lnTo>
                <a:lnTo>
                  <a:pt x="100236" y="11063"/>
                </a:lnTo>
                <a:lnTo>
                  <a:pt x="103092" y="22904"/>
                </a:lnTo>
                <a:lnTo>
                  <a:pt x="103092" y="94662"/>
                </a:lnTo>
                <a:lnTo>
                  <a:pt x="102931" y="95166"/>
                </a:lnTo>
                <a:lnTo>
                  <a:pt x="110174" y="95166"/>
                </a:lnTo>
                <a:lnTo>
                  <a:pt x="110174" y="15156"/>
                </a:lnTo>
                <a:lnTo>
                  <a:pt x="111692" y="8453"/>
                </a:lnTo>
                <a:lnTo>
                  <a:pt x="115033" y="5366"/>
                </a:lnTo>
                <a:lnTo>
                  <a:pt x="118374" y="3763"/>
                </a:lnTo>
                <a:lnTo>
                  <a:pt x="119892" y="1511"/>
                </a:lnTo>
                <a:lnTo>
                  <a:pt x="119892" y="667"/>
                </a:lnTo>
                <a:lnTo>
                  <a:pt x="96342" y="667"/>
                </a:lnTo>
                <a:lnTo>
                  <a:pt x="91564" y="0"/>
                </a:lnTo>
                <a:close/>
              </a:path>
              <a:path w="120000" h="120000" extrusionOk="0">
                <a:moveTo>
                  <a:pt x="19596" y="0"/>
                </a:moveTo>
                <a:lnTo>
                  <a:pt x="15320" y="0"/>
                </a:lnTo>
                <a:lnTo>
                  <a:pt x="12685" y="667"/>
                </a:lnTo>
                <a:lnTo>
                  <a:pt x="19965" y="667"/>
                </a:lnTo>
                <a:lnTo>
                  <a:pt x="19596" y="0"/>
                </a:lnTo>
                <a:close/>
              </a:path>
              <a:path w="120000" h="120000" extrusionOk="0">
                <a:moveTo>
                  <a:pt x="119228" y="0"/>
                </a:moveTo>
                <a:lnTo>
                  <a:pt x="114288" y="0"/>
                </a:lnTo>
                <a:lnTo>
                  <a:pt x="107206" y="667"/>
                </a:lnTo>
                <a:lnTo>
                  <a:pt x="119892" y="667"/>
                </a:lnTo>
                <a:lnTo>
                  <a:pt x="119892" y="503"/>
                </a:lnTo>
                <a:lnTo>
                  <a:pt x="119228" y="0"/>
                </a:lnTo>
                <a:close/>
              </a:path>
            </a:pathLst>
          </a:custGeom>
          <a:solidFill>
            <a:srgbClr val="FFFFFF"/>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61" name="Shape 661"/>
          <p:cNvSpPr/>
          <p:nvPr/>
        </p:nvSpPr>
        <p:spPr>
          <a:xfrm>
            <a:off x="603322" y="520041"/>
            <a:ext cx="117100" cy="124946"/>
          </a:xfrm>
          <a:custGeom>
            <a:avLst/>
            <a:gdLst/>
            <a:ahLst/>
            <a:cxnLst/>
            <a:rect l="0" t="0" r="0" b="0"/>
            <a:pathLst>
              <a:path w="120000" h="120000" extrusionOk="0">
                <a:moveTo>
                  <a:pt x="63536" y="0"/>
                </a:moveTo>
                <a:lnTo>
                  <a:pt x="37898" y="4903"/>
                </a:lnTo>
                <a:lnTo>
                  <a:pt x="17802" y="18260"/>
                </a:lnTo>
                <a:lnTo>
                  <a:pt x="4690" y="38038"/>
                </a:lnTo>
                <a:lnTo>
                  <a:pt x="0" y="62206"/>
                </a:lnTo>
                <a:lnTo>
                  <a:pt x="4617" y="85642"/>
                </a:lnTo>
                <a:lnTo>
                  <a:pt x="17492" y="103823"/>
                </a:lnTo>
                <a:lnTo>
                  <a:pt x="37152" y="115584"/>
                </a:lnTo>
                <a:lnTo>
                  <a:pt x="62124" y="119763"/>
                </a:lnTo>
                <a:lnTo>
                  <a:pt x="87047" y="117816"/>
                </a:lnTo>
                <a:lnTo>
                  <a:pt x="98853" y="114640"/>
                </a:lnTo>
                <a:lnTo>
                  <a:pt x="66889" y="114640"/>
                </a:lnTo>
                <a:lnTo>
                  <a:pt x="44540" y="109692"/>
                </a:lnTo>
                <a:lnTo>
                  <a:pt x="28413" y="96648"/>
                </a:lnTo>
                <a:lnTo>
                  <a:pt x="18639" y="78208"/>
                </a:lnTo>
                <a:lnTo>
                  <a:pt x="15352" y="57072"/>
                </a:lnTo>
                <a:lnTo>
                  <a:pt x="18483" y="35924"/>
                </a:lnTo>
                <a:lnTo>
                  <a:pt x="27951" y="19397"/>
                </a:lnTo>
                <a:lnTo>
                  <a:pt x="43872" y="8640"/>
                </a:lnTo>
                <a:lnTo>
                  <a:pt x="66361" y="4799"/>
                </a:lnTo>
                <a:lnTo>
                  <a:pt x="92935" y="4799"/>
                </a:lnTo>
                <a:lnTo>
                  <a:pt x="84236" y="1990"/>
                </a:lnTo>
                <a:lnTo>
                  <a:pt x="63536" y="0"/>
                </a:lnTo>
                <a:close/>
              </a:path>
              <a:path w="120000" h="120000" extrusionOk="0">
                <a:moveTo>
                  <a:pt x="117897" y="88337"/>
                </a:moveTo>
                <a:lnTo>
                  <a:pt x="115957" y="88337"/>
                </a:lnTo>
                <a:lnTo>
                  <a:pt x="114901" y="89327"/>
                </a:lnTo>
                <a:lnTo>
                  <a:pt x="114545" y="90489"/>
                </a:lnTo>
                <a:lnTo>
                  <a:pt x="109881" y="97473"/>
                </a:lnTo>
                <a:lnTo>
                  <a:pt x="100117" y="105419"/>
                </a:lnTo>
                <a:lnTo>
                  <a:pt x="85654" y="111937"/>
                </a:lnTo>
                <a:lnTo>
                  <a:pt x="66889" y="114640"/>
                </a:lnTo>
                <a:lnTo>
                  <a:pt x="98853" y="114640"/>
                </a:lnTo>
                <a:lnTo>
                  <a:pt x="118782" y="89327"/>
                </a:lnTo>
                <a:lnTo>
                  <a:pt x="117897" y="88337"/>
                </a:lnTo>
                <a:close/>
              </a:path>
              <a:path w="120000" h="120000" extrusionOk="0">
                <a:moveTo>
                  <a:pt x="92935" y="4799"/>
                </a:moveTo>
                <a:lnTo>
                  <a:pt x="66361" y="4799"/>
                </a:lnTo>
                <a:lnTo>
                  <a:pt x="81654" y="6756"/>
                </a:lnTo>
                <a:lnTo>
                  <a:pt x="93918" y="12388"/>
                </a:lnTo>
                <a:lnTo>
                  <a:pt x="103964" y="21340"/>
                </a:lnTo>
                <a:lnTo>
                  <a:pt x="112604" y="33255"/>
                </a:lnTo>
                <a:lnTo>
                  <a:pt x="113316" y="34406"/>
                </a:lnTo>
                <a:lnTo>
                  <a:pt x="114545" y="38711"/>
                </a:lnTo>
                <a:lnTo>
                  <a:pt x="119666" y="38711"/>
                </a:lnTo>
                <a:lnTo>
                  <a:pt x="118082" y="33255"/>
                </a:lnTo>
                <a:lnTo>
                  <a:pt x="117725" y="24484"/>
                </a:lnTo>
                <a:lnTo>
                  <a:pt x="117197" y="13732"/>
                </a:lnTo>
                <a:lnTo>
                  <a:pt x="117197" y="12742"/>
                </a:lnTo>
                <a:lnTo>
                  <a:pt x="111019" y="12742"/>
                </a:lnTo>
                <a:lnTo>
                  <a:pt x="106106" y="10751"/>
                </a:lnTo>
                <a:lnTo>
                  <a:pt x="97802" y="6371"/>
                </a:lnTo>
                <a:lnTo>
                  <a:pt x="92935" y="4799"/>
                </a:lnTo>
                <a:close/>
              </a:path>
              <a:path w="120000" h="120000" extrusionOk="0">
                <a:moveTo>
                  <a:pt x="117197" y="11085"/>
                </a:moveTo>
                <a:lnTo>
                  <a:pt x="113488" y="11085"/>
                </a:lnTo>
                <a:lnTo>
                  <a:pt x="112431" y="12742"/>
                </a:lnTo>
                <a:lnTo>
                  <a:pt x="117197" y="12742"/>
                </a:lnTo>
                <a:lnTo>
                  <a:pt x="117197" y="11085"/>
                </a:lnTo>
                <a:close/>
              </a:path>
            </a:pathLst>
          </a:custGeom>
          <a:solidFill>
            <a:srgbClr val="FFFFFF"/>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62" name="Shape 662"/>
          <p:cNvSpPr/>
          <p:nvPr/>
        </p:nvSpPr>
        <p:spPr>
          <a:xfrm>
            <a:off x="736279" y="520041"/>
            <a:ext cx="117100" cy="124946"/>
          </a:xfrm>
          <a:custGeom>
            <a:avLst/>
            <a:gdLst/>
            <a:ahLst/>
            <a:cxnLst/>
            <a:rect l="0" t="0" r="0" b="0"/>
            <a:pathLst>
              <a:path w="120000" h="120000" extrusionOk="0">
                <a:moveTo>
                  <a:pt x="63547" y="0"/>
                </a:moveTo>
                <a:lnTo>
                  <a:pt x="37907" y="4903"/>
                </a:lnTo>
                <a:lnTo>
                  <a:pt x="17808" y="18260"/>
                </a:lnTo>
                <a:lnTo>
                  <a:pt x="4691" y="38038"/>
                </a:lnTo>
                <a:lnTo>
                  <a:pt x="0" y="62206"/>
                </a:lnTo>
                <a:lnTo>
                  <a:pt x="4619" y="85642"/>
                </a:lnTo>
                <a:lnTo>
                  <a:pt x="17498" y="103823"/>
                </a:lnTo>
                <a:lnTo>
                  <a:pt x="37161" y="115584"/>
                </a:lnTo>
                <a:lnTo>
                  <a:pt x="62135" y="119763"/>
                </a:lnTo>
                <a:lnTo>
                  <a:pt x="87053" y="117816"/>
                </a:lnTo>
                <a:lnTo>
                  <a:pt x="98860" y="114640"/>
                </a:lnTo>
                <a:lnTo>
                  <a:pt x="66901" y="114640"/>
                </a:lnTo>
                <a:lnTo>
                  <a:pt x="44552" y="109692"/>
                </a:lnTo>
                <a:lnTo>
                  <a:pt x="28425" y="96648"/>
                </a:lnTo>
                <a:lnTo>
                  <a:pt x="18651" y="78208"/>
                </a:lnTo>
                <a:lnTo>
                  <a:pt x="15364" y="57072"/>
                </a:lnTo>
                <a:lnTo>
                  <a:pt x="18494" y="35924"/>
                </a:lnTo>
                <a:lnTo>
                  <a:pt x="27963" y="19397"/>
                </a:lnTo>
                <a:lnTo>
                  <a:pt x="43884" y="8640"/>
                </a:lnTo>
                <a:lnTo>
                  <a:pt x="66372" y="4799"/>
                </a:lnTo>
                <a:lnTo>
                  <a:pt x="92947" y="4799"/>
                </a:lnTo>
                <a:lnTo>
                  <a:pt x="84247" y="1990"/>
                </a:lnTo>
                <a:lnTo>
                  <a:pt x="63547" y="0"/>
                </a:lnTo>
                <a:close/>
              </a:path>
              <a:path w="120000" h="120000" extrusionOk="0">
                <a:moveTo>
                  <a:pt x="117909" y="88337"/>
                </a:moveTo>
                <a:lnTo>
                  <a:pt x="115969" y="88337"/>
                </a:lnTo>
                <a:lnTo>
                  <a:pt x="114912" y="89327"/>
                </a:lnTo>
                <a:lnTo>
                  <a:pt x="114556" y="90489"/>
                </a:lnTo>
                <a:lnTo>
                  <a:pt x="109892" y="97473"/>
                </a:lnTo>
                <a:lnTo>
                  <a:pt x="100129" y="105419"/>
                </a:lnTo>
                <a:lnTo>
                  <a:pt x="85665" y="111937"/>
                </a:lnTo>
                <a:lnTo>
                  <a:pt x="66901" y="114640"/>
                </a:lnTo>
                <a:lnTo>
                  <a:pt x="98860" y="114640"/>
                </a:lnTo>
                <a:lnTo>
                  <a:pt x="118793" y="89327"/>
                </a:lnTo>
                <a:lnTo>
                  <a:pt x="117909" y="88337"/>
                </a:lnTo>
                <a:close/>
              </a:path>
              <a:path w="120000" h="120000" extrusionOk="0">
                <a:moveTo>
                  <a:pt x="92947" y="4799"/>
                </a:moveTo>
                <a:lnTo>
                  <a:pt x="66372" y="4799"/>
                </a:lnTo>
                <a:lnTo>
                  <a:pt x="81665" y="6756"/>
                </a:lnTo>
                <a:lnTo>
                  <a:pt x="93929" y="12388"/>
                </a:lnTo>
                <a:lnTo>
                  <a:pt x="103975" y="21340"/>
                </a:lnTo>
                <a:lnTo>
                  <a:pt x="112615" y="33255"/>
                </a:lnTo>
                <a:lnTo>
                  <a:pt x="113316" y="34406"/>
                </a:lnTo>
                <a:lnTo>
                  <a:pt x="114556" y="38711"/>
                </a:lnTo>
                <a:lnTo>
                  <a:pt x="119678" y="38711"/>
                </a:lnTo>
                <a:lnTo>
                  <a:pt x="118093" y="33255"/>
                </a:lnTo>
                <a:lnTo>
                  <a:pt x="117737" y="24484"/>
                </a:lnTo>
                <a:lnTo>
                  <a:pt x="117208" y="13732"/>
                </a:lnTo>
                <a:lnTo>
                  <a:pt x="117208" y="12742"/>
                </a:lnTo>
                <a:lnTo>
                  <a:pt x="111031" y="12742"/>
                </a:lnTo>
                <a:lnTo>
                  <a:pt x="106117" y="10751"/>
                </a:lnTo>
                <a:lnTo>
                  <a:pt x="97813" y="6371"/>
                </a:lnTo>
                <a:lnTo>
                  <a:pt x="92947" y="4799"/>
                </a:lnTo>
                <a:close/>
              </a:path>
              <a:path w="120000" h="120000" extrusionOk="0">
                <a:moveTo>
                  <a:pt x="117208" y="11085"/>
                </a:moveTo>
                <a:lnTo>
                  <a:pt x="113499" y="11085"/>
                </a:lnTo>
                <a:lnTo>
                  <a:pt x="112443" y="12742"/>
                </a:lnTo>
                <a:lnTo>
                  <a:pt x="117208" y="12742"/>
                </a:lnTo>
                <a:lnTo>
                  <a:pt x="117208" y="11085"/>
                </a:lnTo>
                <a:close/>
              </a:path>
            </a:pathLst>
          </a:custGeom>
          <a:solidFill>
            <a:srgbClr val="FFFFFF"/>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63" name="Shape 663"/>
          <p:cNvSpPr/>
          <p:nvPr/>
        </p:nvSpPr>
        <p:spPr>
          <a:xfrm>
            <a:off x="863912" y="521600"/>
            <a:ext cx="125506" cy="122703"/>
          </a:xfrm>
          <a:custGeom>
            <a:avLst/>
            <a:gdLst/>
            <a:ahLst/>
            <a:cxnLst/>
            <a:rect l="0" t="0" r="0" b="0"/>
            <a:pathLst>
              <a:path w="120000" h="120000" extrusionOk="0">
                <a:moveTo>
                  <a:pt x="45446" y="30487"/>
                </a:moveTo>
                <a:lnTo>
                  <a:pt x="29314" y="30487"/>
                </a:lnTo>
                <a:lnTo>
                  <a:pt x="31295" y="33347"/>
                </a:lnTo>
                <a:lnTo>
                  <a:pt x="31617" y="33686"/>
                </a:lnTo>
                <a:lnTo>
                  <a:pt x="102438" y="115210"/>
                </a:lnTo>
                <a:lnTo>
                  <a:pt x="105889" y="119089"/>
                </a:lnTo>
                <a:lnTo>
                  <a:pt x="107538" y="119933"/>
                </a:lnTo>
                <a:lnTo>
                  <a:pt x="110013" y="119933"/>
                </a:lnTo>
                <a:lnTo>
                  <a:pt x="110105" y="118585"/>
                </a:lnTo>
                <a:lnTo>
                  <a:pt x="110174" y="95166"/>
                </a:lnTo>
                <a:lnTo>
                  <a:pt x="102267" y="95166"/>
                </a:lnTo>
                <a:lnTo>
                  <a:pt x="101613" y="94498"/>
                </a:lnTo>
                <a:lnTo>
                  <a:pt x="100617" y="93314"/>
                </a:lnTo>
                <a:lnTo>
                  <a:pt x="45446" y="30487"/>
                </a:lnTo>
                <a:close/>
              </a:path>
              <a:path w="120000" h="120000" extrusionOk="0">
                <a:moveTo>
                  <a:pt x="5109" y="0"/>
                </a:moveTo>
                <a:lnTo>
                  <a:pt x="1649" y="0"/>
                </a:lnTo>
                <a:lnTo>
                  <a:pt x="0" y="667"/>
                </a:lnTo>
                <a:lnTo>
                  <a:pt x="0" y="1676"/>
                </a:lnTo>
                <a:lnTo>
                  <a:pt x="3113" y="4303"/>
                </a:lnTo>
                <a:lnTo>
                  <a:pt x="9963" y="6629"/>
                </a:lnTo>
                <a:lnTo>
                  <a:pt x="16814" y="14356"/>
                </a:lnTo>
                <a:lnTo>
                  <a:pt x="19927" y="33183"/>
                </a:lnTo>
                <a:lnTo>
                  <a:pt x="19927" y="95342"/>
                </a:lnTo>
                <a:lnTo>
                  <a:pt x="17665" y="107908"/>
                </a:lnTo>
                <a:lnTo>
                  <a:pt x="12685" y="113005"/>
                </a:lnTo>
                <a:lnTo>
                  <a:pt x="7705" y="114784"/>
                </a:lnTo>
                <a:lnTo>
                  <a:pt x="5442" y="117402"/>
                </a:lnTo>
                <a:lnTo>
                  <a:pt x="5496" y="118585"/>
                </a:lnTo>
                <a:lnTo>
                  <a:pt x="5603" y="119254"/>
                </a:lnTo>
                <a:lnTo>
                  <a:pt x="8731" y="119254"/>
                </a:lnTo>
                <a:lnTo>
                  <a:pt x="17292" y="118585"/>
                </a:lnTo>
                <a:lnTo>
                  <a:pt x="41420" y="118585"/>
                </a:lnTo>
                <a:lnTo>
                  <a:pt x="41506" y="117062"/>
                </a:lnTo>
                <a:lnTo>
                  <a:pt x="39241" y="115119"/>
                </a:lnTo>
                <a:lnTo>
                  <a:pt x="34258" y="114140"/>
                </a:lnTo>
                <a:lnTo>
                  <a:pt x="29275" y="111170"/>
                </a:lnTo>
                <a:lnTo>
                  <a:pt x="27010" y="103254"/>
                </a:lnTo>
                <a:lnTo>
                  <a:pt x="27010" y="30991"/>
                </a:lnTo>
                <a:lnTo>
                  <a:pt x="27502" y="30487"/>
                </a:lnTo>
                <a:lnTo>
                  <a:pt x="45446" y="30487"/>
                </a:lnTo>
                <a:lnTo>
                  <a:pt x="21983" y="3763"/>
                </a:lnTo>
                <a:lnTo>
                  <a:pt x="21085" y="2695"/>
                </a:lnTo>
                <a:lnTo>
                  <a:pt x="19965" y="667"/>
                </a:lnTo>
                <a:lnTo>
                  <a:pt x="7574" y="667"/>
                </a:lnTo>
                <a:lnTo>
                  <a:pt x="5109" y="0"/>
                </a:lnTo>
                <a:close/>
              </a:path>
              <a:path w="120000" h="120000" extrusionOk="0">
                <a:moveTo>
                  <a:pt x="41420" y="118585"/>
                </a:moveTo>
                <a:lnTo>
                  <a:pt x="31124" y="118585"/>
                </a:lnTo>
                <a:lnTo>
                  <a:pt x="35742" y="119254"/>
                </a:lnTo>
                <a:lnTo>
                  <a:pt x="41335" y="119254"/>
                </a:lnTo>
                <a:lnTo>
                  <a:pt x="41420" y="118585"/>
                </a:lnTo>
                <a:close/>
              </a:path>
              <a:path w="120000" h="120000" extrusionOk="0">
                <a:moveTo>
                  <a:pt x="91564" y="0"/>
                </a:moveTo>
                <a:lnTo>
                  <a:pt x="85639" y="0"/>
                </a:lnTo>
                <a:lnTo>
                  <a:pt x="84814" y="503"/>
                </a:lnTo>
                <a:lnTo>
                  <a:pt x="84814" y="1676"/>
                </a:lnTo>
                <a:lnTo>
                  <a:pt x="87669" y="4239"/>
                </a:lnTo>
                <a:lnTo>
                  <a:pt x="93953" y="6105"/>
                </a:lnTo>
                <a:lnTo>
                  <a:pt x="100236" y="11063"/>
                </a:lnTo>
                <a:lnTo>
                  <a:pt x="103092" y="22904"/>
                </a:lnTo>
                <a:lnTo>
                  <a:pt x="103092" y="94662"/>
                </a:lnTo>
                <a:lnTo>
                  <a:pt x="102931" y="95166"/>
                </a:lnTo>
                <a:lnTo>
                  <a:pt x="110174" y="95166"/>
                </a:lnTo>
                <a:lnTo>
                  <a:pt x="110174" y="15156"/>
                </a:lnTo>
                <a:lnTo>
                  <a:pt x="111692" y="8453"/>
                </a:lnTo>
                <a:lnTo>
                  <a:pt x="115033" y="5366"/>
                </a:lnTo>
                <a:lnTo>
                  <a:pt x="118374" y="3763"/>
                </a:lnTo>
                <a:lnTo>
                  <a:pt x="119892" y="1511"/>
                </a:lnTo>
                <a:lnTo>
                  <a:pt x="119892" y="667"/>
                </a:lnTo>
                <a:lnTo>
                  <a:pt x="96342" y="667"/>
                </a:lnTo>
                <a:lnTo>
                  <a:pt x="91564" y="0"/>
                </a:lnTo>
                <a:close/>
              </a:path>
              <a:path w="120000" h="120000" extrusionOk="0">
                <a:moveTo>
                  <a:pt x="19596" y="0"/>
                </a:moveTo>
                <a:lnTo>
                  <a:pt x="15320" y="0"/>
                </a:lnTo>
                <a:lnTo>
                  <a:pt x="12685" y="667"/>
                </a:lnTo>
                <a:lnTo>
                  <a:pt x="19965" y="667"/>
                </a:lnTo>
                <a:lnTo>
                  <a:pt x="19596" y="0"/>
                </a:lnTo>
                <a:close/>
              </a:path>
              <a:path w="120000" h="120000" extrusionOk="0">
                <a:moveTo>
                  <a:pt x="119239" y="0"/>
                </a:moveTo>
                <a:lnTo>
                  <a:pt x="114288" y="0"/>
                </a:lnTo>
                <a:lnTo>
                  <a:pt x="107206" y="667"/>
                </a:lnTo>
                <a:lnTo>
                  <a:pt x="119892" y="667"/>
                </a:lnTo>
                <a:lnTo>
                  <a:pt x="119892" y="503"/>
                </a:lnTo>
                <a:lnTo>
                  <a:pt x="119239" y="0"/>
                </a:lnTo>
                <a:close/>
              </a:path>
            </a:pathLst>
          </a:custGeom>
          <a:solidFill>
            <a:srgbClr val="FFFFFF"/>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64" name="Shape 664"/>
          <p:cNvSpPr/>
          <p:nvPr/>
        </p:nvSpPr>
        <p:spPr>
          <a:xfrm>
            <a:off x="1120725" y="197840"/>
            <a:ext cx="105894" cy="103654"/>
          </a:xfrm>
          <a:custGeom>
            <a:avLst/>
            <a:gdLst/>
            <a:ahLst/>
            <a:cxnLst/>
            <a:rect l="0" t="0" r="0" b="0"/>
            <a:pathLst>
              <a:path w="120000" h="120000" extrusionOk="0">
                <a:moveTo>
                  <a:pt x="45351" y="30382"/>
                </a:moveTo>
                <a:lnTo>
                  <a:pt x="29256" y="30382"/>
                </a:lnTo>
                <a:lnTo>
                  <a:pt x="31225" y="33249"/>
                </a:lnTo>
                <a:lnTo>
                  <a:pt x="31555" y="33573"/>
                </a:lnTo>
                <a:lnTo>
                  <a:pt x="102234" y="114849"/>
                </a:lnTo>
                <a:lnTo>
                  <a:pt x="105688" y="118714"/>
                </a:lnTo>
                <a:lnTo>
                  <a:pt x="107326" y="119558"/>
                </a:lnTo>
                <a:lnTo>
                  <a:pt x="109790" y="119558"/>
                </a:lnTo>
                <a:lnTo>
                  <a:pt x="109908" y="117872"/>
                </a:lnTo>
                <a:lnTo>
                  <a:pt x="109955" y="94871"/>
                </a:lnTo>
                <a:lnTo>
                  <a:pt x="102069" y="94871"/>
                </a:lnTo>
                <a:lnTo>
                  <a:pt x="101409" y="94196"/>
                </a:lnTo>
                <a:lnTo>
                  <a:pt x="100418" y="93028"/>
                </a:lnTo>
                <a:lnTo>
                  <a:pt x="45351" y="30382"/>
                </a:lnTo>
                <a:close/>
              </a:path>
              <a:path w="120000" h="120000" extrusionOk="0">
                <a:moveTo>
                  <a:pt x="5091" y="0"/>
                </a:moveTo>
                <a:lnTo>
                  <a:pt x="1650" y="0"/>
                </a:lnTo>
                <a:lnTo>
                  <a:pt x="0" y="674"/>
                </a:lnTo>
                <a:lnTo>
                  <a:pt x="0" y="1685"/>
                </a:lnTo>
                <a:lnTo>
                  <a:pt x="3106" y="4296"/>
                </a:lnTo>
                <a:lnTo>
                  <a:pt x="9942" y="6612"/>
                </a:lnTo>
                <a:lnTo>
                  <a:pt x="16777" y="14314"/>
                </a:lnTo>
                <a:lnTo>
                  <a:pt x="19885" y="33080"/>
                </a:lnTo>
                <a:lnTo>
                  <a:pt x="19885" y="95039"/>
                </a:lnTo>
                <a:lnTo>
                  <a:pt x="17624" y="107567"/>
                </a:lnTo>
                <a:lnTo>
                  <a:pt x="12653" y="112650"/>
                </a:lnTo>
                <a:lnTo>
                  <a:pt x="7682" y="114424"/>
                </a:lnTo>
                <a:lnTo>
                  <a:pt x="5421" y="117028"/>
                </a:lnTo>
                <a:lnTo>
                  <a:pt x="5476" y="118209"/>
                </a:lnTo>
                <a:lnTo>
                  <a:pt x="5587" y="118883"/>
                </a:lnTo>
                <a:lnTo>
                  <a:pt x="8710" y="118883"/>
                </a:lnTo>
                <a:lnTo>
                  <a:pt x="17256" y="118209"/>
                </a:lnTo>
                <a:lnTo>
                  <a:pt x="41332" y="118209"/>
                </a:lnTo>
                <a:lnTo>
                  <a:pt x="41408" y="116704"/>
                </a:lnTo>
                <a:lnTo>
                  <a:pt x="39151" y="114761"/>
                </a:lnTo>
                <a:lnTo>
                  <a:pt x="34183" y="113782"/>
                </a:lnTo>
                <a:lnTo>
                  <a:pt x="29216" y="110822"/>
                </a:lnTo>
                <a:lnTo>
                  <a:pt x="26958" y="102940"/>
                </a:lnTo>
                <a:lnTo>
                  <a:pt x="26958" y="30887"/>
                </a:lnTo>
                <a:lnTo>
                  <a:pt x="27440" y="30382"/>
                </a:lnTo>
                <a:lnTo>
                  <a:pt x="45351" y="30382"/>
                </a:lnTo>
                <a:lnTo>
                  <a:pt x="22031" y="3852"/>
                </a:lnTo>
                <a:lnTo>
                  <a:pt x="21028" y="2684"/>
                </a:lnTo>
                <a:lnTo>
                  <a:pt x="19925" y="674"/>
                </a:lnTo>
                <a:lnTo>
                  <a:pt x="7555" y="674"/>
                </a:lnTo>
                <a:lnTo>
                  <a:pt x="5091" y="0"/>
                </a:lnTo>
                <a:close/>
              </a:path>
              <a:path w="120000" h="120000" extrusionOk="0">
                <a:moveTo>
                  <a:pt x="41332" y="118209"/>
                </a:moveTo>
                <a:lnTo>
                  <a:pt x="31060" y="118209"/>
                </a:lnTo>
                <a:lnTo>
                  <a:pt x="35656" y="118883"/>
                </a:lnTo>
                <a:lnTo>
                  <a:pt x="41256" y="118883"/>
                </a:lnTo>
                <a:lnTo>
                  <a:pt x="41332" y="118209"/>
                </a:lnTo>
                <a:close/>
              </a:path>
              <a:path w="120000" h="120000" extrusionOk="0">
                <a:moveTo>
                  <a:pt x="91377" y="0"/>
                </a:moveTo>
                <a:lnTo>
                  <a:pt x="85472" y="0"/>
                </a:lnTo>
                <a:lnTo>
                  <a:pt x="84647" y="505"/>
                </a:lnTo>
                <a:lnTo>
                  <a:pt x="84647" y="1685"/>
                </a:lnTo>
                <a:lnTo>
                  <a:pt x="87496" y="4235"/>
                </a:lnTo>
                <a:lnTo>
                  <a:pt x="93764" y="6090"/>
                </a:lnTo>
                <a:lnTo>
                  <a:pt x="100032" y="11030"/>
                </a:lnTo>
                <a:lnTo>
                  <a:pt x="102882" y="22831"/>
                </a:lnTo>
                <a:lnTo>
                  <a:pt x="102882" y="94364"/>
                </a:lnTo>
                <a:lnTo>
                  <a:pt x="102717" y="94871"/>
                </a:lnTo>
                <a:lnTo>
                  <a:pt x="109955" y="94871"/>
                </a:lnTo>
                <a:lnTo>
                  <a:pt x="109955" y="2853"/>
                </a:lnTo>
                <a:lnTo>
                  <a:pt x="119657" y="2853"/>
                </a:lnTo>
                <a:lnTo>
                  <a:pt x="119657" y="674"/>
                </a:lnTo>
                <a:lnTo>
                  <a:pt x="96151" y="674"/>
                </a:lnTo>
                <a:lnTo>
                  <a:pt x="91377" y="0"/>
                </a:lnTo>
                <a:close/>
              </a:path>
              <a:path w="120000" h="120000" extrusionOk="0">
                <a:moveTo>
                  <a:pt x="119657" y="2853"/>
                </a:moveTo>
                <a:lnTo>
                  <a:pt x="109955" y="2853"/>
                </a:lnTo>
                <a:lnTo>
                  <a:pt x="119657" y="5876"/>
                </a:lnTo>
                <a:lnTo>
                  <a:pt x="119657" y="2853"/>
                </a:lnTo>
                <a:close/>
              </a:path>
              <a:path w="120000" h="120000" extrusionOk="0">
                <a:moveTo>
                  <a:pt x="19555" y="0"/>
                </a:moveTo>
                <a:lnTo>
                  <a:pt x="15276" y="0"/>
                </a:lnTo>
                <a:lnTo>
                  <a:pt x="12659" y="674"/>
                </a:lnTo>
                <a:lnTo>
                  <a:pt x="19925" y="674"/>
                </a:lnTo>
                <a:lnTo>
                  <a:pt x="19555" y="0"/>
                </a:lnTo>
                <a:close/>
              </a:path>
              <a:path w="120000" h="120000" extrusionOk="0">
                <a:moveTo>
                  <a:pt x="118996" y="0"/>
                </a:moveTo>
                <a:lnTo>
                  <a:pt x="114069" y="0"/>
                </a:lnTo>
                <a:lnTo>
                  <a:pt x="106996" y="674"/>
                </a:lnTo>
                <a:lnTo>
                  <a:pt x="119657" y="674"/>
                </a:lnTo>
                <a:lnTo>
                  <a:pt x="119657" y="505"/>
                </a:lnTo>
                <a:lnTo>
                  <a:pt x="118996"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65" name="Shape 665"/>
          <p:cNvSpPr/>
          <p:nvPr/>
        </p:nvSpPr>
        <p:spPr>
          <a:xfrm>
            <a:off x="1240087" y="237720"/>
            <a:ext cx="58271" cy="63874"/>
          </a:xfrm>
          <a:custGeom>
            <a:avLst/>
            <a:gdLst/>
            <a:ahLst/>
            <a:cxnLst/>
            <a:rect l="0" t="0" r="0" b="0"/>
            <a:pathLst>
              <a:path w="120000" h="120000" extrusionOk="0">
                <a:moveTo>
                  <a:pt x="83153" y="7093"/>
                </a:moveTo>
                <a:lnTo>
                  <a:pt x="63321" y="7093"/>
                </a:lnTo>
                <a:lnTo>
                  <a:pt x="75576" y="16630"/>
                </a:lnTo>
                <a:lnTo>
                  <a:pt x="75576" y="51768"/>
                </a:lnTo>
                <a:lnTo>
                  <a:pt x="2483" y="82820"/>
                </a:lnTo>
                <a:lnTo>
                  <a:pt x="599" y="113369"/>
                </a:lnTo>
                <a:lnTo>
                  <a:pt x="13453" y="119895"/>
                </a:lnTo>
                <a:lnTo>
                  <a:pt x="32860" y="119895"/>
                </a:lnTo>
                <a:lnTo>
                  <a:pt x="45296" y="118808"/>
                </a:lnTo>
                <a:lnTo>
                  <a:pt x="57281" y="115680"/>
                </a:lnTo>
                <a:lnTo>
                  <a:pt x="65574" y="111999"/>
                </a:lnTo>
                <a:lnTo>
                  <a:pt x="28684" y="111999"/>
                </a:lnTo>
                <a:lnTo>
                  <a:pt x="20006" y="106000"/>
                </a:lnTo>
                <a:lnTo>
                  <a:pt x="20006" y="90462"/>
                </a:lnTo>
                <a:lnTo>
                  <a:pt x="26002" y="75860"/>
                </a:lnTo>
                <a:lnTo>
                  <a:pt x="40626" y="66825"/>
                </a:lnTo>
                <a:lnTo>
                  <a:pt x="58831" y="61573"/>
                </a:lnTo>
                <a:lnTo>
                  <a:pt x="75576" y="58314"/>
                </a:lnTo>
                <a:lnTo>
                  <a:pt x="97384" y="58314"/>
                </a:lnTo>
                <a:lnTo>
                  <a:pt x="97206" y="27536"/>
                </a:lnTo>
                <a:lnTo>
                  <a:pt x="92612" y="13908"/>
                </a:lnTo>
                <a:lnTo>
                  <a:pt x="83153" y="7093"/>
                </a:lnTo>
                <a:close/>
              </a:path>
              <a:path w="120000" h="120000" extrusionOk="0">
                <a:moveTo>
                  <a:pt x="95658" y="104105"/>
                </a:moveTo>
                <a:lnTo>
                  <a:pt x="78552" y="104105"/>
                </a:lnTo>
                <a:lnTo>
                  <a:pt x="82430" y="113095"/>
                </a:lnTo>
                <a:lnTo>
                  <a:pt x="90207" y="118000"/>
                </a:lnTo>
                <a:lnTo>
                  <a:pt x="106037" y="118000"/>
                </a:lnTo>
                <a:lnTo>
                  <a:pt x="119167" y="116906"/>
                </a:lnTo>
                <a:lnTo>
                  <a:pt x="119167" y="109811"/>
                </a:lnTo>
                <a:lnTo>
                  <a:pt x="94706" y="109811"/>
                </a:lnTo>
                <a:lnTo>
                  <a:pt x="95658" y="104105"/>
                </a:lnTo>
                <a:close/>
              </a:path>
              <a:path w="120000" h="120000" extrusionOk="0">
                <a:moveTo>
                  <a:pt x="97384" y="58314"/>
                </a:moveTo>
                <a:lnTo>
                  <a:pt x="75576" y="58314"/>
                </a:lnTo>
                <a:lnTo>
                  <a:pt x="75576" y="104357"/>
                </a:lnTo>
                <a:lnTo>
                  <a:pt x="55268" y="111999"/>
                </a:lnTo>
                <a:lnTo>
                  <a:pt x="65574" y="111999"/>
                </a:lnTo>
                <a:lnTo>
                  <a:pt x="68480" y="110711"/>
                </a:lnTo>
                <a:lnTo>
                  <a:pt x="78552" y="104105"/>
                </a:lnTo>
                <a:lnTo>
                  <a:pt x="95658" y="104105"/>
                </a:lnTo>
                <a:lnTo>
                  <a:pt x="97337" y="94022"/>
                </a:lnTo>
                <a:lnTo>
                  <a:pt x="97384" y="58314"/>
                </a:lnTo>
                <a:close/>
              </a:path>
              <a:path w="120000" h="120000" extrusionOk="0">
                <a:moveTo>
                  <a:pt x="119167" y="109284"/>
                </a:moveTo>
                <a:lnTo>
                  <a:pt x="114114" y="109284"/>
                </a:lnTo>
                <a:lnTo>
                  <a:pt x="111414" y="109811"/>
                </a:lnTo>
                <a:lnTo>
                  <a:pt x="119167" y="109811"/>
                </a:lnTo>
                <a:lnTo>
                  <a:pt x="119167" y="109284"/>
                </a:lnTo>
                <a:close/>
              </a:path>
              <a:path w="120000" h="120000" extrusionOk="0">
                <a:moveTo>
                  <a:pt x="50191" y="0"/>
                </a:moveTo>
                <a:lnTo>
                  <a:pt x="28400" y="2700"/>
                </a:lnTo>
                <a:lnTo>
                  <a:pt x="12772" y="10385"/>
                </a:lnTo>
                <a:lnTo>
                  <a:pt x="3305" y="20578"/>
                </a:lnTo>
                <a:lnTo>
                  <a:pt x="0" y="30800"/>
                </a:lnTo>
                <a:lnTo>
                  <a:pt x="0" y="35705"/>
                </a:lnTo>
                <a:lnTo>
                  <a:pt x="8976" y="39788"/>
                </a:lnTo>
                <a:lnTo>
                  <a:pt x="19706" y="39788"/>
                </a:lnTo>
                <a:lnTo>
                  <a:pt x="20629" y="37600"/>
                </a:lnTo>
                <a:lnTo>
                  <a:pt x="20629" y="31599"/>
                </a:lnTo>
                <a:lnTo>
                  <a:pt x="18830" y="27536"/>
                </a:lnTo>
                <a:lnTo>
                  <a:pt x="18830" y="8441"/>
                </a:lnTo>
                <a:lnTo>
                  <a:pt x="30483" y="7093"/>
                </a:lnTo>
                <a:lnTo>
                  <a:pt x="83153" y="7093"/>
                </a:lnTo>
                <a:lnTo>
                  <a:pt x="80727" y="5346"/>
                </a:lnTo>
                <a:lnTo>
                  <a:pt x="65373" y="1127"/>
                </a:lnTo>
                <a:lnTo>
                  <a:pt x="50191"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66" name="Shape 666"/>
          <p:cNvSpPr/>
          <p:nvPr/>
        </p:nvSpPr>
        <p:spPr>
          <a:xfrm>
            <a:off x="1303467" y="226112"/>
            <a:ext cx="42581" cy="75639"/>
          </a:xfrm>
          <a:custGeom>
            <a:avLst/>
            <a:gdLst/>
            <a:ahLst/>
            <a:cxnLst/>
            <a:rect l="0" t="0" r="0" b="0"/>
            <a:pathLst>
              <a:path w="120000" h="120000" extrusionOk="0">
                <a:moveTo>
                  <a:pt x="51914" y="30843"/>
                </a:moveTo>
                <a:lnTo>
                  <a:pt x="22073" y="30843"/>
                </a:lnTo>
                <a:lnTo>
                  <a:pt x="22073" y="92959"/>
                </a:lnTo>
                <a:lnTo>
                  <a:pt x="26581" y="107137"/>
                </a:lnTo>
                <a:lnTo>
                  <a:pt x="37910" y="115204"/>
                </a:lnTo>
                <a:lnTo>
                  <a:pt x="52767" y="118824"/>
                </a:lnTo>
                <a:lnTo>
                  <a:pt x="67863" y="119661"/>
                </a:lnTo>
                <a:lnTo>
                  <a:pt x="96474" y="119661"/>
                </a:lnTo>
                <a:lnTo>
                  <a:pt x="118547" y="111839"/>
                </a:lnTo>
                <a:lnTo>
                  <a:pt x="118547" y="111608"/>
                </a:lnTo>
                <a:lnTo>
                  <a:pt x="64168" y="111608"/>
                </a:lnTo>
                <a:lnTo>
                  <a:pt x="52735" y="107234"/>
                </a:lnTo>
                <a:lnTo>
                  <a:pt x="51914" y="97812"/>
                </a:lnTo>
                <a:lnTo>
                  <a:pt x="51914" y="30843"/>
                </a:lnTo>
                <a:close/>
              </a:path>
              <a:path w="120000" h="120000" extrusionOk="0">
                <a:moveTo>
                  <a:pt x="116906" y="106311"/>
                </a:moveTo>
                <a:lnTo>
                  <a:pt x="108347" y="106311"/>
                </a:lnTo>
                <a:lnTo>
                  <a:pt x="102191" y="111608"/>
                </a:lnTo>
                <a:lnTo>
                  <a:pt x="118547" y="111608"/>
                </a:lnTo>
                <a:lnTo>
                  <a:pt x="118547" y="106542"/>
                </a:lnTo>
                <a:lnTo>
                  <a:pt x="116906" y="106311"/>
                </a:lnTo>
                <a:close/>
              </a:path>
              <a:path w="120000" h="120000" extrusionOk="0">
                <a:moveTo>
                  <a:pt x="52325" y="0"/>
                </a:moveTo>
                <a:lnTo>
                  <a:pt x="43326" y="0"/>
                </a:lnTo>
                <a:lnTo>
                  <a:pt x="39253" y="5065"/>
                </a:lnTo>
                <a:lnTo>
                  <a:pt x="31072" y="10595"/>
                </a:lnTo>
                <a:lnTo>
                  <a:pt x="10229" y="23483"/>
                </a:lnTo>
                <a:lnTo>
                  <a:pt x="0" y="27394"/>
                </a:lnTo>
                <a:lnTo>
                  <a:pt x="0" y="30843"/>
                </a:lnTo>
                <a:lnTo>
                  <a:pt x="105063" y="30843"/>
                </a:lnTo>
                <a:lnTo>
                  <a:pt x="113243" y="22559"/>
                </a:lnTo>
                <a:lnTo>
                  <a:pt x="114459" y="21403"/>
                </a:lnTo>
                <a:lnTo>
                  <a:pt x="51914" y="21403"/>
                </a:lnTo>
                <a:lnTo>
                  <a:pt x="51914" y="4853"/>
                </a:lnTo>
                <a:lnTo>
                  <a:pt x="52325" y="0"/>
                </a:lnTo>
                <a:close/>
              </a:path>
              <a:path w="120000" h="120000" extrusionOk="0">
                <a:moveTo>
                  <a:pt x="114852" y="17492"/>
                </a:moveTo>
                <a:lnTo>
                  <a:pt x="111600" y="17492"/>
                </a:lnTo>
                <a:lnTo>
                  <a:pt x="107084" y="21403"/>
                </a:lnTo>
                <a:lnTo>
                  <a:pt x="114459" y="21403"/>
                </a:lnTo>
                <a:lnTo>
                  <a:pt x="115675" y="20248"/>
                </a:lnTo>
                <a:lnTo>
                  <a:pt x="115675" y="18648"/>
                </a:lnTo>
                <a:lnTo>
                  <a:pt x="114852" y="17492"/>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67" name="Shape 667"/>
          <p:cNvSpPr/>
          <p:nvPr/>
        </p:nvSpPr>
        <p:spPr>
          <a:xfrm>
            <a:off x="1354521" y="207845"/>
            <a:ext cx="30255" cy="93009"/>
          </a:xfrm>
          <a:custGeom>
            <a:avLst/>
            <a:gdLst/>
            <a:ahLst/>
            <a:cxnLst/>
            <a:rect l="0" t="0" r="0" b="0"/>
            <a:pathLst>
              <a:path w="120000" h="120000" extrusionOk="0">
                <a:moveTo>
                  <a:pt x="73599" y="47521"/>
                </a:moveTo>
                <a:lnTo>
                  <a:pt x="31643" y="47521"/>
                </a:lnTo>
                <a:lnTo>
                  <a:pt x="31643" y="102924"/>
                </a:lnTo>
                <a:lnTo>
                  <a:pt x="27685" y="111726"/>
                </a:lnTo>
                <a:lnTo>
                  <a:pt x="18974" y="114848"/>
                </a:lnTo>
                <a:lnTo>
                  <a:pt x="10267" y="115655"/>
                </a:lnTo>
                <a:lnTo>
                  <a:pt x="6309" y="117512"/>
                </a:lnTo>
                <a:lnTo>
                  <a:pt x="6887" y="119392"/>
                </a:lnTo>
                <a:lnTo>
                  <a:pt x="10355" y="119565"/>
                </a:lnTo>
                <a:lnTo>
                  <a:pt x="21287" y="119565"/>
                </a:lnTo>
                <a:lnTo>
                  <a:pt x="36220" y="118828"/>
                </a:lnTo>
                <a:lnTo>
                  <a:pt x="119065" y="118828"/>
                </a:lnTo>
                <a:lnTo>
                  <a:pt x="119065" y="116774"/>
                </a:lnTo>
                <a:lnTo>
                  <a:pt x="73599" y="116774"/>
                </a:lnTo>
                <a:lnTo>
                  <a:pt x="73599" y="47521"/>
                </a:lnTo>
                <a:close/>
              </a:path>
              <a:path w="120000" h="120000" extrusionOk="0">
                <a:moveTo>
                  <a:pt x="119065" y="118828"/>
                </a:moveTo>
                <a:lnTo>
                  <a:pt x="78222" y="118828"/>
                </a:lnTo>
                <a:lnTo>
                  <a:pt x="96041" y="119565"/>
                </a:lnTo>
                <a:lnTo>
                  <a:pt x="115597" y="119565"/>
                </a:lnTo>
                <a:lnTo>
                  <a:pt x="119065" y="119016"/>
                </a:lnTo>
                <a:lnTo>
                  <a:pt x="119065" y="118828"/>
                </a:lnTo>
                <a:close/>
              </a:path>
              <a:path w="120000" h="120000" extrusionOk="0">
                <a:moveTo>
                  <a:pt x="119065" y="112654"/>
                </a:moveTo>
                <a:lnTo>
                  <a:pt x="73599" y="116774"/>
                </a:lnTo>
                <a:lnTo>
                  <a:pt x="119065" y="116774"/>
                </a:lnTo>
                <a:lnTo>
                  <a:pt x="119065" y="112654"/>
                </a:lnTo>
                <a:close/>
              </a:path>
              <a:path w="120000" h="120000" extrusionOk="0">
                <a:moveTo>
                  <a:pt x="70176" y="37040"/>
                </a:moveTo>
                <a:lnTo>
                  <a:pt x="53508" y="37040"/>
                </a:lnTo>
                <a:lnTo>
                  <a:pt x="41998" y="43026"/>
                </a:lnTo>
                <a:lnTo>
                  <a:pt x="5154" y="46408"/>
                </a:lnTo>
                <a:lnTo>
                  <a:pt x="2264" y="46582"/>
                </a:lnTo>
                <a:lnTo>
                  <a:pt x="0" y="47348"/>
                </a:lnTo>
                <a:lnTo>
                  <a:pt x="0" y="52394"/>
                </a:lnTo>
                <a:lnTo>
                  <a:pt x="31643" y="47521"/>
                </a:lnTo>
                <a:lnTo>
                  <a:pt x="73599" y="47521"/>
                </a:lnTo>
                <a:lnTo>
                  <a:pt x="73599" y="38167"/>
                </a:lnTo>
                <a:lnTo>
                  <a:pt x="70176" y="37040"/>
                </a:lnTo>
                <a:close/>
              </a:path>
              <a:path w="120000" h="120000" extrusionOk="0">
                <a:moveTo>
                  <a:pt x="59821" y="0"/>
                </a:moveTo>
                <a:lnTo>
                  <a:pt x="45420" y="0"/>
                </a:lnTo>
                <a:lnTo>
                  <a:pt x="28587" y="7661"/>
                </a:lnTo>
                <a:lnTo>
                  <a:pt x="28598" y="12158"/>
                </a:lnTo>
                <a:lnTo>
                  <a:pt x="45420" y="19647"/>
                </a:lnTo>
                <a:lnTo>
                  <a:pt x="59821" y="19647"/>
                </a:lnTo>
                <a:lnTo>
                  <a:pt x="76486" y="12158"/>
                </a:lnTo>
                <a:lnTo>
                  <a:pt x="76486" y="7661"/>
                </a:lnTo>
                <a:lnTo>
                  <a:pt x="59821"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68" name="Shape 668"/>
          <p:cNvSpPr/>
          <p:nvPr/>
        </p:nvSpPr>
        <p:spPr>
          <a:xfrm>
            <a:off x="1391804" y="237720"/>
            <a:ext cx="63874" cy="63874"/>
          </a:xfrm>
          <a:custGeom>
            <a:avLst/>
            <a:gdLst/>
            <a:ahLst/>
            <a:cxnLst/>
            <a:rect l="0" t="0" r="0" b="0"/>
            <a:pathLst>
              <a:path w="120000" h="120000" extrusionOk="0">
                <a:moveTo>
                  <a:pt x="60777" y="0"/>
                </a:moveTo>
                <a:lnTo>
                  <a:pt x="36795" y="4993"/>
                </a:lnTo>
                <a:lnTo>
                  <a:pt x="17511" y="18493"/>
                </a:lnTo>
                <a:lnTo>
                  <a:pt x="4668" y="38279"/>
                </a:lnTo>
                <a:lnTo>
                  <a:pt x="0" y="62126"/>
                </a:lnTo>
                <a:lnTo>
                  <a:pt x="4555" y="86668"/>
                </a:lnTo>
                <a:lnTo>
                  <a:pt x="17238" y="104803"/>
                </a:lnTo>
                <a:lnTo>
                  <a:pt x="36565" y="116041"/>
                </a:lnTo>
                <a:lnTo>
                  <a:pt x="61052" y="119895"/>
                </a:lnTo>
                <a:lnTo>
                  <a:pt x="84384" y="115368"/>
                </a:lnTo>
                <a:lnTo>
                  <a:pt x="86179" y="114169"/>
                </a:lnTo>
                <a:lnTo>
                  <a:pt x="63494" y="114169"/>
                </a:lnTo>
                <a:lnTo>
                  <a:pt x="43106" y="108301"/>
                </a:lnTo>
                <a:lnTo>
                  <a:pt x="29331" y="93390"/>
                </a:lnTo>
                <a:lnTo>
                  <a:pt x="21531" y="73473"/>
                </a:lnTo>
                <a:lnTo>
                  <a:pt x="19073" y="52589"/>
                </a:lnTo>
                <a:lnTo>
                  <a:pt x="21193" y="35539"/>
                </a:lnTo>
                <a:lnTo>
                  <a:pt x="27865" y="20610"/>
                </a:lnTo>
                <a:lnTo>
                  <a:pt x="39544" y="10022"/>
                </a:lnTo>
                <a:lnTo>
                  <a:pt x="56694" y="5999"/>
                </a:lnTo>
                <a:lnTo>
                  <a:pt x="86547" y="5999"/>
                </a:lnTo>
                <a:lnTo>
                  <a:pt x="78745" y="2367"/>
                </a:lnTo>
                <a:lnTo>
                  <a:pt x="60777" y="0"/>
                </a:lnTo>
                <a:close/>
              </a:path>
              <a:path w="120000" h="120000" extrusionOk="0">
                <a:moveTo>
                  <a:pt x="86547" y="5999"/>
                </a:moveTo>
                <a:lnTo>
                  <a:pt x="56694" y="5999"/>
                </a:lnTo>
                <a:lnTo>
                  <a:pt x="77269" y="11247"/>
                </a:lnTo>
                <a:lnTo>
                  <a:pt x="90925" y="24898"/>
                </a:lnTo>
                <a:lnTo>
                  <a:pt x="98503" y="43818"/>
                </a:lnTo>
                <a:lnTo>
                  <a:pt x="100842" y="64862"/>
                </a:lnTo>
                <a:lnTo>
                  <a:pt x="98224" y="86814"/>
                </a:lnTo>
                <a:lnTo>
                  <a:pt x="90748" y="102179"/>
                </a:lnTo>
                <a:lnTo>
                  <a:pt x="78983" y="111214"/>
                </a:lnTo>
                <a:lnTo>
                  <a:pt x="63494" y="114169"/>
                </a:lnTo>
                <a:lnTo>
                  <a:pt x="86179" y="114169"/>
                </a:lnTo>
                <a:lnTo>
                  <a:pt x="103041" y="102895"/>
                </a:lnTo>
                <a:lnTo>
                  <a:pt x="115413" y="84137"/>
                </a:lnTo>
                <a:lnTo>
                  <a:pt x="119893" y="60758"/>
                </a:lnTo>
                <a:lnTo>
                  <a:pt x="113566" y="29886"/>
                </a:lnTo>
                <a:lnTo>
                  <a:pt x="98096" y="11375"/>
                </a:lnTo>
                <a:lnTo>
                  <a:pt x="86547" y="5999"/>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69" name="Shape 669"/>
          <p:cNvSpPr/>
          <p:nvPr/>
        </p:nvSpPr>
        <p:spPr>
          <a:xfrm>
            <a:off x="1462008" y="236566"/>
            <a:ext cx="77321" cy="64433"/>
          </a:xfrm>
          <a:custGeom>
            <a:avLst/>
            <a:gdLst/>
            <a:ahLst/>
            <a:cxnLst/>
            <a:rect l="0" t="0" r="0" b="0"/>
            <a:pathLst>
              <a:path w="120000" h="120000" extrusionOk="0">
                <a:moveTo>
                  <a:pt x="3372" y="110482"/>
                </a:moveTo>
                <a:lnTo>
                  <a:pt x="3372" y="118580"/>
                </a:lnTo>
                <a:lnTo>
                  <a:pt x="4486" y="119122"/>
                </a:lnTo>
                <a:lnTo>
                  <a:pt x="10121" y="119122"/>
                </a:lnTo>
                <a:lnTo>
                  <a:pt x="14625" y="118037"/>
                </a:lnTo>
                <a:lnTo>
                  <a:pt x="52885" y="118037"/>
                </a:lnTo>
                <a:lnTo>
                  <a:pt x="52885" y="115888"/>
                </a:lnTo>
                <a:lnTo>
                  <a:pt x="16660" y="115888"/>
                </a:lnTo>
                <a:lnTo>
                  <a:pt x="3372" y="110482"/>
                </a:lnTo>
                <a:close/>
              </a:path>
              <a:path w="120000" h="120000" extrusionOk="0">
                <a:moveTo>
                  <a:pt x="52885" y="118037"/>
                </a:moveTo>
                <a:lnTo>
                  <a:pt x="39616" y="118037"/>
                </a:lnTo>
                <a:lnTo>
                  <a:pt x="44120" y="119122"/>
                </a:lnTo>
                <a:lnTo>
                  <a:pt x="51320" y="119122"/>
                </a:lnTo>
                <a:lnTo>
                  <a:pt x="52885" y="118580"/>
                </a:lnTo>
                <a:lnTo>
                  <a:pt x="52885" y="118037"/>
                </a:lnTo>
                <a:close/>
              </a:path>
              <a:path w="120000" h="120000" extrusionOk="0">
                <a:moveTo>
                  <a:pt x="76294" y="110482"/>
                </a:moveTo>
                <a:lnTo>
                  <a:pt x="76294" y="118580"/>
                </a:lnTo>
                <a:lnTo>
                  <a:pt x="77425" y="119122"/>
                </a:lnTo>
                <a:lnTo>
                  <a:pt x="83286" y="119122"/>
                </a:lnTo>
                <a:lnTo>
                  <a:pt x="88000" y="118037"/>
                </a:lnTo>
                <a:lnTo>
                  <a:pt x="119964" y="118037"/>
                </a:lnTo>
                <a:lnTo>
                  <a:pt x="119964" y="115888"/>
                </a:lnTo>
                <a:lnTo>
                  <a:pt x="85981" y="115888"/>
                </a:lnTo>
                <a:lnTo>
                  <a:pt x="76294" y="110482"/>
                </a:lnTo>
                <a:close/>
              </a:path>
              <a:path w="120000" h="120000" extrusionOk="0">
                <a:moveTo>
                  <a:pt x="119964" y="118037"/>
                </a:moveTo>
                <a:lnTo>
                  <a:pt x="107582" y="118037"/>
                </a:lnTo>
                <a:lnTo>
                  <a:pt x="113217" y="119122"/>
                </a:lnTo>
                <a:lnTo>
                  <a:pt x="118399" y="119122"/>
                </a:lnTo>
                <a:lnTo>
                  <a:pt x="119964" y="118580"/>
                </a:lnTo>
                <a:lnTo>
                  <a:pt x="119964" y="118037"/>
                </a:lnTo>
                <a:close/>
              </a:path>
              <a:path w="120000" h="120000" extrusionOk="0">
                <a:moveTo>
                  <a:pt x="33077" y="15129"/>
                </a:moveTo>
                <a:lnTo>
                  <a:pt x="16660" y="15129"/>
                </a:lnTo>
                <a:lnTo>
                  <a:pt x="16660" y="115888"/>
                </a:lnTo>
                <a:lnTo>
                  <a:pt x="33077" y="115888"/>
                </a:lnTo>
                <a:lnTo>
                  <a:pt x="33077" y="35123"/>
                </a:lnTo>
                <a:lnTo>
                  <a:pt x="32851" y="30803"/>
                </a:lnTo>
                <a:lnTo>
                  <a:pt x="36932" y="22141"/>
                </a:lnTo>
                <a:lnTo>
                  <a:pt x="33077" y="22141"/>
                </a:lnTo>
                <a:lnTo>
                  <a:pt x="33077" y="15129"/>
                </a:lnTo>
                <a:close/>
              </a:path>
              <a:path w="120000" h="120000" extrusionOk="0">
                <a:moveTo>
                  <a:pt x="52885" y="108061"/>
                </a:moveTo>
                <a:lnTo>
                  <a:pt x="33077" y="115888"/>
                </a:lnTo>
                <a:lnTo>
                  <a:pt x="52885" y="115888"/>
                </a:lnTo>
                <a:lnTo>
                  <a:pt x="52885" y="108061"/>
                </a:lnTo>
                <a:close/>
              </a:path>
              <a:path w="120000" h="120000" extrusionOk="0">
                <a:moveTo>
                  <a:pt x="90306" y="14045"/>
                </a:moveTo>
                <a:lnTo>
                  <a:pt x="59634" y="14045"/>
                </a:lnTo>
                <a:lnTo>
                  <a:pt x="71446" y="17421"/>
                </a:lnTo>
                <a:lnTo>
                  <a:pt x="79649" y="25865"/>
                </a:lnTo>
                <a:lnTo>
                  <a:pt x="84429" y="36838"/>
                </a:lnTo>
                <a:lnTo>
                  <a:pt x="85981" y="47811"/>
                </a:lnTo>
                <a:lnTo>
                  <a:pt x="85981" y="115888"/>
                </a:lnTo>
                <a:lnTo>
                  <a:pt x="102416" y="115888"/>
                </a:lnTo>
                <a:lnTo>
                  <a:pt x="102416" y="52673"/>
                </a:lnTo>
                <a:lnTo>
                  <a:pt x="100924" y="36127"/>
                </a:lnTo>
                <a:lnTo>
                  <a:pt x="95376" y="19729"/>
                </a:lnTo>
                <a:lnTo>
                  <a:pt x="90306" y="14045"/>
                </a:lnTo>
                <a:close/>
              </a:path>
              <a:path w="120000" h="120000" extrusionOk="0">
                <a:moveTo>
                  <a:pt x="119964" y="108061"/>
                </a:moveTo>
                <a:lnTo>
                  <a:pt x="102416" y="115888"/>
                </a:lnTo>
                <a:lnTo>
                  <a:pt x="119964" y="115888"/>
                </a:lnTo>
                <a:lnTo>
                  <a:pt x="119964" y="108061"/>
                </a:lnTo>
                <a:close/>
              </a:path>
              <a:path w="120000" h="120000" extrusionOk="0">
                <a:moveTo>
                  <a:pt x="31738" y="0"/>
                </a:moveTo>
                <a:lnTo>
                  <a:pt x="25199" y="0"/>
                </a:lnTo>
                <a:lnTo>
                  <a:pt x="20695" y="8638"/>
                </a:lnTo>
                <a:lnTo>
                  <a:pt x="2017" y="13501"/>
                </a:lnTo>
                <a:lnTo>
                  <a:pt x="885" y="13772"/>
                </a:lnTo>
                <a:lnTo>
                  <a:pt x="0" y="14858"/>
                </a:lnTo>
                <a:lnTo>
                  <a:pt x="0" y="22141"/>
                </a:lnTo>
                <a:lnTo>
                  <a:pt x="16660" y="15129"/>
                </a:lnTo>
                <a:lnTo>
                  <a:pt x="33077" y="15129"/>
                </a:lnTo>
                <a:lnTo>
                  <a:pt x="33077" y="1626"/>
                </a:lnTo>
                <a:lnTo>
                  <a:pt x="31738" y="0"/>
                </a:lnTo>
                <a:close/>
              </a:path>
              <a:path w="120000" h="120000" extrusionOk="0">
                <a:moveTo>
                  <a:pt x="65721" y="2169"/>
                </a:moveTo>
                <a:lnTo>
                  <a:pt x="51349" y="5748"/>
                </a:lnTo>
                <a:lnTo>
                  <a:pt x="41044" y="13376"/>
                </a:lnTo>
                <a:lnTo>
                  <a:pt x="34918" y="20394"/>
                </a:lnTo>
                <a:lnTo>
                  <a:pt x="33077" y="22141"/>
                </a:lnTo>
                <a:lnTo>
                  <a:pt x="36932" y="22141"/>
                </a:lnTo>
                <a:lnTo>
                  <a:pt x="40747" y="14045"/>
                </a:lnTo>
                <a:lnTo>
                  <a:pt x="90306" y="14045"/>
                </a:lnTo>
                <a:lnTo>
                  <a:pt x="84176" y="7176"/>
                </a:lnTo>
                <a:lnTo>
                  <a:pt x="65721" y="2169"/>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70" name="Shape 670"/>
          <p:cNvSpPr/>
          <p:nvPr/>
        </p:nvSpPr>
        <p:spPr>
          <a:xfrm>
            <a:off x="1546265" y="237720"/>
            <a:ext cx="58271" cy="63874"/>
          </a:xfrm>
          <a:custGeom>
            <a:avLst/>
            <a:gdLst/>
            <a:ahLst/>
            <a:cxnLst/>
            <a:rect l="0" t="0" r="0" b="0"/>
            <a:pathLst>
              <a:path w="120000" h="120000" extrusionOk="0">
                <a:moveTo>
                  <a:pt x="83154" y="7093"/>
                </a:moveTo>
                <a:lnTo>
                  <a:pt x="63322" y="7093"/>
                </a:lnTo>
                <a:lnTo>
                  <a:pt x="75577" y="16630"/>
                </a:lnTo>
                <a:lnTo>
                  <a:pt x="75577" y="51768"/>
                </a:lnTo>
                <a:lnTo>
                  <a:pt x="2483" y="82820"/>
                </a:lnTo>
                <a:lnTo>
                  <a:pt x="599" y="113369"/>
                </a:lnTo>
                <a:lnTo>
                  <a:pt x="13453" y="119895"/>
                </a:lnTo>
                <a:lnTo>
                  <a:pt x="32860" y="119895"/>
                </a:lnTo>
                <a:lnTo>
                  <a:pt x="45296" y="118808"/>
                </a:lnTo>
                <a:lnTo>
                  <a:pt x="57282" y="115680"/>
                </a:lnTo>
                <a:lnTo>
                  <a:pt x="65575" y="111999"/>
                </a:lnTo>
                <a:lnTo>
                  <a:pt x="28684" y="111999"/>
                </a:lnTo>
                <a:lnTo>
                  <a:pt x="20006" y="106000"/>
                </a:lnTo>
                <a:lnTo>
                  <a:pt x="20006" y="90462"/>
                </a:lnTo>
                <a:lnTo>
                  <a:pt x="26002" y="75860"/>
                </a:lnTo>
                <a:lnTo>
                  <a:pt x="40626" y="66825"/>
                </a:lnTo>
                <a:lnTo>
                  <a:pt x="58832" y="61573"/>
                </a:lnTo>
                <a:lnTo>
                  <a:pt x="75577" y="58314"/>
                </a:lnTo>
                <a:lnTo>
                  <a:pt x="97386" y="58314"/>
                </a:lnTo>
                <a:lnTo>
                  <a:pt x="97208" y="27536"/>
                </a:lnTo>
                <a:lnTo>
                  <a:pt x="92614" y="13908"/>
                </a:lnTo>
                <a:lnTo>
                  <a:pt x="83154" y="7093"/>
                </a:lnTo>
                <a:close/>
              </a:path>
              <a:path w="120000" h="120000" extrusionOk="0">
                <a:moveTo>
                  <a:pt x="95643" y="104105"/>
                </a:moveTo>
                <a:lnTo>
                  <a:pt x="78553" y="104105"/>
                </a:lnTo>
                <a:lnTo>
                  <a:pt x="82431" y="113095"/>
                </a:lnTo>
                <a:lnTo>
                  <a:pt x="90208" y="118000"/>
                </a:lnTo>
                <a:lnTo>
                  <a:pt x="106039" y="118000"/>
                </a:lnTo>
                <a:lnTo>
                  <a:pt x="119193" y="116906"/>
                </a:lnTo>
                <a:lnTo>
                  <a:pt x="119193" y="109811"/>
                </a:lnTo>
                <a:lnTo>
                  <a:pt x="94685" y="109811"/>
                </a:lnTo>
                <a:lnTo>
                  <a:pt x="95643" y="104105"/>
                </a:lnTo>
                <a:close/>
              </a:path>
              <a:path w="120000" h="120000" extrusionOk="0">
                <a:moveTo>
                  <a:pt x="97386" y="58314"/>
                </a:moveTo>
                <a:lnTo>
                  <a:pt x="75577" y="58314"/>
                </a:lnTo>
                <a:lnTo>
                  <a:pt x="75577" y="104357"/>
                </a:lnTo>
                <a:lnTo>
                  <a:pt x="55269" y="111999"/>
                </a:lnTo>
                <a:lnTo>
                  <a:pt x="65575" y="111999"/>
                </a:lnTo>
                <a:lnTo>
                  <a:pt x="68481" y="110711"/>
                </a:lnTo>
                <a:lnTo>
                  <a:pt x="78553" y="104105"/>
                </a:lnTo>
                <a:lnTo>
                  <a:pt x="95643" y="104105"/>
                </a:lnTo>
                <a:lnTo>
                  <a:pt x="97338" y="94022"/>
                </a:lnTo>
                <a:lnTo>
                  <a:pt x="97386" y="58314"/>
                </a:lnTo>
                <a:close/>
              </a:path>
              <a:path w="120000" h="120000" extrusionOk="0">
                <a:moveTo>
                  <a:pt x="119193" y="109284"/>
                </a:moveTo>
                <a:lnTo>
                  <a:pt x="114116" y="109284"/>
                </a:lnTo>
                <a:lnTo>
                  <a:pt x="111415" y="109811"/>
                </a:lnTo>
                <a:lnTo>
                  <a:pt x="119193" y="109811"/>
                </a:lnTo>
                <a:lnTo>
                  <a:pt x="119193" y="109284"/>
                </a:lnTo>
                <a:close/>
              </a:path>
              <a:path w="120000" h="120000" extrusionOk="0">
                <a:moveTo>
                  <a:pt x="50192" y="0"/>
                </a:moveTo>
                <a:lnTo>
                  <a:pt x="28401" y="2700"/>
                </a:lnTo>
                <a:lnTo>
                  <a:pt x="12772" y="10385"/>
                </a:lnTo>
                <a:lnTo>
                  <a:pt x="3305" y="20578"/>
                </a:lnTo>
                <a:lnTo>
                  <a:pt x="0" y="30800"/>
                </a:lnTo>
                <a:lnTo>
                  <a:pt x="0" y="35705"/>
                </a:lnTo>
                <a:lnTo>
                  <a:pt x="8952" y="39788"/>
                </a:lnTo>
                <a:lnTo>
                  <a:pt x="19706" y="39788"/>
                </a:lnTo>
                <a:lnTo>
                  <a:pt x="20607" y="37600"/>
                </a:lnTo>
                <a:lnTo>
                  <a:pt x="20607" y="31599"/>
                </a:lnTo>
                <a:lnTo>
                  <a:pt x="19059" y="28063"/>
                </a:lnTo>
                <a:lnTo>
                  <a:pt x="18830" y="8441"/>
                </a:lnTo>
                <a:lnTo>
                  <a:pt x="30461" y="7093"/>
                </a:lnTo>
                <a:lnTo>
                  <a:pt x="83154" y="7093"/>
                </a:lnTo>
                <a:lnTo>
                  <a:pt x="80728" y="5346"/>
                </a:lnTo>
                <a:lnTo>
                  <a:pt x="65374" y="1127"/>
                </a:lnTo>
                <a:lnTo>
                  <a:pt x="50192"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71" name="Shape 671"/>
          <p:cNvSpPr/>
          <p:nvPr/>
        </p:nvSpPr>
        <p:spPr>
          <a:xfrm>
            <a:off x="1610229" y="191889"/>
            <a:ext cx="32496" cy="108695"/>
          </a:xfrm>
          <a:custGeom>
            <a:avLst/>
            <a:gdLst/>
            <a:ahLst/>
            <a:cxnLst/>
            <a:rect l="0" t="0" r="0" b="0"/>
            <a:pathLst>
              <a:path w="120000" h="120000" extrusionOk="0">
                <a:moveTo>
                  <a:pt x="10178" y="115460"/>
                </a:moveTo>
                <a:lnTo>
                  <a:pt x="10178" y="119295"/>
                </a:lnTo>
                <a:lnTo>
                  <a:pt x="12329" y="119938"/>
                </a:lnTo>
                <a:lnTo>
                  <a:pt x="21970" y="119938"/>
                </a:lnTo>
                <a:lnTo>
                  <a:pt x="32148" y="119295"/>
                </a:lnTo>
                <a:lnTo>
                  <a:pt x="119996" y="119295"/>
                </a:lnTo>
                <a:lnTo>
                  <a:pt x="119996" y="118021"/>
                </a:lnTo>
                <a:lnTo>
                  <a:pt x="75515" y="118021"/>
                </a:lnTo>
                <a:lnTo>
                  <a:pt x="75515" y="115942"/>
                </a:lnTo>
                <a:lnTo>
                  <a:pt x="36452" y="115942"/>
                </a:lnTo>
                <a:lnTo>
                  <a:pt x="10178" y="115460"/>
                </a:lnTo>
                <a:close/>
              </a:path>
              <a:path w="120000" h="120000" extrusionOk="0">
                <a:moveTo>
                  <a:pt x="119996" y="119295"/>
                </a:moveTo>
                <a:lnTo>
                  <a:pt x="83543" y="119295"/>
                </a:lnTo>
                <a:lnTo>
                  <a:pt x="100134" y="119938"/>
                </a:lnTo>
                <a:lnTo>
                  <a:pt x="115695" y="119938"/>
                </a:lnTo>
                <a:lnTo>
                  <a:pt x="119996" y="119617"/>
                </a:lnTo>
                <a:lnTo>
                  <a:pt x="119996" y="119295"/>
                </a:lnTo>
                <a:close/>
              </a:path>
              <a:path w="120000" h="120000" extrusionOk="0">
                <a:moveTo>
                  <a:pt x="119996" y="113381"/>
                </a:moveTo>
                <a:lnTo>
                  <a:pt x="75515" y="118021"/>
                </a:lnTo>
                <a:lnTo>
                  <a:pt x="119996" y="118021"/>
                </a:lnTo>
                <a:lnTo>
                  <a:pt x="119996" y="113381"/>
                </a:lnTo>
                <a:close/>
              </a:path>
              <a:path w="120000" h="120000" extrusionOk="0">
                <a:moveTo>
                  <a:pt x="75515" y="8981"/>
                </a:moveTo>
                <a:lnTo>
                  <a:pt x="36452" y="8981"/>
                </a:lnTo>
                <a:lnTo>
                  <a:pt x="36452" y="115942"/>
                </a:lnTo>
                <a:lnTo>
                  <a:pt x="75515" y="115942"/>
                </a:lnTo>
                <a:lnTo>
                  <a:pt x="75515" y="8981"/>
                </a:lnTo>
                <a:close/>
              </a:path>
              <a:path w="120000" h="120000" extrusionOk="0">
                <a:moveTo>
                  <a:pt x="72286" y="0"/>
                </a:moveTo>
                <a:lnTo>
                  <a:pt x="56771" y="0"/>
                </a:lnTo>
                <a:lnTo>
                  <a:pt x="46054" y="5133"/>
                </a:lnTo>
                <a:lnTo>
                  <a:pt x="4838" y="8015"/>
                </a:lnTo>
                <a:lnTo>
                  <a:pt x="2150" y="8176"/>
                </a:lnTo>
                <a:lnTo>
                  <a:pt x="0" y="8820"/>
                </a:lnTo>
                <a:lnTo>
                  <a:pt x="0" y="13137"/>
                </a:lnTo>
                <a:lnTo>
                  <a:pt x="36452" y="8981"/>
                </a:lnTo>
                <a:lnTo>
                  <a:pt x="75515" y="8981"/>
                </a:lnTo>
                <a:lnTo>
                  <a:pt x="75515" y="964"/>
                </a:lnTo>
                <a:lnTo>
                  <a:pt x="72286"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72" name="Shape 672"/>
          <p:cNvSpPr/>
          <p:nvPr/>
        </p:nvSpPr>
        <p:spPr>
          <a:xfrm>
            <a:off x="1125219" y="365915"/>
            <a:ext cx="918240" cy="283698"/>
          </a:xfrm>
          <a:prstGeom prst="rect">
            <a:avLst/>
          </a:prstGeom>
          <a:blipFill rotWithShape="1">
            <a:blip r:embed="rId3">
              <a:alphaModFix/>
            </a:blip>
            <a:stretch>
              <a:fillRect/>
            </a:stretch>
          </a:blip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73" name="Shape 673"/>
          <p:cNvSpPr/>
          <p:nvPr/>
        </p:nvSpPr>
        <p:spPr>
          <a:xfrm>
            <a:off x="1120725" y="714004"/>
            <a:ext cx="566736" cy="109648"/>
          </a:xfrm>
          <a:prstGeom prst="rect">
            <a:avLst/>
          </a:prstGeom>
          <a:blipFill rotWithShape="1">
            <a:blip r:embed="rId4">
              <a:alphaModFix/>
            </a:blip>
            <a:stretch>
              <a:fillRect/>
            </a:stretch>
          </a:blip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74" name="Shape 674"/>
          <p:cNvSpPr/>
          <p:nvPr/>
        </p:nvSpPr>
        <p:spPr>
          <a:xfrm>
            <a:off x="398302" y="892996"/>
            <a:ext cx="8347821" cy="0"/>
          </a:xfrm>
          <a:custGeom>
            <a:avLst/>
            <a:gdLst/>
            <a:ahLst/>
            <a:cxnLst/>
            <a:rect l="0" t="0" r="0" b="0"/>
            <a:pathLst>
              <a:path w="120000" h="120000" extrusionOk="0">
                <a:moveTo>
                  <a:pt x="0" y="0"/>
                </a:moveTo>
                <a:lnTo>
                  <a:pt x="119993" y="0"/>
                </a:lnTo>
              </a:path>
            </a:pathLst>
          </a:custGeom>
          <a:noFill/>
          <a:ln w="25400" cap="flat" cmpd="sng">
            <a:solidFill>
              <a:srgbClr val="0065A4"/>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75" name="Shape 675"/>
          <p:cNvSpPr txBox="1"/>
          <p:nvPr/>
        </p:nvSpPr>
        <p:spPr>
          <a:xfrm>
            <a:off x="2214472" y="306929"/>
            <a:ext cx="3149974" cy="488724"/>
          </a:xfrm>
          <a:prstGeom prst="rect">
            <a:avLst/>
          </a:prstGeom>
          <a:noFill/>
          <a:ln>
            <a:noFill/>
          </a:ln>
        </p:spPr>
        <p:txBody>
          <a:bodyPr lIns="0" tIns="0" rIns="0" bIns="0" anchor="t" anchorCtr="0">
            <a:noAutofit/>
          </a:bodyPr>
          <a:lstStyle/>
          <a:p>
            <a:pPr marL="11206" marR="4483" lvl="0" indent="-11206" algn="l" rtl="0">
              <a:spcBef>
                <a:spcPts val="0"/>
              </a:spcBef>
              <a:buSzPct val="25000"/>
              <a:buNone/>
            </a:pPr>
            <a:r>
              <a:rPr lang="en-US" sz="1588" b="1">
                <a:solidFill>
                  <a:schemeClr val="lt1"/>
                </a:solidFill>
                <a:latin typeface="Arial"/>
                <a:ea typeface="Arial"/>
                <a:cs typeface="Arial"/>
                <a:sym typeface="Arial"/>
              </a:rPr>
              <a:t>NCCN Guidelines Version 2.2017  Osteosarcoma</a:t>
            </a:r>
          </a:p>
        </p:txBody>
      </p:sp>
      <p:sp>
        <p:nvSpPr>
          <p:cNvPr id="676" name="Shape 676"/>
          <p:cNvSpPr txBox="1"/>
          <p:nvPr/>
        </p:nvSpPr>
        <p:spPr>
          <a:xfrm>
            <a:off x="5198185" y="970966"/>
            <a:ext cx="1369358" cy="149400"/>
          </a:xfrm>
          <a:prstGeom prst="rect">
            <a:avLst/>
          </a:prstGeom>
          <a:noFill/>
          <a:ln>
            <a:noFill/>
          </a:ln>
        </p:spPr>
        <p:txBody>
          <a:bodyPr lIns="0" tIns="0" rIns="0" bIns="0" anchor="t" anchorCtr="0">
            <a:noAutofit/>
          </a:bodyPr>
          <a:lstStyle/>
          <a:p>
            <a:pPr marL="11206" marR="0" lvl="0" indent="-11206" algn="l" rtl="0">
              <a:spcBef>
                <a:spcPts val="0"/>
              </a:spcBef>
              <a:buSzPct val="25000"/>
              <a:buNone/>
            </a:pPr>
            <a:r>
              <a:rPr lang="en-US" sz="971" b="1">
                <a:solidFill>
                  <a:schemeClr val="lt1"/>
                </a:solidFill>
                <a:latin typeface="Arial"/>
                <a:ea typeface="Arial"/>
                <a:cs typeface="Arial"/>
                <a:sym typeface="Arial"/>
              </a:rPr>
              <a:t>PRIMARY TREATMENT</a:t>
            </a:r>
          </a:p>
        </p:txBody>
      </p:sp>
      <p:grpSp>
        <p:nvGrpSpPr>
          <p:cNvPr id="677" name="Shape 677"/>
          <p:cNvGrpSpPr/>
          <p:nvPr/>
        </p:nvGrpSpPr>
        <p:grpSpPr>
          <a:xfrm>
            <a:off x="147483" y="2058050"/>
            <a:ext cx="8996515" cy="2899964"/>
            <a:chOff x="387039" y="2058050"/>
            <a:chExt cx="6747946" cy="2223553"/>
          </a:xfrm>
        </p:grpSpPr>
        <p:sp>
          <p:nvSpPr>
            <p:cNvPr id="678" name="Shape 678"/>
            <p:cNvSpPr txBox="1"/>
            <p:nvPr/>
          </p:nvSpPr>
          <p:spPr>
            <a:xfrm>
              <a:off x="387039" y="2896608"/>
              <a:ext cx="1112183" cy="1384995"/>
            </a:xfrm>
            <a:prstGeom prst="rect">
              <a:avLst/>
            </a:prstGeom>
            <a:noFill/>
            <a:ln>
              <a:noFill/>
            </a:ln>
          </p:spPr>
          <p:txBody>
            <a:bodyPr lIns="0" tIns="0" rIns="0" bIns="0" anchor="t" anchorCtr="0">
              <a:noAutofit/>
            </a:bodyPr>
            <a:lstStyle/>
            <a:p>
              <a:pPr marL="11206" marR="4483" lvl="0" indent="-11206" algn="l" rtl="0">
                <a:spcBef>
                  <a:spcPts val="0"/>
                </a:spcBef>
                <a:buSzPct val="25000"/>
                <a:buNone/>
              </a:pPr>
              <a:r>
                <a:rPr lang="en-US" sz="1800" b="1">
                  <a:solidFill>
                    <a:schemeClr val="lt1"/>
                  </a:solidFill>
                  <a:latin typeface="Arial"/>
                  <a:ea typeface="Arial"/>
                  <a:cs typeface="Arial"/>
                  <a:sym typeface="Arial"/>
                </a:rPr>
                <a:t>Metastatic disease  at presentation</a:t>
              </a:r>
            </a:p>
          </p:txBody>
        </p:sp>
        <p:sp>
          <p:nvSpPr>
            <p:cNvPr id="679" name="Shape 679"/>
            <p:cNvSpPr txBox="1"/>
            <p:nvPr/>
          </p:nvSpPr>
          <p:spPr>
            <a:xfrm>
              <a:off x="3880351" y="2369757"/>
              <a:ext cx="1096495" cy="276998"/>
            </a:xfrm>
            <a:prstGeom prst="rect">
              <a:avLst/>
            </a:prstGeom>
            <a:noFill/>
            <a:ln>
              <a:noFill/>
            </a:ln>
          </p:spPr>
          <p:txBody>
            <a:bodyPr lIns="0" tIns="0" rIns="0" bIns="0" anchor="t" anchorCtr="0">
              <a:noAutofit/>
            </a:bodyPr>
            <a:lstStyle/>
            <a:p>
              <a:pPr marL="11206" marR="0" lvl="0" indent="-11206" algn="l" rtl="0">
                <a:spcBef>
                  <a:spcPts val="0"/>
                </a:spcBef>
                <a:buSzPct val="25000"/>
                <a:buNone/>
              </a:pPr>
              <a:r>
                <a:rPr lang="en-US" sz="1800" u="sng">
                  <a:solidFill>
                    <a:schemeClr val="lt1"/>
                  </a:solidFill>
                  <a:latin typeface="Times New Roman"/>
                  <a:ea typeface="Times New Roman"/>
                  <a:cs typeface="Times New Roman"/>
                  <a:sym typeface="Times New Roman"/>
                </a:rPr>
                <a:t> 	</a:t>
              </a:r>
            </a:p>
          </p:txBody>
        </p:sp>
        <p:sp>
          <p:nvSpPr>
            <p:cNvPr id="680" name="Shape 680"/>
            <p:cNvSpPr txBox="1"/>
            <p:nvPr/>
          </p:nvSpPr>
          <p:spPr>
            <a:xfrm>
              <a:off x="2017215" y="2358805"/>
              <a:ext cx="1906681" cy="1384995"/>
            </a:xfrm>
            <a:prstGeom prst="rect">
              <a:avLst/>
            </a:prstGeom>
            <a:noFill/>
            <a:ln>
              <a:noFill/>
            </a:ln>
          </p:spPr>
          <p:txBody>
            <a:bodyPr lIns="0" tIns="0" rIns="0" bIns="0" anchor="t" anchorCtr="0">
              <a:noAutofit/>
            </a:bodyPr>
            <a:lstStyle/>
            <a:p>
              <a:pPr marL="11206" marR="4483" lvl="0" indent="-11206" algn="l" rtl="0">
                <a:spcBef>
                  <a:spcPts val="0"/>
                </a:spcBef>
                <a:buSzPct val="25000"/>
                <a:buNone/>
              </a:pPr>
              <a:r>
                <a:rPr lang="en-US" sz="1800" b="1">
                  <a:solidFill>
                    <a:schemeClr val="lt1"/>
                  </a:solidFill>
                  <a:latin typeface="Arial"/>
                  <a:ea typeface="Arial"/>
                  <a:cs typeface="Arial"/>
                  <a:sym typeface="Arial"/>
                </a:rPr>
                <a:t>Resectable (pulmonary,  visceral, or skeletal metastases)</a:t>
              </a:r>
            </a:p>
          </p:txBody>
        </p:sp>
        <p:sp>
          <p:nvSpPr>
            <p:cNvPr id="681" name="Shape 681"/>
            <p:cNvSpPr txBox="1"/>
            <p:nvPr/>
          </p:nvSpPr>
          <p:spPr>
            <a:xfrm>
              <a:off x="1809139" y="3484087"/>
              <a:ext cx="1222634" cy="212390"/>
            </a:xfrm>
            <a:prstGeom prst="rect">
              <a:avLst/>
            </a:prstGeom>
            <a:noFill/>
            <a:ln>
              <a:noFill/>
            </a:ln>
          </p:spPr>
          <p:txBody>
            <a:bodyPr lIns="0" tIns="0" rIns="0" bIns="0" anchor="t" anchorCtr="0">
              <a:noAutofit/>
            </a:bodyPr>
            <a:lstStyle/>
            <a:p>
              <a:pPr marL="11206" marR="0" lvl="0" indent="-11206" algn="l" rtl="0">
                <a:spcBef>
                  <a:spcPts val="0"/>
                </a:spcBef>
                <a:buSzPct val="25000"/>
                <a:buNone/>
              </a:pPr>
              <a:r>
                <a:rPr lang="en-US" sz="1800" b="1">
                  <a:solidFill>
                    <a:schemeClr val="lt1"/>
                  </a:solidFill>
                  <a:latin typeface="Arial"/>
                  <a:ea typeface="Arial"/>
                  <a:cs typeface="Arial"/>
                  <a:sym typeface="Arial"/>
                </a:rPr>
                <a:t>Unresectable</a:t>
              </a:r>
            </a:p>
          </p:txBody>
        </p:sp>
        <p:sp>
          <p:nvSpPr>
            <p:cNvPr id="682" name="Shape 682"/>
            <p:cNvSpPr/>
            <p:nvPr/>
          </p:nvSpPr>
          <p:spPr>
            <a:xfrm>
              <a:off x="1584086" y="2633865"/>
              <a:ext cx="354105" cy="830915"/>
            </a:xfrm>
            <a:custGeom>
              <a:avLst/>
              <a:gdLst/>
              <a:ahLst/>
              <a:cxnLst/>
              <a:rect l="0" t="0" r="0" b="0"/>
              <a:pathLst>
                <a:path w="120000" h="120000" extrusionOk="0">
                  <a:moveTo>
                    <a:pt x="119893" y="119928"/>
                  </a:moveTo>
                  <a:lnTo>
                    <a:pt x="0" y="59949"/>
                  </a:lnTo>
                  <a:lnTo>
                    <a:pt x="118629" y="0"/>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683" name="Shape 683"/>
            <p:cNvSpPr/>
            <p:nvPr/>
          </p:nvSpPr>
          <p:spPr>
            <a:xfrm>
              <a:off x="1904842" y="3432517"/>
              <a:ext cx="72838" cy="78441"/>
            </a:xfrm>
            <a:custGeom>
              <a:avLst/>
              <a:gdLst/>
              <a:ahLst/>
              <a:cxnLst/>
              <a:rect l="0" t="0" r="0" b="0"/>
              <a:pathLst>
                <a:path w="120000" h="120000" extrusionOk="0">
                  <a:moveTo>
                    <a:pt x="71722" y="0"/>
                  </a:moveTo>
                  <a:lnTo>
                    <a:pt x="0" y="56741"/>
                  </a:lnTo>
                  <a:lnTo>
                    <a:pt x="119815" y="119879"/>
                  </a:lnTo>
                  <a:lnTo>
                    <a:pt x="71722"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684" name="Shape 684"/>
            <p:cNvSpPr/>
            <p:nvPr/>
          </p:nvSpPr>
          <p:spPr>
            <a:xfrm>
              <a:off x="1901089" y="2587067"/>
              <a:ext cx="72838" cy="79001"/>
            </a:xfrm>
            <a:custGeom>
              <a:avLst/>
              <a:gdLst/>
              <a:ahLst/>
              <a:cxnLst/>
              <a:rect l="0" t="0" r="0" b="0"/>
              <a:pathLst>
                <a:path w="120000" h="120000" extrusionOk="0">
                  <a:moveTo>
                    <a:pt x="119463" y="0"/>
                  </a:moveTo>
                  <a:lnTo>
                    <a:pt x="0" y="63250"/>
                  </a:lnTo>
                  <a:lnTo>
                    <a:pt x="72017" y="119250"/>
                  </a:lnTo>
                  <a:lnTo>
                    <a:pt x="119463"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685" name="Shape 685"/>
            <p:cNvSpPr txBox="1"/>
            <p:nvPr/>
          </p:nvSpPr>
          <p:spPr>
            <a:xfrm>
              <a:off x="5198185" y="2058050"/>
              <a:ext cx="1638369" cy="424778"/>
            </a:xfrm>
            <a:prstGeom prst="rect">
              <a:avLst/>
            </a:prstGeom>
            <a:noFill/>
            <a:ln>
              <a:noFill/>
            </a:ln>
          </p:spPr>
          <p:txBody>
            <a:bodyPr lIns="0" tIns="0" rIns="0" bIns="0" anchor="t" anchorCtr="0">
              <a:noAutofit/>
            </a:bodyPr>
            <a:lstStyle/>
            <a:p>
              <a:pPr marL="88531" marR="0" lvl="0" indent="-88531" algn="l" rtl="0">
                <a:spcBef>
                  <a:spcPts val="0"/>
                </a:spcBef>
                <a:buClr>
                  <a:schemeClr val="lt1"/>
                </a:buClr>
                <a:buSzPct val="100000"/>
                <a:buFont typeface="Arial"/>
                <a:buChar char="•"/>
              </a:pPr>
              <a:r>
                <a:rPr lang="en-US" sz="1800" b="1">
                  <a:solidFill>
                    <a:schemeClr val="lt1"/>
                  </a:solidFill>
                  <a:latin typeface="Arial"/>
                  <a:ea typeface="Arial"/>
                  <a:cs typeface="Arial"/>
                  <a:sym typeface="Arial"/>
                </a:rPr>
                <a:t>Chemotherapy</a:t>
              </a:r>
              <a:r>
                <a:rPr lang="en-US" sz="1800" b="1" baseline="30000">
                  <a:solidFill>
                    <a:schemeClr val="lt1"/>
                  </a:solidFill>
                  <a:latin typeface="Arial"/>
                  <a:ea typeface="Arial"/>
                  <a:cs typeface="Arial"/>
                  <a:sym typeface="Arial"/>
                </a:rPr>
                <a:t>d</a:t>
              </a:r>
            </a:p>
            <a:p>
              <a:pPr marL="88531" marR="0" lvl="0" indent="-88531" algn="l" rtl="0">
                <a:spcBef>
                  <a:spcPts val="0"/>
                </a:spcBef>
                <a:buClr>
                  <a:schemeClr val="lt1"/>
                </a:buClr>
                <a:buSzPct val="100000"/>
                <a:buFont typeface="Arial"/>
                <a:buChar char="•"/>
              </a:pPr>
              <a:r>
                <a:rPr lang="en-US" sz="1800" b="1">
                  <a:solidFill>
                    <a:schemeClr val="lt1"/>
                  </a:solidFill>
                  <a:latin typeface="Arial"/>
                  <a:ea typeface="Arial"/>
                  <a:cs typeface="Arial"/>
                  <a:sym typeface="Arial"/>
                </a:rPr>
                <a:t>Metastasectomy</a:t>
              </a:r>
              <a:r>
                <a:rPr lang="en-US" sz="1800" b="1" baseline="30000">
                  <a:solidFill>
                    <a:schemeClr val="lt1"/>
                  </a:solidFill>
                  <a:latin typeface="Arial"/>
                  <a:ea typeface="Arial"/>
                  <a:cs typeface="Arial"/>
                  <a:sym typeface="Arial"/>
                </a:rPr>
                <a:t>b</a:t>
              </a:r>
            </a:p>
          </p:txBody>
        </p:sp>
        <p:sp>
          <p:nvSpPr>
            <p:cNvPr id="686" name="Shape 686"/>
            <p:cNvSpPr/>
            <p:nvPr/>
          </p:nvSpPr>
          <p:spPr>
            <a:xfrm>
              <a:off x="5001723" y="2482618"/>
              <a:ext cx="79001" cy="57710"/>
            </a:xfrm>
            <a:custGeom>
              <a:avLst/>
              <a:gdLst/>
              <a:ahLst/>
              <a:cxnLst/>
              <a:rect l="0" t="0" r="0" b="0"/>
              <a:pathLst>
                <a:path w="120000" h="120000" extrusionOk="0">
                  <a:moveTo>
                    <a:pt x="0" y="0"/>
                  </a:moveTo>
                  <a:lnTo>
                    <a:pt x="0" y="118926"/>
                  </a:lnTo>
                  <a:lnTo>
                    <a:pt x="119352" y="59463"/>
                  </a:lnTo>
                  <a:lnTo>
                    <a:pt x="0"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687" name="Shape 687"/>
            <p:cNvSpPr/>
            <p:nvPr/>
          </p:nvSpPr>
          <p:spPr>
            <a:xfrm>
              <a:off x="5173307" y="2080864"/>
              <a:ext cx="0" cy="704850"/>
            </a:xfrm>
            <a:custGeom>
              <a:avLst/>
              <a:gdLst/>
              <a:ahLst/>
              <a:cxnLst/>
              <a:rect l="0" t="0" r="0" b="0"/>
              <a:pathLst>
                <a:path w="120000" h="120000" extrusionOk="0">
                  <a:moveTo>
                    <a:pt x="0" y="0"/>
                  </a:moveTo>
                  <a:lnTo>
                    <a:pt x="0" y="119935"/>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688" name="Shape 688"/>
            <p:cNvSpPr txBox="1"/>
            <p:nvPr/>
          </p:nvSpPr>
          <p:spPr>
            <a:xfrm>
              <a:off x="5198185" y="3132348"/>
              <a:ext cx="1857800" cy="1061946"/>
            </a:xfrm>
            <a:prstGeom prst="rect">
              <a:avLst/>
            </a:prstGeom>
            <a:noFill/>
            <a:ln>
              <a:noFill/>
            </a:ln>
          </p:spPr>
          <p:txBody>
            <a:bodyPr lIns="0" tIns="0" rIns="0" bIns="0" anchor="t" anchorCtr="0">
              <a:noAutofit/>
            </a:bodyPr>
            <a:lstStyle/>
            <a:p>
              <a:pPr marL="91892" marR="0" lvl="0" indent="-91892" algn="l" rtl="0">
                <a:spcBef>
                  <a:spcPts val="0"/>
                </a:spcBef>
                <a:buClr>
                  <a:schemeClr val="lt1"/>
                </a:buClr>
                <a:buSzPct val="100000"/>
                <a:buFont typeface="Arial"/>
                <a:buChar char="•"/>
              </a:pPr>
              <a:r>
                <a:rPr lang="en-US" sz="1800" b="1">
                  <a:solidFill>
                    <a:schemeClr val="lt1"/>
                  </a:solidFill>
                  <a:latin typeface="Arial"/>
                  <a:ea typeface="Arial"/>
                  <a:cs typeface="Arial"/>
                  <a:sym typeface="Arial"/>
                </a:rPr>
                <a:t>Chemotherapy</a:t>
              </a:r>
              <a:r>
                <a:rPr lang="en-US" sz="1800" b="1" baseline="30000">
                  <a:solidFill>
                    <a:schemeClr val="lt1"/>
                  </a:solidFill>
                  <a:latin typeface="Arial"/>
                  <a:ea typeface="Arial"/>
                  <a:cs typeface="Arial"/>
                  <a:sym typeface="Arial"/>
                </a:rPr>
                <a:t>d</a:t>
              </a:r>
            </a:p>
            <a:p>
              <a:pPr marL="88531" marR="0" lvl="0" indent="-88531" algn="l" rtl="0">
                <a:spcBef>
                  <a:spcPts val="0"/>
                </a:spcBef>
                <a:buClr>
                  <a:schemeClr val="lt1"/>
                </a:buClr>
                <a:buSzPct val="100000"/>
                <a:buFont typeface="Arial"/>
                <a:buChar char="•"/>
              </a:pPr>
              <a:r>
                <a:rPr lang="en-US" sz="1800" b="1">
                  <a:solidFill>
                    <a:schemeClr val="lt1"/>
                  </a:solidFill>
                  <a:latin typeface="Arial"/>
                  <a:ea typeface="Arial"/>
                  <a:cs typeface="Arial"/>
                  <a:sym typeface="Arial"/>
                </a:rPr>
                <a:t>RT</a:t>
              </a:r>
              <a:r>
                <a:rPr lang="en-US" sz="1800" b="1" baseline="30000">
                  <a:solidFill>
                    <a:schemeClr val="lt1"/>
                  </a:solidFill>
                  <a:latin typeface="Arial"/>
                  <a:ea typeface="Arial"/>
                  <a:cs typeface="Arial"/>
                  <a:sym typeface="Arial"/>
                </a:rPr>
                <a:t>i</a:t>
              </a:r>
            </a:p>
            <a:p>
              <a:pPr marL="91892" marR="4483" lvl="0" indent="-91892" algn="l" rtl="0">
                <a:spcBef>
                  <a:spcPts val="0"/>
                </a:spcBef>
                <a:buClr>
                  <a:schemeClr val="lt1"/>
                </a:buClr>
                <a:buSzPct val="100000"/>
                <a:buFont typeface="Arial"/>
                <a:buChar char="•"/>
              </a:pPr>
              <a:r>
                <a:rPr lang="en-US" sz="1800" b="1">
                  <a:solidFill>
                    <a:schemeClr val="lt1"/>
                  </a:solidFill>
                  <a:latin typeface="Arial"/>
                  <a:ea typeface="Arial"/>
                  <a:cs typeface="Arial"/>
                  <a:sym typeface="Arial"/>
                </a:rPr>
                <a:t>Reassess primary site  as appropriate for  local control</a:t>
              </a:r>
            </a:p>
          </p:txBody>
        </p:sp>
        <p:sp>
          <p:nvSpPr>
            <p:cNvPr id="689" name="Shape 689"/>
            <p:cNvSpPr/>
            <p:nvPr/>
          </p:nvSpPr>
          <p:spPr>
            <a:xfrm>
              <a:off x="5173307" y="3166850"/>
              <a:ext cx="0" cy="679636"/>
            </a:xfrm>
            <a:custGeom>
              <a:avLst/>
              <a:gdLst/>
              <a:ahLst/>
              <a:cxnLst/>
              <a:rect l="0" t="0" r="0" b="0"/>
              <a:pathLst>
                <a:path w="120000" h="120000" extrusionOk="0">
                  <a:moveTo>
                    <a:pt x="0" y="0"/>
                  </a:moveTo>
                  <a:lnTo>
                    <a:pt x="0" y="119964"/>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690" name="Shape 690"/>
            <p:cNvSpPr/>
            <p:nvPr/>
          </p:nvSpPr>
          <p:spPr>
            <a:xfrm>
              <a:off x="2853656" y="3562596"/>
              <a:ext cx="2165537" cy="0"/>
            </a:xfrm>
            <a:custGeom>
              <a:avLst/>
              <a:gdLst/>
              <a:ahLst/>
              <a:cxnLst/>
              <a:rect l="0" t="0" r="0" b="0"/>
              <a:pathLst>
                <a:path w="120000" h="120000" extrusionOk="0">
                  <a:moveTo>
                    <a:pt x="0" y="0"/>
                  </a:moveTo>
                  <a:lnTo>
                    <a:pt x="119994" y="0"/>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691" name="Shape 691"/>
            <p:cNvSpPr/>
            <p:nvPr/>
          </p:nvSpPr>
          <p:spPr>
            <a:xfrm>
              <a:off x="5001723" y="3533998"/>
              <a:ext cx="79001" cy="57710"/>
            </a:xfrm>
            <a:custGeom>
              <a:avLst/>
              <a:gdLst/>
              <a:ahLst/>
              <a:cxnLst/>
              <a:rect l="0" t="0" r="0" b="0"/>
              <a:pathLst>
                <a:path w="120000" h="120000" extrusionOk="0">
                  <a:moveTo>
                    <a:pt x="0" y="0"/>
                  </a:moveTo>
                  <a:lnTo>
                    <a:pt x="0" y="118928"/>
                  </a:lnTo>
                  <a:lnTo>
                    <a:pt x="119352" y="59464"/>
                  </a:lnTo>
                  <a:lnTo>
                    <a:pt x="0"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692" name="Shape 692"/>
            <p:cNvSpPr/>
            <p:nvPr/>
          </p:nvSpPr>
          <p:spPr>
            <a:xfrm>
              <a:off x="7055985" y="3020377"/>
              <a:ext cx="79001" cy="57710"/>
            </a:xfrm>
            <a:custGeom>
              <a:avLst/>
              <a:gdLst/>
              <a:ahLst/>
              <a:cxnLst/>
              <a:rect l="0" t="0" r="0" b="0"/>
              <a:pathLst>
                <a:path w="120000" h="120000" extrusionOk="0">
                  <a:moveTo>
                    <a:pt x="0" y="0"/>
                  </a:moveTo>
                  <a:lnTo>
                    <a:pt x="0" y="118928"/>
                  </a:lnTo>
                  <a:lnTo>
                    <a:pt x="119353" y="59464"/>
                  </a:lnTo>
                  <a:lnTo>
                    <a:pt x="0"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gr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0" y="0"/>
            <a:ext cx="91440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Calibri"/>
              <a:buNone/>
            </a:pPr>
            <a:r>
              <a:rPr lang="en-US" sz="4000" b="0" i="0" u="none" strike="noStrike" cap="none" dirty="0">
                <a:solidFill>
                  <a:schemeClr val="lt1"/>
                </a:solidFill>
                <a:latin typeface="Calibri"/>
                <a:ea typeface="Calibri"/>
                <a:cs typeface="Calibri"/>
                <a:sym typeface="Calibri"/>
              </a:rPr>
              <a:t>	NIÑOS: NO SON PEQUEÑOS ADULTOS</a:t>
            </a:r>
          </a:p>
        </p:txBody>
      </p:sp>
      <p:sp>
        <p:nvSpPr>
          <p:cNvPr id="174" name="Shape 174"/>
          <p:cNvSpPr txBox="1">
            <a:spLocks noGrp="1"/>
          </p:cNvSpPr>
          <p:nvPr>
            <p:ph type="body" idx="1"/>
          </p:nvPr>
        </p:nvSpPr>
        <p:spPr>
          <a:xfrm>
            <a:off x="0" y="1320800"/>
            <a:ext cx="9165166" cy="4993836"/>
          </a:xfrm>
          <a:prstGeom prst="rect">
            <a:avLst/>
          </a:prstGeom>
          <a:noFill/>
          <a:ln>
            <a:noFill/>
          </a:ln>
        </p:spPr>
        <p:txBody>
          <a:bodyPr lIns="91425" tIns="45700" rIns="91425" bIns="45700" anchor="ctr" anchorCtr="0">
            <a:noAutofit/>
          </a:bodyPr>
          <a:lstStyle/>
          <a:p>
            <a:pPr marL="45720" marR="0" lvl="0" indent="-7619" algn="l" rtl="0">
              <a:lnSpc>
                <a:spcPct val="90000"/>
              </a:lnSpc>
              <a:spcBef>
                <a:spcPts val="0"/>
              </a:spcBef>
              <a:spcAft>
                <a:spcPts val="0"/>
              </a:spcAft>
              <a:buClr>
                <a:schemeClr val="lt1"/>
              </a:buClr>
              <a:buSzPct val="25000"/>
              <a:buFont typeface="Arial"/>
              <a:buNone/>
            </a:pPr>
            <a:r>
              <a:rPr lang="en-US" sz="1800" b="0" i="0" u="none" strike="noStrike" cap="none" dirty="0">
                <a:solidFill>
                  <a:schemeClr val="lt1"/>
                </a:solidFill>
                <a:latin typeface="Calibri"/>
                <a:ea typeface="Calibri"/>
                <a:cs typeface="Calibri"/>
                <a:sym typeface="Calibri"/>
              </a:rPr>
              <a:t> 			</a:t>
            </a:r>
          </a:p>
          <a:p>
            <a:pPr marL="45720" marR="0" lvl="0" indent="-7619" algn="l" rtl="0">
              <a:lnSpc>
                <a:spcPct val="90000"/>
              </a:lnSpc>
              <a:spcBef>
                <a:spcPts val="1000"/>
              </a:spcBef>
              <a:spcAft>
                <a:spcPts val="0"/>
              </a:spcAft>
              <a:buClr>
                <a:schemeClr val="lt1"/>
              </a:buClr>
              <a:buSzPct val="25000"/>
              <a:buFont typeface="Arial"/>
              <a:buNone/>
            </a:pPr>
            <a:endParaRPr sz="1800" b="0" i="0" u="none" strike="noStrike" cap="none" dirty="0">
              <a:solidFill>
                <a:schemeClr val="lt1"/>
              </a:solidFill>
              <a:latin typeface="Calibri"/>
              <a:ea typeface="Calibri"/>
              <a:cs typeface="Calibri"/>
              <a:sym typeface="Calibri"/>
            </a:endParaRPr>
          </a:p>
          <a:p>
            <a:pPr marL="45720" marR="0" lvl="0" indent="-7619" algn="l" rtl="0">
              <a:lnSpc>
                <a:spcPct val="90000"/>
              </a:lnSpc>
              <a:spcBef>
                <a:spcPts val="1000"/>
              </a:spcBef>
              <a:spcAft>
                <a:spcPts val="0"/>
              </a:spcAft>
              <a:buClr>
                <a:schemeClr val="lt1"/>
              </a:buClr>
              <a:buSzPct val="25000"/>
              <a:buFont typeface="Arial"/>
              <a:buNone/>
            </a:pPr>
            <a:endParaRPr sz="1800" b="0" i="0" u="none" strike="noStrike" cap="none" dirty="0">
              <a:solidFill>
                <a:schemeClr val="lt1"/>
              </a:solidFill>
              <a:latin typeface="Calibri"/>
              <a:ea typeface="Calibri"/>
              <a:cs typeface="Calibri"/>
              <a:sym typeface="Calibri"/>
            </a:endParaRPr>
          </a:p>
          <a:p>
            <a:pPr marL="45720" marR="0" lvl="0" indent="-7619" algn="l" rtl="0">
              <a:lnSpc>
                <a:spcPct val="90000"/>
              </a:lnSpc>
              <a:spcBef>
                <a:spcPts val="1000"/>
              </a:spcBef>
              <a:spcAft>
                <a:spcPts val="0"/>
              </a:spcAft>
              <a:buClr>
                <a:schemeClr val="lt1"/>
              </a:buClr>
              <a:buSzPct val="25000"/>
              <a:buFont typeface="Arial"/>
              <a:buNone/>
            </a:pPr>
            <a:endParaRPr sz="1800" b="0" i="0" u="none" strike="noStrike" cap="none" dirty="0">
              <a:solidFill>
                <a:schemeClr val="lt1"/>
              </a:solidFill>
              <a:latin typeface="Calibri"/>
              <a:ea typeface="Calibri"/>
              <a:cs typeface="Calibri"/>
              <a:sym typeface="Calibri"/>
            </a:endParaRPr>
          </a:p>
          <a:p>
            <a:pPr marL="45720" marR="0" lvl="0" indent="-7619" algn="l" rtl="0">
              <a:lnSpc>
                <a:spcPct val="90000"/>
              </a:lnSpc>
              <a:spcBef>
                <a:spcPts val="1000"/>
              </a:spcBef>
              <a:spcAft>
                <a:spcPts val="0"/>
              </a:spcAft>
              <a:buClr>
                <a:schemeClr val="lt1"/>
              </a:buClr>
              <a:buSzPct val="25000"/>
              <a:buFont typeface="Arial"/>
              <a:buNone/>
            </a:pPr>
            <a:r>
              <a:rPr lang="en-US" sz="1800" b="0" i="0" u="none" strike="noStrike" cap="none" dirty="0">
                <a:solidFill>
                  <a:schemeClr val="lt1"/>
                </a:solidFill>
                <a:latin typeface="Calibri"/>
                <a:ea typeface="Calibri"/>
                <a:cs typeface="Calibri"/>
                <a:sym typeface="Calibri"/>
              </a:rPr>
              <a:t>	</a:t>
            </a:r>
            <a:r>
              <a:rPr lang="en-US" dirty="0"/>
              <a:t> </a:t>
            </a:r>
            <a:r>
              <a:rPr lang="en-US" dirty="0" smtClean="0"/>
              <a:t>                    </a:t>
            </a:r>
            <a:r>
              <a:rPr lang="en-US" sz="2400" b="0" i="0" u="none" strike="noStrike" cap="none" dirty="0" err="1" smtClean="0">
                <a:solidFill>
                  <a:schemeClr val="lt1"/>
                </a:solidFill>
                <a:latin typeface="Calibri"/>
                <a:ea typeface="Calibri"/>
                <a:cs typeface="Calibri"/>
                <a:sym typeface="Calibri"/>
              </a:rPr>
              <a:t>Difieren</a:t>
            </a:r>
            <a:r>
              <a:rPr lang="en-US" sz="2400" b="0" i="0" u="none" strike="noStrike" cap="none" dirty="0" smtClean="0">
                <a:solidFill>
                  <a:schemeClr val="lt1"/>
                </a:solidFill>
                <a:latin typeface="Calibri"/>
                <a:ea typeface="Calibri"/>
                <a:cs typeface="Calibri"/>
                <a:sym typeface="Calibri"/>
              </a:rPr>
              <a:t> </a:t>
            </a:r>
            <a:r>
              <a:rPr lang="en-US" sz="2400" b="0" i="0" u="none" strike="noStrike" cap="none" dirty="0">
                <a:solidFill>
                  <a:schemeClr val="lt1"/>
                </a:solidFill>
                <a:latin typeface="Calibri"/>
                <a:ea typeface="Calibri"/>
                <a:cs typeface="Calibri"/>
                <a:sym typeface="Calibri"/>
              </a:rPr>
              <a:t>en </a:t>
            </a:r>
            <a:r>
              <a:rPr lang="en-US" sz="2400" b="0" i="0" u="none" strike="noStrike" cap="none" dirty="0" err="1">
                <a:solidFill>
                  <a:schemeClr val="lt1"/>
                </a:solidFill>
                <a:latin typeface="Calibri"/>
                <a:ea typeface="Calibri"/>
                <a:cs typeface="Calibri"/>
                <a:sym typeface="Calibri"/>
              </a:rPr>
              <a:t>su</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psicología</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smtClean="0">
                <a:solidFill>
                  <a:schemeClr val="lt1"/>
                </a:solidFill>
                <a:latin typeface="Calibri"/>
                <a:ea typeface="Calibri"/>
                <a:cs typeface="Calibri"/>
                <a:sym typeface="Calibri"/>
              </a:rPr>
              <a:t>fisiología</a:t>
            </a:r>
            <a:r>
              <a:rPr lang="en-US" sz="2400" b="0" i="0" u="none" strike="noStrike" cap="none" dirty="0" smtClean="0">
                <a:solidFill>
                  <a:schemeClr val="lt1"/>
                </a:solidFill>
                <a:latin typeface="Calibri"/>
                <a:ea typeface="Calibri"/>
                <a:cs typeface="Calibri"/>
                <a:sym typeface="Calibri"/>
              </a:rPr>
              <a:t> </a:t>
            </a:r>
            <a:r>
              <a:rPr lang="en-US" sz="2400" b="0" i="0" u="none" strike="noStrike" cap="none" dirty="0">
                <a:solidFill>
                  <a:schemeClr val="lt1"/>
                </a:solidFill>
                <a:latin typeface="Calibri"/>
                <a:ea typeface="Calibri"/>
                <a:cs typeface="Calibri"/>
                <a:sym typeface="Calibri"/>
              </a:rPr>
              <a:t>y </a:t>
            </a:r>
            <a:r>
              <a:rPr lang="en-US" sz="2400" b="0" i="0" u="none" strike="noStrike" cap="none" dirty="0" err="1">
                <a:solidFill>
                  <a:schemeClr val="lt1"/>
                </a:solidFill>
                <a:latin typeface="Calibri"/>
                <a:ea typeface="Calibri"/>
                <a:cs typeface="Calibri"/>
                <a:sym typeface="Calibri"/>
              </a:rPr>
              <a:t>fisiopatología</a:t>
            </a:r>
            <a:r>
              <a:rPr lang="en-US" sz="2400" b="0" i="0" u="none" strike="noStrike" cap="none" dirty="0">
                <a:solidFill>
                  <a:schemeClr val="lt1"/>
                </a:solidFill>
                <a:latin typeface="Calibri"/>
                <a:ea typeface="Calibri"/>
                <a:cs typeface="Calibri"/>
                <a:sym typeface="Calibri"/>
              </a:rPr>
              <a:t>.</a:t>
            </a:r>
          </a:p>
          <a:p>
            <a:pPr marL="45720" marR="0" lvl="0" indent="-7619" algn="l" rtl="0">
              <a:lnSpc>
                <a:spcPct val="90000"/>
              </a:lnSpc>
              <a:spcBef>
                <a:spcPts val="1000"/>
              </a:spcBef>
              <a:spcAft>
                <a:spcPts val="0"/>
              </a:spcAft>
              <a:buClr>
                <a:schemeClr val="lt1"/>
              </a:buClr>
              <a:buSzPct val="25000"/>
              <a:buFont typeface="Arial"/>
              <a:buNone/>
            </a:pPr>
            <a:endParaRPr sz="2400" b="0" i="0" u="none" strike="noStrike" cap="none" dirty="0">
              <a:solidFill>
                <a:schemeClr val="lt1"/>
              </a:solidFill>
              <a:latin typeface="Calibri"/>
              <a:ea typeface="Calibri"/>
              <a:cs typeface="Calibri"/>
              <a:sym typeface="Calibri"/>
            </a:endParaRPr>
          </a:p>
          <a:p>
            <a:pPr marL="285750" marR="0" lvl="0" indent="-285750" algn="l" rtl="0">
              <a:lnSpc>
                <a:spcPct val="90000"/>
              </a:lnSpc>
              <a:spcBef>
                <a:spcPts val="1000"/>
              </a:spcBef>
              <a:spcAft>
                <a:spcPts val="0"/>
              </a:spcAft>
              <a:buClr>
                <a:schemeClr val="lt1"/>
              </a:buClr>
              <a:buSzPct val="100000"/>
              <a:buFont typeface="Arial"/>
              <a:buChar char="•"/>
            </a:pPr>
            <a:r>
              <a:rPr lang="en-US" sz="2400" b="0" i="0" u="none" strike="noStrike" cap="none" dirty="0">
                <a:solidFill>
                  <a:schemeClr val="lt1"/>
                </a:solidFill>
                <a:latin typeface="Calibri"/>
                <a:ea typeface="Calibri"/>
                <a:cs typeface="Calibri"/>
                <a:sym typeface="Calibri"/>
              </a:rPr>
              <a:t> Los </a:t>
            </a:r>
            <a:r>
              <a:rPr lang="en-US" sz="2400" b="0" i="0" u="none" strike="noStrike" cap="none" dirty="0" err="1">
                <a:solidFill>
                  <a:schemeClr val="lt1"/>
                </a:solidFill>
                <a:latin typeface="Calibri"/>
                <a:ea typeface="Calibri"/>
                <a:cs typeface="Calibri"/>
                <a:sym typeface="Calibri"/>
              </a:rPr>
              <a:t>pacientes</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pediátricos</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presentan</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diferentes</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entidades</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tumorales</a:t>
            </a:r>
            <a:r>
              <a:rPr lang="en-US" sz="2400" b="0" i="0" u="none" strike="noStrike" cap="none" dirty="0">
                <a:solidFill>
                  <a:schemeClr val="lt1"/>
                </a:solidFill>
                <a:latin typeface="Calibri"/>
                <a:ea typeface="Calibri"/>
                <a:cs typeface="Calibri"/>
                <a:sym typeface="Calibri"/>
              </a:rPr>
              <a:t> o </a:t>
            </a:r>
            <a:r>
              <a:rPr lang="en-US" sz="2400" b="0" i="0" u="none" strike="noStrike" cap="none" dirty="0" err="1">
                <a:solidFill>
                  <a:schemeClr val="lt1"/>
                </a:solidFill>
                <a:latin typeface="Calibri"/>
                <a:ea typeface="Calibri"/>
                <a:cs typeface="Calibri"/>
                <a:sym typeface="Calibri"/>
              </a:rPr>
              <a:t>subtipos</a:t>
            </a:r>
            <a:r>
              <a:rPr lang="en-US" sz="2400" b="0" i="0" u="none" strike="noStrike" cap="none" dirty="0">
                <a:solidFill>
                  <a:schemeClr val="lt1"/>
                </a:solidFill>
                <a:latin typeface="Calibri"/>
                <a:ea typeface="Calibri"/>
                <a:cs typeface="Calibri"/>
                <a:sym typeface="Calibri"/>
              </a:rPr>
              <a:t> de </a:t>
            </a:r>
            <a:r>
              <a:rPr lang="en-US" sz="2400" b="0" i="0" u="none" strike="noStrike" cap="none" dirty="0" err="1">
                <a:solidFill>
                  <a:schemeClr val="lt1"/>
                </a:solidFill>
                <a:latin typeface="Calibri"/>
                <a:ea typeface="Calibri"/>
                <a:cs typeface="Calibri"/>
                <a:sym typeface="Calibri"/>
              </a:rPr>
              <a:t>tumores</a:t>
            </a:r>
            <a:r>
              <a:rPr lang="en-US" sz="2400" b="0" i="0" u="none" strike="noStrike" cap="none" dirty="0">
                <a:solidFill>
                  <a:schemeClr val="lt1"/>
                </a:solidFill>
                <a:latin typeface="Calibri"/>
                <a:ea typeface="Calibri"/>
                <a:cs typeface="Calibri"/>
                <a:sym typeface="Calibri"/>
              </a:rPr>
              <a:t> y </a:t>
            </a:r>
            <a:r>
              <a:rPr lang="en-US" sz="2400" b="0" i="0" u="none" strike="noStrike" cap="none" dirty="0" err="1">
                <a:solidFill>
                  <a:schemeClr val="lt1"/>
                </a:solidFill>
                <a:latin typeface="Calibri"/>
                <a:ea typeface="Calibri"/>
                <a:cs typeface="Calibri"/>
                <a:sym typeface="Calibri"/>
              </a:rPr>
              <a:t>comportamientos</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biológicos</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diferente</a:t>
            </a:r>
            <a:r>
              <a:rPr lang="en-US" sz="2400" b="0" i="0" u="none" strike="noStrike" cap="none" dirty="0">
                <a:solidFill>
                  <a:schemeClr val="lt1"/>
                </a:solidFill>
                <a:latin typeface="Calibri"/>
                <a:ea typeface="Calibri"/>
                <a:cs typeface="Calibri"/>
                <a:sym typeface="Calibri"/>
              </a:rPr>
              <a:t> a </a:t>
            </a:r>
            <a:r>
              <a:rPr lang="en-US" sz="2400" b="0" i="0" u="none" strike="noStrike" cap="none" dirty="0" err="1">
                <a:solidFill>
                  <a:schemeClr val="lt1"/>
                </a:solidFill>
                <a:latin typeface="Calibri"/>
                <a:ea typeface="Calibri"/>
                <a:cs typeface="Calibri"/>
                <a:sym typeface="Calibri"/>
              </a:rPr>
              <a:t>los</a:t>
            </a:r>
            <a:r>
              <a:rPr lang="en-US" sz="2400" b="0" i="0" u="none" strike="noStrike" cap="none" dirty="0">
                <a:solidFill>
                  <a:schemeClr val="lt1"/>
                </a:solidFill>
                <a:latin typeface="Calibri"/>
                <a:ea typeface="Calibri"/>
                <a:cs typeface="Calibri"/>
                <a:sym typeface="Calibri"/>
              </a:rPr>
              <a:t> de </a:t>
            </a:r>
            <a:r>
              <a:rPr lang="en-US" sz="2400" b="0" i="0" u="none" strike="noStrike" cap="none" dirty="0" err="1">
                <a:solidFill>
                  <a:schemeClr val="lt1"/>
                </a:solidFill>
                <a:latin typeface="Calibri"/>
                <a:ea typeface="Calibri"/>
                <a:cs typeface="Calibri"/>
                <a:sym typeface="Calibri"/>
              </a:rPr>
              <a:t>los</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adultos</a:t>
            </a:r>
            <a:r>
              <a:rPr lang="en-US" sz="2400" b="0" i="0" u="none" strike="noStrike" cap="none" dirty="0">
                <a:solidFill>
                  <a:schemeClr val="lt1"/>
                </a:solidFill>
                <a:latin typeface="Calibri"/>
                <a:ea typeface="Calibri"/>
                <a:cs typeface="Calibri"/>
                <a:sym typeface="Calibri"/>
              </a:rPr>
              <a:t>  que </a:t>
            </a:r>
            <a:r>
              <a:rPr lang="en-US" sz="2400" b="0" i="0" u="none" strike="noStrike" cap="none" dirty="0" err="1">
                <a:solidFill>
                  <a:schemeClr val="lt1"/>
                </a:solidFill>
                <a:latin typeface="Calibri"/>
                <a:ea typeface="Calibri"/>
                <a:cs typeface="Calibri"/>
                <a:sym typeface="Calibri"/>
              </a:rPr>
              <a:t>deben</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tenerse</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en</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cuenta</a:t>
            </a:r>
            <a:r>
              <a:rPr lang="en-US" sz="2400" b="0" i="0" u="none" strike="noStrike" cap="none" dirty="0">
                <a:solidFill>
                  <a:schemeClr val="lt1"/>
                </a:solidFill>
                <a:latin typeface="Calibri"/>
                <a:ea typeface="Calibri"/>
                <a:cs typeface="Calibri"/>
                <a:sym typeface="Calibri"/>
              </a:rPr>
              <a:t> al </a:t>
            </a:r>
            <a:r>
              <a:rPr lang="en-US" sz="2400" b="0" i="0" u="none" strike="noStrike" cap="none" dirty="0" err="1">
                <a:solidFill>
                  <a:schemeClr val="lt1"/>
                </a:solidFill>
                <a:latin typeface="Calibri"/>
                <a:ea typeface="Calibri"/>
                <a:cs typeface="Calibri"/>
                <a:sym typeface="Calibri"/>
              </a:rPr>
              <a:t>realizar</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estudios</a:t>
            </a:r>
            <a:r>
              <a:rPr lang="en-US" sz="2400" b="0" i="0" u="none" strike="noStrike" cap="none" dirty="0">
                <a:solidFill>
                  <a:schemeClr val="lt1"/>
                </a:solidFill>
                <a:latin typeface="Calibri"/>
                <a:ea typeface="Calibri"/>
                <a:cs typeface="Calibri"/>
                <a:sym typeface="Calibri"/>
              </a:rPr>
              <a:t>  imagenológicos.</a:t>
            </a:r>
          </a:p>
          <a:p>
            <a:pPr marL="285750" marR="0" lvl="0" indent="-285750" algn="l" rtl="0">
              <a:lnSpc>
                <a:spcPct val="90000"/>
              </a:lnSpc>
              <a:spcBef>
                <a:spcPts val="1000"/>
              </a:spcBef>
              <a:spcAft>
                <a:spcPts val="0"/>
              </a:spcAft>
              <a:buClr>
                <a:schemeClr val="lt1"/>
              </a:buClr>
              <a:buSzPct val="100000"/>
              <a:buFont typeface="Arial"/>
              <a:buNone/>
            </a:pPr>
            <a:endParaRPr sz="2400" b="0" i="0" u="none" strike="noStrike" cap="none" dirty="0">
              <a:solidFill>
                <a:schemeClr val="lt1"/>
              </a:solidFill>
              <a:latin typeface="Calibri"/>
              <a:ea typeface="Calibri"/>
              <a:cs typeface="Calibri"/>
              <a:sym typeface="Calibri"/>
            </a:endParaRPr>
          </a:p>
          <a:p>
            <a:pPr marL="285750" marR="0" lvl="0" indent="-285750" algn="l" rtl="0">
              <a:lnSpc>
                <a:spcPct val="90000"/>
              </a:lnSpc>
              <a:spcBef>
                <a:spcPts val="1000"/>
              </a:spcBef>
              <a:spcAft>
                <a:spcPts val="0"/>
              </a:spcAft>
              <a:buClr>
                <a:schemeClr val="lt1"/>
              </a:buClr>
              <a:buSzPct val="100000"/>
              <a:buFont typeface="Arial"/>
              <a:buChar char="•"/>
            </a:pPr>
            <a:r>
              <a:rPr lang="en-US" sz="2400" b="0" i="0" u="none" strike="noStrike" cap="none" dirty="0" err="1">
                <a:solidFill>
                  <a:schemeClr val="lt1"/>
                </a:solidFill>
                <a:latin typeface="Calibri"/>
                <a:ea typeface="Calibri"/>
                <a:cs typeface="Calibri"/>
                <a:sym typeface="Calibri"/>
              </a:rPr>
              <a:t>Variaciones</a:t>
            </a:r>
            <a:r>
              <a:rPr lang="en-US" sz="2400" b="0" i="0" u="none" strike="noStrike" cap="none" dirty="0">
                <a:solidFill>
                  <a:schemeClr val="lt1"/>
                </a:solidFill>
                <a:latin typeface="Calibri"/>
                <a:ea typeface="Calibri"/>
                <a:cs typeface="Calibri"/>
                <a:sym typeface="Calibri"/>
              </a:rPr>
              <a:t> de </a:t>
            </a:r>
            <a:r>
              <a:rPr lang="en-US" sz="2400" b="0" i="0" u="none" strike="noStrike" cap="none" dirty="0" err="1">
                <a:solidFill>
                  <a:schemeClr val="lt1"/>
                </a:solidFill>
                <a:latin typeface="Calibri"/>
                <a:ea typeface="Calibri"/>
                <a:cs typeface="Calibri"/>
                <a:sym typeface="Calibri"/>
              </a:rPr>
              <a:t>distribución</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smtClean="0">
                <a:solidFill>
                  <a:schemeClr val="lt1"/>
                </a:solidFill>
                <a:latin typeface="Calibri"/>
                <a:ea typeface="Calibri"/>
                <a:cs typeface="Calibri"/>
                <a:sym typeface="Calibri"/>
              </a:rPr>
              <a:t>fisiológica</a:t>
            </a:r>
            <a:r>
              <a:rPr lang="en-US" sz="2400" b="0" i="0" u="none" strike="noStrike" cap="none" dirty="0" smtClean="0">
                <a:solidFill>
                  <a:schemeClr val="lt1"/>
                </a:solidFill>
                <a:latin typeface="Calibri"/>
                <a:ea typeface="Calibri"/>
                <a:cs typeface="Calibri"/>
                <a:sym typeface="Calibri"/>
              </a:rPr>
              <a:t> </a:t>
            </a:r>
            <a:r>
              <a:rPr lang="en-US" sz="2400" b="0" i="0" u="none" strike="noStrike" cap="none" dirty="0">
                <a:solidFill>
                  <a:schemeClr val="lt1"/>
                </a:solidFill>
                <a:latin typeface="Calibri"/>
                <a:ea typeface="Calibri"/>
                <a:cs typeface="Calibri"/>
                <a:sym typeface="Calibri"/>
              </a:rPr>
              <a:t>y de </a:t>
            </a:r>
            <a:r>
              <a:rPr lang="en-US" sz="2400" b="0" i="0" u="none" strike="noStrike" cap="none" dirty="0" err="1">
                <a:solidFill>
                  <a:schemeClr val="lt1"/>
                </a:solidFill>
                <a:latin typeface="Calibri"/>
                <a:ea typeface="Calibri"/>
                <a:cs typeface="Calibri"/>
                <a:sym typeface="Calibri"/>
              </a:rPr>
              <a:t>benignidad</a:t>
            </a:r>
            <a:r>
              <a:rPr lang="en-US" sz="2400" b="0" i="0" u="none" strike="noStrike" cap="none" dirty="0">
                <a:solidFill>
                  <a:schemeClr val="lt1"/>
                </a:solidFill>
                <a:latin typeface="Calibri"/>
                <a:ea typeface="Calibri"/>
                <a:cs typeface="Calibri"/>
                <a:sym typeface="Calibri"/>
              </a:rPr>
              <a:t>.</a:t>
            </a:r>
          </a:p>
          <a:p>
            <a:pPr marL="285750" marR="0" lvl="0" indent="-285750" algn="l" rtl="0">
              <a:lnSpc>
                <a:spcPct val="90000"/>
              </a:lnSpc>
              <a:spcBef>
                <a:spcPts val="1000"/>
              </a:spcBef>
              <a:spcAft>
                <a:spcPts val="0"/>
              </a:spcAft>
              <a:buClr>
                <a:schemeClr val="lt1"/>
              </a:buClr>
              <a:buSzPct val="100000"/>
              <a:buFont typeface="Arial"/>
              <a:buNone/>
            </a:pPr>
            <a:endParaRPr sz="1800" b="0" i="0" u="none" strike="noStrike" cap="none" dirty="0">
              <a:solidFill>
                <a:schemeClr val="lt1"/>
              </a:solidFill>
              <a:latin typeface="Calibri"/>
              <a:ea typeface="Calibri"/>
              <a:cs typeface="Calibri"/>
              <a:sym typeface="Calibri"/>
            </a:endParaRPr>
          </a:p>
          <a:p>
            <a:pPr marL="457200" marR="0" lvl="1" indent="0" algn="l" rtl="0">
              <a:lnSpc>
                <a:spcPct val="90000"/>
              </a:lnSpc>
              <a:spcBef>
                <a:spcPts val="1000"/>
              </a:spcBef>
              <a:spcAft>
                <a:spcPts val="0"/>
              </a:spcAft>
              <a:buClr>
                <a:schemeClr val="lt1"/>
              </a:buClr>
              <a:buSzPct val="25000"/>
              <a:buFont typeface="Arial"/>
              <a:buNone/>
            </a:pPr>
            <a:r>
              <a:rPr lang="en-US" sz="3200" b="0" i="0" u="none" strike="noStrike" cap="none" dirty="0">
                <a:solidFill>
                  <a:srgbClr val="FF0000"/>
                </a:solidFill>
                <a:latin typeface="Calibri"/>
                <a:ea typeface="Calibri"/>
                <a:cs typeface="Calibri"/>
                <a:sym typeface="Calibri"/>
              </a:rPr>
              <a:t>SER </a:t>
            </a:r>
            <a:r>
              <a:rPr lang="en-US" sz="3200" b="0" i="0" u="none" strike="noStrike" cap="none" dirty="0" smtClean="0">
                <a:solidFill>
                  <a:srgbClr val="FF0000"/>
                </a:solidFill>
                <a:latin typeface="Calibri"/>
                <a:ea typeface="Calibri"/>
                <a:cs typeface="Calibri"/>
                <a:sym typeface="Calibri"/>
              </a:rPr>
              <a:t>CONSCIENTES </a:t>
            </a:r>
            <a:r>
              <a:rPr lang="en-US" sz="3200" b="0" i="0" u="none" strike="noStrike" cap="none" dirty="0">
                <a:solidFill>
                  <a:srgbClr val="FF0000"/>
                </a:solidFill>
                <a:latin typeface="Calibri"/>
                <a:ea typeface="Calibri"/>
                <a:cs typeface="Calibri"/>
                <a:sym typeface="Calibri"/>
              </a:rPr>
              <a:t>DE LA ACUMULACIÓN DE DOSIS</a:t>
            </a:r>
          </a:p>
          <a:p>
            <a:pPr marL="285750" marR="0" lvl="0" indent="-285750" algn="l" rtl="0">
              <a:lnSpc>
                <a:spcPct val="90000"/>
              </a:lnSpc>
              <a:spcBef>
                <a:spcPts val="1000"/>
              </a:spcBef>
              <a:spcAft>
                <a:spcPts val="0"/>
              </a:spcAft>
              <a:buClr>
                <a:schemeClr val="lt1"/>
              </a:buClr>
              <a:buSzPct val="100000"/>
              <a:buFont typeface="Arial"/>
              <a:buNone/>
            </a:pPr>
            <a:endParaRPr sz="1800" b="0" i="0" u="none" strike="noStrike" cap="none" dirty="0">
              <a:solidFill>
                <a:schemeClr val="lt1"/>
              </a:solidFill>
              <a:latin typeface="Calibri"/>
              <a:ea typeface="Calibri"/>
              <a:cs typeface="Calibri"/>
              <a:sym typeface="Calibri"/>
            </a:endParaRPr>
          </a:p>
          <a:p>
            <a:pPr marL="45720" marR="0" lvl="0" indent="-7619" algn="l" rtl="0">
              <a:lnSpc>
                <a:spcPct val="90000"/>
              </a:lnSpc>
              <a:spcBef>
                <a:spcPts val="1000"/>
              </a:spcBef>
              <a:spcAft>
                <a:spcPts val="0"/>
              </a:spcAft>
              <a:buClr>
                <a:schemeClr val="lt1"/>
              </a:buClr>
              <a:buSzPct val="25000"/>
              <a:buFont typeface="Arial"/>
              <a:buNone/>
            </a:pPr>
            <a:endParaRPr sz="1800" b="0" i="0" u="none" strike="noStrike" cap="none" dirty="0">
              <a:solidFill>
                <a:schemeClr val="lt1"/>
              </a:solidFill>
              <a:latin typeface="Calibri"/>
              <a:ea typeface="Calibri"/>
              <a:cs typeface="Calibri"/>
              <a:sym typeface="Calibri"/>
            </a:endParaRPr>
          </a:p>
          <a:p>
            <a:pPr marL="45720" marR="0" lvl="0" indent="-7619" algn="l" rtl="0">
              <a:lnSpc>
                <a:spcPct val="90000"/>
              </a:lnSpc>
              <a:spcBef>
                <a:spcPts val="1000"/>
              </a:spcBef>
              <a:spcAft>
                <a:spcPts val="0"/>
              </a:spcAft>
              <a:buClr>
                <a:schemeClr val="lt1"/>
              </a:buClr>
              <a:buSzPct val="25000"/>
              <a:buFont typeface="Arial"/>
              <a:buNone/>
            </a:pPr>
            <a:endParaRPr sz="1800" b="0" i="0" u="none" strike="noStrike" cap="none" dirty="0">
              <a:solidFill>
                <a:schemeClr val="lt1"/>
              </a:solidFill>
              <a:latin typeface="Calibri"/>
              <a:ea typeface="Calibri"/>
              <a:cs typeface="Calibri"/>
              <a:sym typeface="Calibri"/>
            </a:endParaRPr>
          </a:p>
          <a:p>
            <a:pPr marL="285750" marR="0" lvl="0" indent="-285750" algn="l" rtl="0">
              <a:lnSpc>
                <a:spcPct val="90000"/>
              </a:lnSpc>
              <a:spcBef>
                <a:spcPts val="1000"/>
              </a:spcBef>
              <a:spcAft>
                <a:spcPts val="0"/>
              </a:spcAft>
              <a:buClr>
                <a:schemeClr val="lt1"/>
              </a:buClr>
              <a:buSzPct val="100000"/>
              <a:buFont typeface="Arial"/>
              <a:buNone/>
            </a:pPr>
            <a:endParaRPr sz="1800" b="0" i="0" u="none" strike="noStrike" cap="none" dirty="0">
              <a:solidFill>
                <a:schemeClr val="lt1"/>
              </a:solidFill>
              <a:latin typeface="Calibri"/>
              <a:ea typeface="Calibri"/>
              <a:cs typeface="Calibri"/>
              <a:sym typeface="Calibri"/>
            </a:endParaRPr>
          </a:p>
          <a:p>
            <a:pPr marL="45720" marR="0" lvl="0" indent="-7619" algn="l" rtl="0">
              <a:lnSpc>
                <a:spcPct val="90000"/>
              </a:lnSpc>
              <a:spcBef>
                <a:spcPts val="1000"/>
              </a:spcBef>
              <a:spcAft>
                <a:spcPts val="0"/>
              </a:spcAft>
              <a:buClr>
                <a:schemeClr val="lt1"/>
              </a:buClr>
              <a:buSzPct val="25000"/>
              <a:buFont typeface="Arial"/>
              <a:buNone/>
            </a:pPr>
            <a:endParaRPr sz="1800" b="0" i="0" u="none" strike="noStrike" cap="none" dirty="0">
              <a:solidFill>
                <a:schemeClr val="lt1"/>
              </a:solidFill>
              <a:latin typeface="Calibri"/>
              <a:ea typeface="Calibri"/>
              <a:cs typeface="Calibri"/>
              <a:sym typeface="Calibri"/>
            </a:endParaRPr>
          </a:p>
          <a:p>
            <a:pPr marL="285750" marR="0" lvl="0" indent="-285750" algn="l" rtl="0">
              <a:lnSpc>
                <a:spcPct val="90000"/>
              </a:lnSpc>
              <a:spcBef>
                <a:spcPts val="1000"/>
              </a:spcBef>
              <a:spcAft>
                <a:spcPts val="0"/>
              </a:spcAft>
              <a:buClr>
                <a:schemeClr val="lt1"/>
              </a:buClr>
              <a:buSzPct val="100000"/>
              <a:buFont typeface="Arial"/>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Shape 697"/>
          <p:cNvPicPr preferRelativeResize="0"/>
          <p:nvPr/>
        </p:nvPicPr>
        <p:blipFill rotWithShape="1">
          <a:blip r:embed="rId3">
            <a:alphaModFix/>
          </a:blip>
          <a:srcRect/>
          <a:stretch/>
        </p:blipFill>
        <p:spPr>
          <a:xfrm>
            <a:off x="6538041" y="1180279"/>
            <a:ext cx="2555159" cy="3249152"/>
          </a:xfrm>
          <a:prstGeom prst="rect">
            <a:avLst/>
          </a:prstGeom>
          <a:noFill/>
          <a:ln>
            <a:noFill/>
          </a:ln>
        </p:spPr>
      </p:pic>
      <p:sp>
        <p:nvSpPr>
          <p:cNvPr id="698" name="Shape 698"/>
          <p:cNvSpPr txBox="1">
            <a:spLocks noGrp="1"/>
          </p:cNvSpPr>
          <p:nvPr>
            <p:ph type="title"/>
          </p:nvPr>
        </p:nvSpPr>
        <p:spPr>
          <a:xfrm>
            <a:off x="0" y="0"/>
            <a:ext cx="9143998" cy="1150783"/>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r>
              <a:rPr lang="en-US" sz="2800" b="0" i="0" u="none" strike="noStrike" cap="none">
                <a:solidFill>
                  <a:schemeClr val="lt1"/>
                </a:solidFill>
                <a:latin typeface="Calibri"/>
                <a:ea typeface="Calibri"/>
                <a:cs typeface="Calibri"/>
                <a:sym typeface="Calibri"/>
              </a:rPr>
              <a:t> CENTELLOGRAMA ÓSEO  CON </a:t>
            </a:r>
            <a:r>
              <a:rPr lang="en-US" sz="2800" b="0" i="0" u="none" strike="noStrike" cap="none" baseline="30000">
                <a:solidFill>
                  <a:schemeClr val="lt1"/>
                </a:solidFill>
                <a:latin typeface="Calibri"/>
                <a:ea typeface="Calibri"/>
                <a:cs typeface="Calibri"/>
                <a:sym typeface="Calibri"/>
              </a:rPr>
              <a:t>99M</a:t>
            </a:r>
            <a:r>
              <a:rPr lang="en-US" sz="2800" b="0" i="0" u="none" strike="noStrike" cap="none">
                <a:solidFill>
                  <a:schemeClr val="lt1"/>
                </a:solidFill>
                <a:latin typeface="Calibri"/>
                <a:ea typeface="Calibri"/>
                <a:cs typeface="Calibri"/>
                <a:sym typeface="Calibri"/>
              </a:rPr>
              <a:t>TC-MDP </a:t>
            </a:r>
          </a:p>
        </p:txBody>
      </p:sp>
      <p:sp>
        <p:nvSpPr>
          <p:cNvPr id="699" name="Shape 699"/>
          <p:cNvSpPr txBox="1">
            <a:spLocks noGrp="1"/>
          </p:cNvSpPr>
          <p:nvPr>
            <p:ph type="body" idx="1"/>
          </p:nvPr>
        </p:nvSpPr>
        <p:spPr>
          <a:xfrm>
            <a:off x="0" y="1180279"/>
            <a:ext cx="9042399" cy="5486399"/>
          </a:xfrm>
          <a:prstGeom prst="rect">
            <a:avLst/>
          </a:prstGeom>
          <a:noFill/>
          <a:ln>
            <a:noFill/>
          </a:ln>
        </p:spPr>
        <p:txBody>
          <a:bodyPr lIns="91425" tIns="45700" rIns="91425" bIns="45700" anchor="ctr" anchorCtr="0">
            <a:noAutofit/>
          </a:bodyPr>
          <a:lstStyle/>
          <a:p>
            <a:pPr marL="12700" marR="340995" lvl="0" indent="0" algn="l" rtl="0">
              <a:lnSpc>
                <a:spcPct val="96400"/>
              </a:lnSpc>
              <a:spcBef>
                <a:spcPts val="0"/>
              </a:spcBef>
              <a:spcAft>
                <a:spcPts val="0"/>
              </a:spcAft>
              <a:buClr>
                <a:srgbClr val="943735"/>
              </a:buClr>
              <a:buSzPct val="25000"/>
              <a:buFont typeface="Arial"/>
              <a:buNone/>
            </a:pPr>
            <a:r>
              <a:rPr lang="en-US" sz="2400" b="1" i="0" u="none" strike="noStrike" cap="none" dirty="0" err="1">
                <a:solidFill>
                  <a:schemeClr val="lt1"/>
                </a:solidFill>
                <a:latin typeface="Calibri"/>
                <a:ea typeface="Calibri"/>
                <a:cs typeface="Calibri"/>
                <a:sym typeface="Calibri"/>
              </a:rPr>
              <a:t>Captación</a:t>
            </a:r>
            <a:r>
              <a:rPr lang="en-US" sz="2400" b="1" i="0" u="none" strike="noStrike" cap="none" dirty="0">
                <a:solidFill>
                  <a:schemeClr val="lt1"/>
                </a:solidFill>
                <a:latin typeface="Calibri"/>
                <a:ea typeface="Calibri"/>
                <a:cs typeface="Calibri"/>
                <a:sym typeface="Calibri"/>
              </a:rPr>
              <a:t> </a:t>
            </a:r>
            <a:r>
              <a:rPr lang="en-US" sz="2400" b="1" i="0" u="none" strike="noStrike" cap="none" dirty="0" err="1">
                <a:solidFill>
                  <a:schemeClr val="lt1"/>
                </a:solidFill>
                <a:latin typeface="Calibri"/>
                <a:ea typeface="Calibri"/>
                <a:cs typeface="Calibri"/>
                <a:sym typeface="Calibri"/>
              </a:rPr>
              <a:t>depende</a:t>
            </a:r>
            <a:r>
              <a:rPr lang="en-US" sz="2400" b="1" i="0" u="none" strike="noStrike" cap="none" dirty="0">
                <a:solidFill>
                  <a:schemeClr val="lt1"/>
                </a:solidFill>
                <a:latin typeface="Calibri"/>
                <a:ea typeface="Calibri"/>
                <a:cs typeface="Calibri"/>
                <a:sym typeface="Calibri"/>
              </a:rPr>
              <a:t> de</a:t>
            </a:r>
            <a:r>
              <a:rPr lang="en-US" sz="2400" b="0" i="0" u="none" strike="noStrike" cap="none" dirty="0">
                <a:solidFill>
                  <a:schemeClr val="lt1"/>
                </a:solidFill>
                <a:latin typeface="Calibri"/>
                <a:ea typeface="Calibri"/>
                <a:cs typeface="Calibri"/>
                <a:sym typeface="Calibri"/>
              </a:rPr>
              <a:t>:</a:t>
            </a:r>
          </a:p>
          <a:p>
            <a:pPr marL="12700" marR="340995" lvl="0" indent="0" algn="l" rtl="0">
              <a:lnSpc>
                <a:spcPct val="96400"/>
              </a:lnSpc>
              <a:spcBef>
                <a:spcPts val="1760"/>
              </a:spcBef>
              <a:spcAft>
                <a:spcPts val="0"/>
              </a:spcAft>
              <a:buClr>
                <a:srgbClr val="943735"/>
              </a:buClr>
              <a:buSzPct val="25000"/>
              <a:buFont typeface="Arial"/>
              <a:buNone/>
            </a:pPr>
            <a:endParaRPr sz="1800" b="0" i="0" u="none" strike="noStrike" cap="none" dirty="0">
              <a:solidFill>
                <a:schemeClr val="lt1"/>
              </a:solidFill>
              <a:latin typeface="Calibri"/>
              <a:ea typeface="Calibri"/>
              <a:cs typeface="Calibri"/>
              <a:sym typeface="Calibri"/>
            </a:endParaRPr>
          </a:p>
          <a:p>
            <a:pPr marL="12700" marR="340995" lvl="0" indent="0" algn="l" rtl="0">
              <a:lnSpc>
                <a:spcPct val="96400"/>
              </a:lnSpc>
              <a:spcBef>
                <a:spcPts val="1760"/>
              </a:spcBef>
              <a:spcAft>
                <a:spcPts val="0"/>
              </a:spcAft>
              <a:buClr>
                <a:srgbClr val="943735"/>
              </a:buClr>
              <a:buSzPct val="25000"/>
              <a:buFont typeface="Arial"/>
              <a:buNone/>
            </a:pPr>
            <a:r>
              <a:rPr lang="en-US" sz="1800" b="1" i="1" u="none" strike="noStrike" cap="none" dirty="0">
                <a:solidFill>
                  <a:schemeClr val="lt1"/>
                </a:solidFill>
                <a:latin typeface="Calibri"/>
                <a:ea typeface="Calibri"/>
                <a:cs typeface="Calibri"/>
                <a:sym typeface="Calibri"/>
              </a:rPr>
              <a:t>		</a:t>
            </a:r>
            <a:r>
              <a:rPr lang="en-US" sz="1800" b="1" i="1" u="none" strike="noStrike" cap="none" dirty="0" err="1">
                <a:solidFill>
                  <a:schemeClr val="lt1"/>
                </a:solidFill>
                <a:latin typeface="Calibri"/>
                <a:ea typeface="Calibri"/>
                <a:cs typeface="Calibri"/>
                <a:sym typeface="Calibri"/>
              </a:rPr>
              <a:t>flujo</a:t>
            </a:r>
            <a:r>
              <a:rPr lang="en-US" sz="1800" b="1" i="1" u="none" strike="noStrike" cap="none" dirty="0">
                <a:solidFill>
                  <a:schemeClr val="lt1"/>
                </a:solidFill>
                <a:latin typeface="Calibri"/>
                <a:ea typeface="Calibri"/>
                <a:cs typeface="Calibri"/>
                <a:sym typeface="Calibri"/>
              </a:rPr>
              <a:t> </a:t>
            </a:r>
            <a:r>
              <a:rPr lang="en-US" sz="1800" b="1" i="1" u="none" strike="noStrike" cap="none" dirty="0" err="1">
                <a:solidFill>
                  <a:schemeClr val="lt1"/>
                </a:solidFill>
                <a:latin typeface="Calibri"/>
                <a:ea typeface="Calibri"/>
                <a:cs typeface="Calibri"/>
                <a:sym typeface="Calibri"/>
              </a:rPr>
              <a:t>sanguíneo</a:t>
            </a:r>
            <a:endParaRPr lang="en-US" sz="1800" b="1" i="1" u="none" strike="noStrike" cap="none" dirty="0">
              <a:solidFill>
                <a:schemeClr val="lt1"/>
              </a:solidFill>
              <a:latin typeface="Calibri"/>
              <a:ea typeface="Calibri"/>
              <a:cs typeface="Calibri"/>
              <a:sym typeface="Calibri"/>
            </a:endParaRPr>
          </a:p>
          <a:p>
            <a:pPr marL="12700" marR="340995" lvl="0" indent="0" algn="l" rtl="0">
              <a:lnSpc>
                <a:spcPct val="96400"/>
              </a:lnSpc>
              <a:spcBef>
                <a:spcPts val="1760"/>
              </a:spcBef>
              <a:spcAft>
                <a:spcPts val="0"/>
              </a:spcAft>
              <a:buClr>
                <a:srgbClr val="943735"/>
              </a:buClr>
              <a:buSzPct val="25000"/>
              <a:buFont typeface="Arial"/>
              <a:buNone/>
            </a:pPr>
            <a:r>
              <a:rPr lang="en-US" sz="1800" b="0" i="0" u="none" strike="noStrike" cap="none" dirty="0">
                <a:solidFill>
                  <a:schemeClr val="lt1"/>
                </a:solidFill>
                <a:latin typeface="Calibri"/>
                <a:ea typeface="Calibri"/>
                <a:cs typeface="Calibri"/>
                <a:sym typeface="Calibri"/>
              </a:rPr>
              <a:t> 		</a:t>
            </a:r>
            <a:r>
              <a:rPr lang="en-US" sz="1800" b="1" i="1" u="none" strike="noStrike" cap="none" dirty="0" err="1">
                <a:solidFill>
                  <a:schemeClr val="lt1"/>
                </a:solidFill>
                <a:latin typeface="Calibri"/>
                <a:ea typeface="Calibri"/>
                <a:cs typeface="Calibri"/>
                <a:sym typeface="Calibri"/>
              </a:rPr>
              <a:t>recambio</a:t>
            </a:r>
            <a:r>
              <a:rPr lang="en-US" sz="1800" b="1" i="1" u="none" strike="noStrike" cap="none" dirty="0">
                <a:solidFill>
                  <a:schemeClr val="lt1"/>
                </a:solidFill>
                <a:latin typeface="Calibri"/>
                <a:ea typeface="Calibri"/>
                <a:cs typeface="Calibri"/>
                <a:sym typeface="Calibri"/>
              </a:rPr>
              <a:t> </a:t>
            </a:r>
            <a:r>
              <a:rPr lang="en-US" sz="1800" b="1" i="1" u="none" strike="noStrike" cap="none" dirty="0" err="1">
                <a:solidFill>
                  <a:schemeClr val="lt1"/>
                </a:solidFill>
                <a:latin typeface="Calibri"/>
                <a:ea typeface="Calibri"/>
                <a:cs typeface="Calibri"/>
                <a:sym typeface="Calibri"/>
              </a:rPr>
              <a:t>óseo</a:t>
            </a:r>
            <a:r>
              <a:rPr lang="en-US" sz="1800" b="1" i="1" u="none" strike="noStrike" cap="none" dirty="0">
                <a:solidFill>
                  <a:schemeClr val="lt1"/>
                </a:solidFill>
                <a:latin typeface="Calibri"/>
                <a:ea typeface="Calibri"/>
                <a:cs typeface="Calibri"/>
                <a:sym typeface="Calibri"/>
              </a:rPr>
              <a:t> </a:t>
            </a:r>
          </a:p>
          <a:p>
            <a:pPr marL="12700" marR="340995" lvl="0" indent="0" algn="l" rtl="0">
              <a:lnSpc>
                <a:spcPct val="96400"/>
              </a:lnSpc>
              <a:spcBef>
                <a:spcPts val="1760"/>
              </a:spcBef>
              <a:spcAft>
                <a:spcPts val="0"/>
              </a:spcAft>
              <a:buClr>
                <a:srgbClr val="943735"/>
              </a:buClr>
              <a:buSzPct val="25000"/>
              <a:buFont typeface="Arial"/>
              <a:buNone/>
            </a:pPr>
            <a:r>
              <a:rPr lang="en-US" sz="1800" b="0" i="0" u="none" strike="noStrike" cap="none" dirty="0">
                <a:solidFill>
                  <a:schemeClr val="lt1"/>
                </a:solidFill>
                <a:latin typeface="Calibri"/>
                <a:ea typeface="Calibri"/>
                <a:cs typeface="Calibri"/>
                <a:sym typeface="Calibri"/>
              </a:rPr>
              <a:t> 	</a:t>
            </a:r>
            <a:r>
              <a:rPr lang="en-US" sz="1800" b="1" i="0" u="none" strike="noStrike" cap="none" dirty="0">
                <a:solidFill>
                  <a:schemeClr val="lt1"/>
                </a:solidFill>
                <a:latin typeface="Calibri"/>
                <a:ea typeface="Calibri"/>
                <a:cs typeface="Calibri"/>
                <a:sym typeface="Calibri"/>
              </a:rPr>
              <a:t>	</a:t>
            </a:r>
          </a:p>
          <a:p>
            <a:pPr marL="12700" marR="340995" lvl="0" indent="0" algn="l" rtl="0">
              <a:lnSpc>
                <a:spcPct val="96400"/>
              </a:lnSpc>
              <a:spcBef>
                <a:spcPts val="1760"/>
              </a:spcBef>
              <a:spcAft>
                <a:spcPts val="0"/>
              </a:spcAft>
              <a:buClr>
                <a:srgbClr val="943735"/>
              </a:buClr>
              <a:buSzPct val="25000"/>
              <a:buFont typeface="Arial"/>
              <a:buNone/>
            </a:pPr>
            <a:r>
              <a:rPr lang="en-US" sz="2400" b="1" i="0" u="none" strike="noStrike" cap="none" dirty="0" err="1">
                <a:solidFill>
                  <a:schemeClr val="lt1"/>
                </a:solidFill>
                <a:latin typeface="Calibri"/>
                <a:ea typeface="Calibri"/>
                <a:cs typeface="Calibri"/>
                <a:sym typeface="Calibri"/>
              </a:rPr>
              <a:t>Fijación</a:t>
            </a:r>
            <a:r>
              <a:rPr lang="en-US" sz="2400" b="1" i="0" u="none" strike="noStrike" cap="none" dirty="0">
                <a:solidFill>
                  <a:schemeClr val="lt1"/>
                </a:solidFill>
                <a:latin typeface="Calibri"/>
                <a:ea typeface="Calibri"/>
                <a:cs typeface="Calibri"/>
                <a:sym typeface="Calibri"/>
              </a:rPr>
              <a:t>: </a:t>
            </a:r>
          </a:p>
          <a:p>
            <a:pPr marL="12700" marR="340995" lvl="0" indent="0" algn="l" rtl="0">
              <a:lnSpc>
                <a:spcPct val="96400"/>
              </a:lnSpc>
              <a:spcBef>
                <a:spcPts val="1760"/>
              </a:spcBef>
              <a:spcAft>
                <a:spcPts val="0"/>
              </a:spcAft>
              <a:buClr>
                <a:srgbClr val="943735"/>
              </a:buClr>
              <a:buSzPct val="25000"/>
              <a:buFont typeface="Arial"/>
              <a:buNone/>
            </a:pPr>
            <a:r>
              <a:rPr lang="en-US" sz="2400" b="0" i="0" u="none" strike="noStrike" cap="none" dirty="0">
                <a:solidFill>
                  <a:schemeClr val="lt1"/>
                </a:solidFill>
                <a:latin typeface="Calibri"/>
                <a:ea typeface="Calibri"/>
                <a:cs typeface="Calibri"/>
                <a:sym typeface="Calibri"/>
              </a:rPr>
              <a:t> </a:t>
            </a:r>
            <a:r>
              <a:rPr lang="en-US" sz="2400" dirty="0" err="1"/>
              <a:t>S</a:t>
            </a:r>
            <a:r>
              <a:rPr lang="en-US" sz="2400" b="0" i="0" u="none" strike="noStrike" cap="none" dirty="0" err="1" smtClean="0">
                <a:solidFill>
                  <a:schemeClr val="lt1"/>
                </a:solidFill>
                <a:latin typeface="Calibri"/>
                <a:ea typeface="Calibri"/>
                <a:cs typeface="Calibri"/>
                <a:sym typeface="Calibri"/>
              </a:rPr>
              <a:t>uperficie</a:t>
            </a:r>
            <a:r>
              <a:rPr lang="en-US" sz="2400" b="0" i="0" u="none" strike="noStrike" cap="none" dirty="0" smtClean="0">
                <a:solidFill>
                  <a:schemeClr val="lt1"/>
                </a:solidFill>
                <a:latin typeface="Calibri"/>
                <a:ea typeface="Calibri"/>
                <a:cs typeface="Calibri"/>
                <a:sym typeface="Calibri"/>
              </a:rPr>
              <a:t> </a:t>
            </a:r>
            <a:r>
              <a:rPr lang="en-US" sz="2400" b="0" i="0" u="none" strike="noStrike" cap="none" dirty="0">
                <a:solidFill>
                  <a:schemeClr val="lt1"/>
                </a:solidFill>
                <a:latin typeface="Calibri"/>
                <a:ea typeface="Calibri"/>
                <a:cs typeface="Calibri"/>
                <a:sym typeface="Calibri"/>
              </a:rPr>
              <a:t>de los </a:t>
            </a:r>
            <a:r>
              <a:rPr lang="en-US" sz="2400" b="0" i="0" u="none" strike="noStrike" cap="none" dirty="0" err="1">
                <a:solidFill>
                  <a:schemeClr val="lt1"/>
                </a:solidFill>
                <a:latin typeface="Calibri"/>
                <a:ea typeface="Calibri"/>
                <a:cs typeface="Calibri"/>
                <a:sym typeface="Calibri"/>
              </a:rPr>
              <a:t>cristales</a:t>
            </a:r>
            <a:r>
              <a:rPr lang="en-US" sz="2400" b="0" i="0" u="none" strike="noStrike" cap="none" dirty="0">
                <a:solidFill>
                  <a:schemeClr val="lt1"/>
                </a:solidFill>
                <a:latin typeface="Calibri"/>
                <a:ea typeface="Calibri"/>
                <a:cs typeface="Calibri"/>
                <a:sym typeface="Calibri"/>
              </a:rPr>
              <a:t> de  </a:t>
            </a:r>
            <a:r>
              <a:rPr lang="en-US" sz="2400" b="0" i="0" u="none" strike="noStrike" cap="none" dirty="0" err="1">
                <a:solidFill>
                  <a:schemeClr val="lt1"/>
                </a:solidFill>
                <a:latin typeface="Calibri"/>
                <a:ea typeface="Calibri"/>
                <a:cs typeface="Calibri"/>
                <a:sym typeface="Calibri"/>
              </a:rPr>
              <a:t>hidroxiapatita</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mediante</a:t>
            </a:r>
            <a:r>
              <a:rPr lang="en-US" sz="2400" b="0" i="0" u="none" strike="noStrike" cap="none" dirty="0">
                <a:solidFill>
                  <a:schemeClr val="lt1"/>
                </a:solidFill>
                <a:latin typeface="Calibri"/>
                <a:ea typeface="Calibri"/>
                <a:cs typeface="Calibri"/>
                <a:sym typeface="Calibri"/>
              </a:rPr>
              <a:t> </a:t>
            </a:r>
            <a:r>
              <a:rPr lang="en-US" sz="2400" b="1" i="1" u="none" strike="noStrike" cap="none" dirty="0">
                <a:solidFill>
                  <a:schemeClr val="lt1"/>
                </a:solidFill>
                <a:latin typeface="Calibri"/>
                <a:ea typeface="Calibri"/>
                <a:cs typeface="Calibri"/>
                <a:sym typeface="Calibri"/>
              </a:rPr>
              <a:t>“</a:t>
            </a:r>
            <a:r>
              <a:rPr lang="en-US" sz="2400" b="1" i="1" u="none" strike="noStrike" cap="none" dirty="0" err="1">
                <a:solidFill>
                  <a:schemeClr val="lt1"/>
                </a:solidFill>
                <a:latin typeface="Calibri"/>
                <a:ea typeface="Calibri"/>
                <a:cs typeface="Calibri"/>
                <a:sym typeface="Calibri"/>
              </a:rPr>
              <a:t>adsorción</a:t>
            </a:r>
            <a:r>
              <a:rPr lang="en-US" sz="2400" b="1" i="1"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química</a:t>
            </a:r>
            <a:r>
              <a:rPr lang="en-US" sz="2400" b="0" i="0" u="none" strike="noStrike" cap="none" dirty="0">
                <a:solidFill>
                  <a:schemeClr val="lt1"/>
                </a:solidFill>
                <a:latin typeface="Calibri"/>
                <a:ea typeface="Calibri"/>
                <a:cs typeface="Calibri"/>
                <a:sym typeface="Calibri"/>
              </a:rPr>
              <a:t>.</a:t>
            </a:r>
          </a:p>
          <a:p>
            <a:pPr marL="12700" marR="5080" lvl="0" indent="0" algn="l" rtl="0">
              <a:lnSpc>
                <a:spcPct val="206111"/>
              </a:lnSpc>
              <a:spcBef>
                <a:spcPts val="1855"/>
              </a:spcBef>
              <a:spcAft>
                <a:spcPts val="0"/>
              </a:spcAft>
              <a:buClr>
                <a:srgbClr val="943735"/>
              </a:buClr>
              <a:buSzPct val="25000"/>
              <a:buFont typeface="Arial"/>
              <a:buNone/>
            </a:pPr>
            <a:r>
              <a:rPr lang="en-US" sz="2400" b="0" i="0" u="none" strike="noStrike" cap="none" dirty="0">
                <a:solidFill>
                  <a:schemeClr val="lt1"/>
                </a:solidFill>
                <a:latin typeface="Calibri"/>
                <a:ea typeface="Calibri"/>
                <a:cs typeface="Calibri"/>
                <a:sym typeface="Calibri"/>
              </a:rPr>
              <a:t>Unión a la </a:t>
            </a:r>
            <a:r>
              <a:rPr lang="en-US" sz="2400" b="0" i="0" u="none" strike="noStrike" cap="none" dirty="0" err="1">
                <a:solidFill>
                  <a:schemeClr val="lt1"/>
                </a:solidFill>
                <a:latin typeface="Calibri"/>
                <a:ea typeface="Calibri"/>
                <a:cs typeface="Calibri"/>
                <a:sym typeface="Calibri"/>
              </a:rPr>
              <a:t>matriz</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orgánica</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especialmente</a:t>
            </a:r>
            <a:r>
              <a:rPr lang="en-US" sz="2400" b="0" i="0" u="none" strike="noStrike" cap="none" dirty="0">
                <a:solidFill>
                  <a:schemeClr val="lt1"/>
                </a:solidFill>
                <a:latin typeface="Calibri"/>
                <a:ea typeface="Calibri"/>
                <a:cs typeface="Calibri"/>
                <a:sym typeface="Calibri"/>
              </a:rPr>
              <a:t>  al </a:t>
            </a:r>
            <a:r>
              <a:rPr lang="en-US" sz="2400" b="1" i="1" u="none" strike="noStrike" cap="none" dirty="0" err="1">
                <a:solidFill>
                  <a:schemeClr val="lt1"/>
                </a:solidFill>
                <a:latin typeface="Calibri"/>
                <a:ea typeface="Calibri"/>
                <a:cs typeface="Calibri"/>
                <a:sym typeface="Calibri"/>
              </a:rPr>
              <a:t>colágeno</a:t>
            </a:r>
            <a:r>
              <a:rPr lang="en-US" sz="2400" b="1" i="1" u="none" strike="noStrike" cap="none" dirty="0">
                <a:solidFill>
                  <a:schemeClr val="lt1"/>
                </a:solidFill>
                <a:latin typeface="Calibri"/>
                <a:ea typeface="Calibri"/>
                <a:cs typeface="Calibri"/>
                <a:sym typeface="Calibri"/>
              </a:rPr>
              <a:t> </a:t>
            </a:r>
            <a:r>
              <a:rPr lang="en-US" sz="2400" b="1" i="1" u="none" strike="noStrike" cap="none" dirty="0" err="1">
                <a:solidFill>
                  <a:schemeClr val="lt1"/>
                </a:solidFill>
                <a:latin typeface="Calibri"/>
                <a:ea typeface="Calibri"/>
                <a:cs typeface="Calibri"/>
                <a:sym typeface="Calibri"/>
              </a:rPr>
              <a:t>inmaduro</a:t>
            </a:r>
            <a:endParaRPr lang="en-US" sz="2400" b="1" i="1" u="none" strike="noStrike" cap="none" dirty="0">
              <a:solidFill>
                <a:schemeClr val="lt1"/>
              </a:solidFill>
              <a:latin typeface="Calibri"/>
              <a:ea typeface="Calibri"/>
              <a:cs typeface="Calibri"/>
              <a:sym typeface="Calibri"/>
            </a:endParaRPr>
          </a:p>
        </p:txBody>
      </p:sp>
      <p:sp>
        <p:nvSpPr>
          <p:cNvPr id="700" name="Shape 700"/>
          <p:cNvSpPr/>
          <p:nvPr/>
        </p:nvSpPr>
        <p:spPr>
          <a:xfrm>
            <a:off x="1463502" y="2270408"/>
            <a:ext cx="292100" cy="1460500"/>
          </a:xfrm>
          <a:prstGeom prst="leftBrace">
            <a:avLst>
              <a:gd name="adj1" fmla="val 8333"/>
              <a:gd name="adj2" fmla="val 50000"/>
            </a:avLst>
          </a:prstGeom>
          <a:noFill/>
          <a:ln w="38100" cap="flat" cmpd="sng">
            <a:solidFill>
              <a:srgbClr val="C64CB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Shape 705"/>
          <p:cNvPicPr preferRelativeResize="0"/>
          <p:nvPr/>
        </p:nvPicPr>
        <p:blipFill rotWithShape="1">
          <a:blip r:embed="rId3">
            <a:alphaModFix/>
          </a:blip>
          <a:srcRect/>
          <a:stretch/>
        </p:blipFill>
        <p:spPr>
          <a:xfrm>
            <a:off x="0" y="0"/>
            <a:ext cx="9144000" cy="2403145"/>
          </a:xfrm>
          <a:prstGeom prst="rect">
            <a:avLst/>
          </a:prstGeom>
          <a:noFill/>
          <a:ln>
            <a:noFill/>
          </a:ln>
        </p:spPr>
      </p:pic>
      <p:sp>
        <p:nvSpPr>
          <p:cNvPr id="706" name="Shape 706"/>
          <p:cNvSpPr txBox="1">
            <a:spLocks noGrp="1"/>
          </p:cNvSpPr>
          <p:nvPr>
            <p:ph type="body" idx="1"/>
          </p:nvPr>
        </p:nvSpPr>
        <p:spPr>
          <a:xfrm>
            <a:off x="0" y="3519112"/>
            <a:ext cx="9144000" cy="2211502"/>
          </a:xfrm>
          <a:prstGeom prst="rect">
            <a:avLst/>
          </a:prstGeom>
          <a:noFill/>
          <a:ln>
            <a:noFill/>
          </a:ln>
        </p:spPr>
        <p:txBody>
          <a:bodyPr lIns="0" tIns="0" rIns="0" bIns="0" anchor="ctr" anchorCtr="0">
            <a:noAutofit/>
          </a:bodyPr>
          <a:lstStyle/>
          <a:p>
            <a:pPr marL="457200" marR="5080" indent="-457200">
              <a:lnSpc>
                <a:spcPct val="150000"/>
              </a:lnSpc>
              <a:spcAft>
                <a:spcPts val="0"/>
              </a:spcAft>
              <a:buSzPct val="125000"/>
              <a:buFont typeface="Wingdings" charset="2"/>
              <a:buChar char="v"/>
            </a:pPr>
            <a:r>
              <a:rPr lang="en-US" sz="2800" dirty="0" smtClean="0"/>
              <a:t>Estadificación</a:t>
            </a:r>
            <a:r>
              <a:rPr lang="en-US" sz="3200" dirty="0" smtClean="0"/>
              <a:t>.</a:t>
            </a:r>
            <a:endParaRPr lang="en-US" sz="3200" dirty="0"/>
          </a:p>
          <a:p>
            <a:pPr marL="184150" marR="5080" lvl="0" indent="-184150" algn="l" rtl="0">
              <a:lnSpc>
                <a:spcPct val="150000"/>
              </a:lnSpc>
              <a:spcBef>
                <a:spcPts val="0"/>
              </a:spcBef>
              <a:spcAft>
                <a:spcPts val="0"/>
              </a:spcAft>
              <a:buClr>
                <a:schemeClr val="lt1"/>
              </a:buClr>
              <a:buSzPct val="125000"/>
              <a:buFont typeface="Noto Sans Symbols"/>
              <a:buChar char="❖"/>
            </a:pPr>
            <a:endParaRPr lang="en-US" sz="2800" b="0" i="0" u="none" strike="noStrike" cap="none" dirty="0">
              <a:solidFill>
                <a:schemeClr val="lt1"/>
              </a:solidFill>
              <a:latin typeface="Calibri"/>
              <a:ea typeface="Calibri"/>
              <a:cs typeface="Calibri"/>
              <a:sym typeface="Calibri"/>
            </a:endParaRPr>
          </a:p>
          <a:p>
            <a:pPr marL="184150" marR="5080" lvl="0" indent="-184150" algn="l" rtl="0">
              <a:lnSpc>
                <a:spcPct val="150000"/>
              </a:lnSpc>
              <a:spcBef>
                <a:spcPts val="1000"/>
              </a:spcBef>
              <a:spcAft>
                <a:spcPts val="0"/>
              </a:spcAft>
              <a:buClr>
                <a:schemeClr val="lt1"/>
              </a:buClr>
              <a:buSzPct val="125000"/>
              <a:buFont typeface="Noto Sans Symbols"/>
              <a:buChar char="❖"/>
            </a:pPr>
            <a:r>
              <a:rPr lang="en-US" sz="2800" b="0" i="0" u="none" strike="noStrike" cap="none" dirty="0" smtClean="0">
                <a:solidFill>
                  <a:schemeClr val="lt1"/>
                </a:solidFill>
                <a:latin typeface="Calibri"/>
                <a:ea typeface="Calibri"/>
                <a:cs typeface="Calibri"/>
                <a:sym typeface="Calibri"/>
              </a:rPr>
              <a:t>Reestadificación.</a:t>
            </a:r>
            <a:endParaRPr lang="en-US" sz="2800" b="0" i="0" u="none" strike="noStrike" cap="none" dirty="0">
              <a:solidFill>
                <a:schemeClr val="lt1"/>
              </a:solidFill>
              <a:latin typeface="Calibri"/>
              <a:ea typeface="Calibri"/>
              <a:cs typeface="Calibri"/>
              <a:sym typeface="Calibri"/>
            </a:endParaRPr>
          </a:p>
        </p:txBody>
      </p:sp>
      <p:sp>
        <p:nvSpPr>
          <p:cNvPr id="707" name="Shape 707"/>
          <p:cNvSpPr/>
          <p:nvPr/>
        </p:nvSpPr>
        <p:spPr>
          <a:xfrm>
            <a:off x="63609" y="6408953"/>
            <a:ext cx="9080389"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lt1"/>
                </a:solidFill>
                <a:latin typeface="Helvetica Neue"/>
                <a:ea typeface="Helvetica Neue"/>
                <a:cs typeface="Helvetica Neue"/>
                <a:sym typeface="Helvetica Neue"/>
              </a:rPr>
              <a:t>			Semin Nucl Med 40:31-40 © 2010 Elsevier</a:t>
            </a:r>
          </a:p>
        </p:txBody>
      </p:sp>
      <p:sp>
        <p:nvSpPr>
          <p:cNvPr id="708" name="Shape 708"/>
          <p:cNvSpPr txBox="1"/>
          <p:nvPr/>
        </p:nvSpPr>
        <p:spPr>
          <a:xfrm>
            <a:off x="0" y="2403144"/>
            <a:ext cx="4102872"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1">
                <a:solidFill>
                  <a:schemeClr val="lt1"/>
                </a:solidFill>
                <a:latin typeface="Calibri"/>
                <a:ea typeface="Calibri"/>
                <a:cs typeface="Calibri"/>
                <a:sym typeface="Calibri"/>
              </a:rPr>
              <a:t>En osteosarcoma: </a:t>
            </a:r>
          </a:p>
        </p:txBody>
      </p:sp>
      <p:sp>
        <p:nvSpPr>
          <p:cNvPr id="2" name="CuadroTexto 1"/>
          <p:cNvSpPr txBox="1"/>
          <p:nvPr/>
        </p:nvSpPr>
        <p:spPr>
          <a:xfrm>
            <a:off x="3281082" y="4356847"/>
            <a:ext cx="5862917" cy="954107"/>
          </a:xfrm>
          <a:prstGeom prst="rect">
            <a:avLst/>
          </a:prstGeom>
          <a:noFill/>
          <a:ln w="69850">
            <a:solidFill>
              <a:schemeClr val="accent1">
                <a:lumMod val="75000"/>
              </a:schemeClr>
            </a:solidFill>
          </a:ln>
        </p:spPr>
        <p:txBody>
          <a:bodyPr wrap="square" rtlCol="0">
            <a:spAutoFit/>
          </a:bodyPr>
          <a:lstStyle/>
          <a:p>
            <a:r>
              <a:rPr lang="en-US" sz="2800" dirty="0">
                <a:solidFill>
                  <a:schemeClr val="bg1"/>
                </a:solidFill>
                <a:latin typeface="Calibri" charset="0"/>
                <a:ea typeface="Calibri" charset="0"/>
                <a:cs typeface="Calibri" charset="0"/>
              </a:rPr>
              <a:t>Valoración de </a:t>
            </a:r>
            <a:r>
              <a:rPr lang="en-US" sz="2800" dirty="0" smtClean="0">
                <a:solidFill>
                  <a:schemeClr val="bg1"/>
                </a:solidFill>
                <a:latin typeface="Calibri" charset="0"/>
                <a:ea typeface="Calibri" charset="0"/>
                <a:cs typeface="Calibri" charset="0"/>
              </a:rPr>
              <a:t>metastasis </a:t>
            </a:r>
            <a:r>
              <a:rPr lang="en-US" sz="2800" dirty="0" err="1" smtClean="0">
                <a:solidFill>
                  <a:schemeClr val="bg1"/>
                </a:solidFill>
                <a:latin typeface="Calibri" charset="0"/>
                <a:ea typeface="Calibri" charset="0"/>
                <a:cs typeface="Calibri" charset="0"/>
              </a:rPr>
              <a:t>óseas</a:t>
            </a:r>
            <a:r>
              <a:rPr lang="en-US" sz="2800" dirty="0" smtClean="0">
                <a:solidFill>
                  <a:schemeClr val="bg1"/>
                </a:solidFill>
                <a:latin typeface="Calibri" charset="0"/>
                <a:ea typeface="Calibri" charset="0"/>
                <a:cs typeface="Calibri" charset="0"/>
              </a:rPr>
              <a:t> </a:t>
            </a:r>
            <a:r>
              <a:rPr lang="en-US" sz="2800" dirty="0">
                <a:solidFill>
                  <a:schemeClr val="bg1"/>
                </a:solidFill>
                <a:latin typeface="Calibri" charset="0"/>
                <a:ea typeface="Calibri" charset="0"/>
                <a:cs typeface="Calibri" charset="0"/>
              </a:rPr>
              <a:t>a </a:t>
            </a:r>
            <a:r>
              <a:rPr lang="en-US" sz="2800" dirty="0" err="1" smtClean="0">
                <a:solidFill>
                  <a:schemeClr val="bg1"/>
                </a:solidFill>
                <a:latin typeface="Calibri" charset="0"/>
                <a:ea typeface="Calibri" charset="0"/>
                <a:cs typeface="Calibri" charset="0"/>
              </a:rPr>
              <a:t>distancia</a:t>
            </a:r>
            <a:r>
              <a:rPr lang="en-US" sz="2800" dirty="0" smtClean="0">
                <a:solidFill>
                  <a:schemeClr val="bg1"/>
                </a:solidFill>
                <a:latin typeface="Calibri" charset="0"/>
                <a:ea typeface="Calibri" charset="0"/>
                <a:cs typeface="Calibri" charset="0"/>
              </a:rPr>
              <a:t>. </a:t>
            </a:r>
            <a:endParaRPr lang="es-ES_tradnl" sz="2800" dirty="0">
              <a:solidFill>
                <a:schemeClr val="bg1"/>
              </a:solidFill>
              <a:latin typeface="Calibri" charset="0"/>
              <a:ea typeface="Calibri" charset="0"/>
              <a:cs typeface="Calibri" charset="0"/>
            </a:endParaRPr>
          </a:p>
        </p:txBody>
      </p:sp>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pic>
        <p:nvPicPr>
          <p:cNvPr id="713" name="Shape 713"/>
          <p:cNvPicPr preferRelativeResize="0"/>
          <p:nvPr/>
        </p:nvPicPr>
        <p:blipFill rotWithShape="1">
          <a:blip r:embed="rId3">
            <a:alphaModFix/>
          </a:blip>
          <a:srcRect/>
          <a:stretch/>
        </p:blipFill>
        <p:spPr>
          <a:xfrm>
            <a:off x="0" y="1076630"/>
            <a:ext cx="9155251" cy="5530647"/>
          </a:xfrm>
          <a:prstGeom prst="rect">
            <a:avLst/>
          </a:prstGeom>
          <a:noFill/>
          <a:ln>
            <a:noFill/>
          </a:ln>
        </p:spPr>
      </p:pic>
      <p:sp>
        <p:nvSpPr>
          <p:cNvPr id="714" name="Shape 714"/>
          <p:cNvSpPr txBox="1"/>
          <p:nvPr/>
        </p:nvSpPr>
        <p:spPr>
          <a:xfrm>
            <a:off x="0" y="0"/>
            <a:ext cx="9144000" cy="76944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400">
                <a:solidFill>
                  <a:schemeClr val="lt1"/>
                </a:solidFill>
                <a:latin typeface="Calibri"/>
                <a:ea typeface="Calibri"/>
                <a:cs typeface="Calibri"/>
                <a:sym typeface="Calibri"/>
              </a:rPr>
              <a:t>Centellograma óseo  con </a:t>
            </a:r>
            <a:r>
              <a:rPr lang="en-US" sz="4400" baseline="30000">
                <a:solidFill>
                  <a:schemeClr val="lt1"/>
                </a:solidFill>
                <a:latin typeface="Calibri"/>
                <a:ea typeface="Calibri"/>
                <a:cs typeface="Calibri"/>
                <a:sym typeface="Calibri"/>
              </a:rPr>
              <a:t>99m</a:t>
            </a:r>
            <a:r>
              <a:rPr lang="en-US" sz="4400">
                <a:solidFill>
                  <a:schemeClr val="lt1"/>
                </a:solidFill>
                <a:latin typeface="Calibri"/>
                <a:ea typeface="Calibri"/>
                <a:cs typeface="Calibri"/>
                <a:sym typeface="Calibri"/>
              </a:rPr>
              <a:t>Tc-MDP</a:t>
            </a:r>
          </a:p>
        </p:txBody>
      </p:sp>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Shape 719"/>
          <p:cNvSpPr txBox="1">
            <a:spLocks noGrp="1"/>
          </p:cNvSpPr>
          <p:nvPr>
            <p:ph type="body" idx="1"/>
          </p:nvPr>
        </p:nvSpPr>
        <p:spPr>
          <a:xfrm>
            <a:off x="457200" y="2142067"/>
            <a:ext cx="7772400" cy="364913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lt1"/>
              </a:buClr>
              <a:buSzPct val="25000"/>
              <a:buFont typeface="Arial"/>
              <a:buNone/>
            </a:pPr>
            <a:r>
              <a:rPr lang="en-US" sz="1800" b="0" i="0" u="none" strike="noStrike" cap="none" dirty="0" err="1">
                <a:solidFill>
                  <a:schemeClr val="lt1"/>
                </a:solidFill>
                <a:latin typeface="Calibri"/>
                <a:ea typeface="Calibri"/>
                <a:cs typeface="Calibri"/>
                <a:sym typeface="Calibri"/>
              </a:rPr>
              <a:t>Indicaciónes</a:t>
            </a:r>
            <a:r>
              <a:rPr lang="en-US" sz="1800" b="0" i="0" u="none" strike="noStrike" cap="none" dirty="0">
                <a:solidFill>
                  <a:schemeClr val="lt1"/>
                </a:solidFill>
                <a:latin typeface="Calibri"/>
                <a:ea typeface="Calibri"/>
                <a:cs typeface="Calibri"/>
                <a:sym typeface="Calibri"/>
              </a:rPr>
              <a:t>:</a:t>
            </a:r>
          </a:p>
          <a:p>
            <a:pPr marL="0" marR="0" lvl="0" indent="0" algn="l" rtl="0">
              <a:lnSpc>
                <a:spcPct val="90000"/>
              </a:lnSpc>
              <a:spcBef>
                <a:spcPts val="0"/>
              </a:spcBef>
              <a:spcAft>
                <a:spcPts val="0"/>
              </a:spcAft>
              <a:buClr>
                <a:schemeClr val="lt1"/>
              </a:buClr>
              <a:buSzPct val="25000"/>
              <a:buFont typeface="Arial"/>
              <a:buNone/>
            </a:pPr>
            <a:endParaRPr sz="1800" b="0" i="0" u="none" strike="noStrike" cap="none" dirty="0">
              <a:solidFill>
                <a:schemeClr val="lt1"/>
              </a:solidFill>
              <a:latin typeface="Calibri"/>
              <a:ea typeface="Calibri"/>
              <a:cs typeface="Calibri"/>
              <a:sym typeface="Calibri"/>
            </a:endParaRPr>
          </a:p>
          <a:p>
            <a:pPr marL="285750" marR="0" lvl="0" indent="-285750" algn="l" rtl="0">
              <a:lnSpc>
                <a:spcPct val="90000"/>
              </a:lnSpc>
              <a:spcBef>
                <a:spcPts val="0"/>
              </a:spcBef>
              <a:spcAft>
                <a:spcPts val="0"/>
              </a:spcAft>
              <a:buClr>
                <a:schemeClr val="lt1"/>
              </a:buClr>
              <a:buSzPct val="100000"/>
              <a:buFont typeface="Arial"/>
              <a:buChar char="•"/>
            </a:pPr>
            <a:r>
              <a:rPr lang="en-US" sz="1800" b="0" i="0" u="none" strike="noStrike" cap="none" dirty="0" err="1">
                <a:solidFill>
                  <a:schemeClr val="lt1"/>
                </a:solidFill>
                <a:latin typeface="Calibri"/>
                <a:ea typeface="Calibri"/>
                <a:cs typeface="Calibri"/>
                <a:sym typeface="Calibri"/>
              </a:rPr>
              <a:t>Estadificacion</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ósea</a:t>
            </a:r>
            <a:r>
              <a:rPr lang="en-US" sz="1800" b="0" i="0" u="none" strike="noStrike" cap="none" dirty="0">
                <a:solidFill>
                  <a:schemeClr val="lt1"/>
                </a:solidFill>
                <a:latin typeface="Calibri"/>
                <a:ea typeface="Calibri"/>
                <a:cs typeface="Calibri"/>
                <a:sym typeface="Calibri"/>
              </a:rPr>
              <a:t> a </a:t>
            </a:r>
            <a:r>
              <a:rPr lang="en-US" sz="1800" b="0" i="0" u="none" strike="noStrike" cap="none" dirty="0" err="1">
                <a:solidFill>
                  <a:schemeClr val="lt1"/>
                </a:solidFill>
                <a:latin typeface="Calibri"/>
                <a:ea typeface="Calibri"/>
                <a:cs typeface="Calibri"/>
                <a:sym typeface="Calibri"/>
              </a:rPr>
              <a:t>distancia</a:t>
            </a:r>
            <a:r>
              <a:rPr lang="en-US" sz="1800" b="0" i="0" u="none" strike="noStrike" cap="none" dirty="0">
                <a:solidFill>
                  <a:schemeClr val="lt1"/>
                </a:solidFill>
                <a:latin typeface="Calibri"/>
                <a:ea typeface="Calibri"/>
                <a:cs typeface="Calibri"/>
                <a:sym typeface="Calibri"/>
              </a:rPr>
              <a:t>.</a:t>
            </a:r>
          </a:p>
          <a:p>
            <a:pPr marL="285750" marR="0" lvl="0" indent="-285750" algn="l" rtl="0">
              <a:lnSpc>
                <a:spcPct val="90000"/>
              </a:lnSpc>
              <a:spcBef>
                <a:spcPts val="1000"/>
              </a:spcBef>
              <a:spcAft>
                <a:spcPts val="0"/>
              </a:spcAft>
              <a:buClr>
                <a:schemeClr val="lt1"/>
              </a:buClr>
              <a:buSzPct val="100000"/>
              <a:buFont typeface="Arial"/>
              <a:buChar char="•"/>
            </a:pPr>
            <a:r>
              <a:rPr lang="en-US" sz="1800" b="0" i="0" u="none" strike="noStrike" cap="none" dirty="0">
                <a:solidFill>
                  <a:schemeClr val="lt1"/>
                </a:solidFill>
                <a:latin typeface="Calibri"/>
                <a:ea typeface="Calibri"/>
                <a:cs typeface="Calibri"/>
                <a:sym typeface="Calibri"/>
              </a:rPr>
              <a:t>Reestadificación </a:t>
            </a:r>
            <a:r>
              <a:rPr lang="en-US" sz="1800" b="0" i="0" u="none" strike="noStrike" cap="none" dirty="0" err="1">
                <a:solidFill>
                  <a:schemeClr val="lt1"/>
                </a:solidFill>
                <a:latin typeface="Calibri"/>
                <a:ea typeface="Calibri"/>
                <a:cs typeface="Calibri"/>
                <a:sym typeface="Calibri"/>
              </a:rPr>
              <a:t>tras</a:t>
            </a:r>
            <a:r>
              <a:rPr lang="en-US" sz="1800" b="0" i="0" u="none" strike="noStrike" cap="none" dirty="0">
                <a:solidFill>
                  <a:schemeClr val="lt1"/>
                </a:solidFill>
                <a:latin typeface="Calibri"/>
                <a:ea typeface="Calibri"/>
                <a:cs typeface="Calibri"/>
                <a:sym typeface="Calibri"/>
              </a:rPr>
              <a:t> la </a:t>
            </a:r>
            <a:r>
              <a:rPr lang="en-US" sz="1800" b="0" i="0" u="none" strike="noStrike" cap="none" dirty="0" err="1">
                <a:solidFill>
                  <a:schemeClr val="lt1"/>
                </a:solidFill>
                <a:latin typeface="Calibri"/>
                <a:ea typeface="Calibri"/>
                <a:cs typeface="Calibri"/>
                <a:sym typeface="Calibri"/>
              </a:rPr>
              <a:t>terapia</a:t>
            </a:r>
            <a:r>
              <a:rPr lang="en-US" sz="1800" b="0" i="0" u="none" strike="noStrike" cap="none" dirty="0">
                <a:solidFill>
                  <a:schemeClr val="lt1"/>
                </a:solidFill>
                <a:latin typeface="Calibri"/>
                <a:ea typeface="Calibri"/>
                <a:cs typeface="Calibri"/>
                <a:sym typeface="Calibri"/>
              </a:rPr>
              <a:t> </a:t>
            </a:r>
            <a:r>
              <a:rPr lang="en-US" sz="1800" b="0" i="0" u="none" strike="noStrike" cap="none" dirty="0" err="1">
                <a:solidFill>
                  <a:schemeClr val="lt1"/>
                </a:solidFill>
                <a:latin typeface="Calibri"/>
                <a:ea typeface="Calibri"/>
                <a:cs typeface="Calibri"/>
                <a:sym typeface="Calibri"/>
              </a:rPr>
              <a:t>Neoadyuvante</a:t>
            </a:r>
            <a:r>
              <a:rPr lang="en-US" sz="1800" b="0" i="0" u="none" strike="noStrike" cap="none" dirty="0">
                <a:solidFill>
                  <a:schemeClr val="lt1"/>
                </a:solidFill>
                <a:latin typeface="Calibri"/>
                <a:ea typeface="Calibri"/>
                <a:cs typeface="Calibri"/>
                <a:sym typeface="Calibri"/>
              </a:rPr>
              <a:t>.</a:t>
            </a:r>
          </a:p>
          <a:p>
            <a:pPr marL="285750" marR="0" lvl="0" indent="-285750" algn="l" rtl="0">
              <a:lnSpc>
                <a:spcPct val="90000"/>
              </a:lnSpc>
              <a:spcBef>
                <a:spcPts val="1000"/>
              </a:spcBef>
              <a:spcAft>
                <a:spcPts val="0"/>
              </a:spcAft>
              <a:buClr>
                <a:schemeClr val="lt1"/>
              </a:buClr>
              <a:buSzPct val="100000"/>
              <a:buFont typeface="Arial"/>
              <a:buChar char="•"/>
            </a:pPr>
            <a:r>
              <a:rPr lang="en-US" sz="1800" b="0" i="0" u="none" strike="noStrike" cap="none" dirty="0" err="1">
                <a:solidFill>
                  <a:schemeClr val="lt1"/>
                </a:solidFill>
                <a:latin typeface="Calibri"/>
                <a:ea typeface="Calibri"/>
                <a:cs typeface="Calibri"/>
                <a:sym typeface="Calibri"/>
              </a:rPr>
              <a:t>Seguimiento</a:t>
            </a:r>
            <a:r>
              <a:rPr lang="en-US" sz="1800" b="0" i="0" u="none" strike="noStrike" cap="none" dirty="0">
                <a:solidFill>
                  <a:schemeClr val="lt1"/>
                </a:solidFill>
                <a:latin typeface="Calibri"/>
                <a:ea typeface="Calibri"/>
                <a:cs typeface="Calibri"/>
                <a:sym typeface="Calibri"/>
              </a:rPr>
              <a:t>. </a:t>
            </a:r>
          </a:p>
          <a:p>
            <a:pPr marL="0" marR="0" lvl="0" indent="0" algn="l" rtl="0">
              <a:lnSpc>
                <a:spcPct val="90000"/>
              </a:lnSpc>
              <a:spcBef>
                <a:spcPts val="1000"/>
              </a:spcBef>
              <a:spcAft>
                <a:spcPts val="0"/>
              </a:spcAft>
              <a:buClr>
                <a:schemeClr val="lt1"/>
              </a:buClr>
              <a:buSzPct val="25000"/>
              <a:buFont typeface="Arial"/>
              <a:buNone/>
            </a:pPr>
            <a:endParaRPr sz="1800" b="0" i="0" u="none" strike="noStrike" cap="none" dirty="0">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ct val="25000"/>
              <a:buFont typeface="Arial"/>
              <a:buNone/>
            </a:pPr>
            <a:endParaRPr sz="1800" b="0" i="0" u="none" strike="noStrike" cap="none" dirty="0">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ct val="25000"/>
              <a:buFont typeface="Arial"/>
              <a:buNone/>
            </a:pPr>
            <a:endParaRPr sz="1800" b="0" i="0" u="none" strike="noStrike" cap="none" dirty="0">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ct val="25000"/>
              <a:buFont typeface="Arial"/>
              <a:buNone/>
            </a:pPr>
            <a:endParaRPr sz="1800" b="0" i="0" u="none" strike="noStrike" cap="none" dirty="0">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ct val="25000"/>
              <a:buFont typeface="Arial"/>
              <a:buNone/>
            </a:pPr>
            <a:endParaRPr sz="1800" b="0" i="0" u="none" strike="noStrike" cap="none" dirty="0">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ct val="25000"/>
              <a:buFont typeface="Arial"/>
              <a:buNone/>
            </a:pPr>
            <a:endParaRPr sz="1800" b="0" i="0" u="none" strike="noStrike" cap="none" dirty="0">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ct val="25000"/>
              <a:buFont typeface="Arial"/>
              <a:buNone/>
            </a:pPr>
            <a:r>
              <a:rPr lang="en-US" sz="1800" b="0" i="0" u="none" strike="noStrike" cap="none" dirty="0">
                <a:solidFill>
                  <a:schemeClr val="lt1"/>
                </a:solidFill>
                <a:latin typeface="Calibri"/>
                <a:ea typeface="Calibri"/>
                <a:cs typeface="Calibri"/>
                <a:sym typeface="Calibri"/>
              </a:rPr>
              <a:t>			</a:t>
            </a:r>
          </a:p>
        </p:txBody>
      </p:sp>
      <p:pic>
        <p:nvPicPr>
          <p:cNvPr id="720" name="Shape 720"/>
          <p:cNvPicPr preferRelativeResize="0"/>
          <p:nvPr/>
        </p:nvPicPr>
        <p:blipFill rotWithShape="1">
          <a:blip r:embed="rId3">
            <a:alphaModFix/>
          </a:blip>
          <a:srcRect/>
          <a:stretch/>
        </p:blipFill>
        <p:spPr>
          <a:xfrm>
            <a:off x="0" y="1442344"/>
            <a:ext cx="9144000" cy="5415655"/>
          </a:xfrm>
          <a:prstGeom prst="rect">
            <a:avLst/>
          </a:prstGeom>
          <a:noFill/>
          <a:ln>
            <a:noFill/>
          </a:ln>
        </p:spPr>
      </p:pic>
      <p:sp>
        <p:nvSpPr>
          <p:cNvPr id="721" name="Shape 721"/>
          <p:cNvSpPr txBox="1"/>
          <p:nvPr/>
        </p:nvSpPr>
        <p:spPr>
          <a:xfrm>
            <a:off x="0" y="36514"/>
            <a:ext cx="9144000" cy="107721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a:solidFill>
                  <a:schemeClr val="lt1"/>
                </a:solidFill>
                <a:latin typeface="Calibri"/>
                <a:ea typeface="Calibri"/>
                <a:cs typeface="Calibri"/>
                <a:sym typeface="Calibri"/>
              </a:rPr>
              <a:t>Diferencias en la biodistribución de los</a:t>
            </a:r>
          </a:p>
          <a:p>
            <a:pPr marL="0" marR="0" lvl="0" indent="0" algn="ctr" rtl="0">
              <a:spcBef>
                <a:spcPts val="0"/>
              </a:spcBef>
              <a:buSzPct val="25000"/>
              <a:buNone/>
            </a:pPr>
            <a:r>
              <a:rPr lang="en-US" sz="3200">
                <a:solidFill>
                  <a:schemeClr val="lt1"/>
                </a:solidFill>
                <a:latin typeface="Calibri"/>
                <a:ea typeface="Calibri"/>
                <a:cs typeface="Calibri"/>
                <a:sym typeface="Calibri"/>
              </a:rPr>
              <a:t> </a:t>
            </a:r>
            <a:r>
              <a:rPr lang="en-US" sz="3200" baseline="30000">
                <a:solidFill>
                  <a:schemeClr val="lt1"/>
                </a:solidFill>
                <a:latin typeface="Calibri"/>
                <a:ea typeface="Calibri"/>
                <a:cs typeface="Calibri"/>
                <a:sym typeface="Calibri"/>
              </a:rPr>
              <a:t>99</a:t>
            </a:r>
            <a:r>
              <a:rPr lang="en-US" sz="3200">
                <a:solidFill>
                  <a:schemeClr val="lt1"/>
                </a:solidFill>
                <a:latin typeface="Calibri"/>
                <a:ea typeface="Calibri"/>
                <a:cs typeface="Calibri"/>
                <a:sym typeface="Calibri"/>
              </a:rPr>
              <a:t>TC-Difosfonatos durante la maduración  esquelética.</a:t>
            </a:r>
          </a:p>
        </p:txBody>
      </p:sp>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pic>
        <p:nvPicPr>
          <p:cNvPr id="726" name="Shape 726"/>
          <p:cNvPicPr preferRelativeResize="0"/>
          <p:nvPr/>
        </p:nvPicPr>
        <p:blipFill rotWithShape="1">
          <a:blip r:embed="rId3">
            <a:alphaModFix/>
          </a:blip>
          <a:srcRect t="1950" b="4094"/>
          <a:stretch/>
        </p:blipFill>
        <p:spPr>
          <a:xfrm>
            <a:off x="2751991" y="1061425"/>
            <a:ext cx="6275967" cy="5250884"/>
          </a:xfrm>
          <a:prstGeom prst="rect">
            <a:avLst/>
          </a:prstGeom>
          <a:noFill/>
          <a:ln>
            <a:noFill/>
          </a:ln>
        </p:spPr>
      </p:pic>
      <p:sp>
        <p:nvSpPr>
          <p:cNvPr id="727" name="Shape 727"/>
          <p:cNvSpPr txBox="1"/>
          <p:nvPr/>
        </p:nvSpPr>
        <p:spPr>
          <a:xfrm>
            <a:off x="1" y="0"/>
            <a:ext cx="9143998" cy="677108"/>
          </a:xfrm>
          <a:prstGeom prst="rect">
            <a:avLst/>
          </a:prstGeom>
          <a:noFill/>
          <a:ln>
            <a:noFill/>
          </a:ln>
        </p:spPr>
        <p:txBody>
          <a:bodyPr lIns="0" tIns="0" rIns="0" bIns="0" anchor="t" anchorCtr="0">
            <a:noAutofit/>
          </a:bodyPr>
          <a:lstStyle/>
          <a:p>
            <a:pPr marL="8703" marR="0" lvl="0" indent="-8703" algn="ctr" rtl="0">
              <a:spcBef>
                <a:spcPts val="0"/>
              </a:spcBef>
              <a:buSzPct val="25000"/>
              <a:buNone/>
            </a:pPr>
            <a:r>
              <a:rPr lang="en-US" sz="4400">
                <a:solidFill>
                  <a:schemeClr val="lt1"/>
                </a:solidFill>
                <a:latin typeface="Calibri"/>
                <a:ea typeface="Calibri"/>
                <a:cs typeface="Calibri"/>
                <a:sym typeface="Calibri"/>
              </a:rPr>
              <a:t>Céntros  secundarios de osificación</a:t>
            </a:r>
          </a:p>
        </p:txBody>
      </p:sp>
      <p:sp>
        <p:nvSpPr>
          <p:cNvPr id="728" name="Shape 728"/>
          <p:cNvSpPr/>
          <p:nvPr/>
        </p:nvSpPr>
        <p:spPr>
          <a:xfrm>
            <a:off x="116041" y="0"/>
            <a:ext cx="8911919" cy="6683938"/>
          </a:xfrm>
          <a:custGeom>
            <a:avLst/>
            <a:gdLst/>
            <a:ahLst/>
            <a:cxnLst/>
            <a:rect l="0" t="0" r="0" b="0"/>
            <a:pathLst>
              <a:path w="120000" h="120000" extrusionOk="0">
                <a:moveTo>
                  <a:pt x="0" y="120000"/>
                </a:moveTo>
                <a:lnTo>
                  <a:pt x="119999" y="120000"/>
                </a:lnTo>
                <a:lnTo>
                  <a:pt x="119999" y="0"/>
                </a:lnTo>
                <a:lnTo>
                  <a:pt x="0" y="0"/>
                </a:lnTo>
                <a:lnTo>
                  <a:pt x="0" y="120000"/>
                </a:lnTo>
                <a:close/>
              </a:path>
            </a:pathLst>
          </a:custGeom>
          <a:noFill/>
          <a:ln w="12700" cap="flat" cmpd="sng">
            <a:solidFill>
              <a:srgbClr val="4C4C4C"/>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234">
              <a:solidFill>
                <a:schemeClr val="lt1"/>
              </a:solidFill>
              <a:latin typeface="Calibri"/>
              <a:ea typeface="Calibri"/>
              <a:cs typeface="Calibri"/>
              <a:sym typeface="Calibri"/>
            </a:endParaRPr>
          </a:p>
        </p:txBody>
      </p:sp>
      <p:sp>
        <p:nvSpPr>
          <p:cNvPr id="729" name="Shape 729"/>
          <p:cNvSpPr txBox="1"/>
          <p:nvPr/>
        </p:nvSpPr>
        <p:spPr>
          <a:xfrm>
            <a:off x="7584875" y="9010650"/>
            <a:ext cx="2368550" cy="381634"/>
          </a:xfrm>
          <a:prstGeom prst="rect">
            <a:avLst/>
          </a:prstGeom>
          <a:noFill/>
          <a:ln>
            <a:noFill/>
          </a:ln>
        </p:spPr>
        <p:txBody>
          <a:bodyPr lIns="0" tIns="0" rIns="0" bIns="0" anchor="t" anchorCtr="0">
            <a:noAutofit/>
          </a:bodyPr>
          <a:lstStyle/>
          <a:p>
            <a:pPr marL="12700" marR="0" lvl="0" indent="0" algn="l" rtl="0">
              <a:lnSpc>
                <a:spcPct val="100000"/>
              </a:lnSpc>
              <a:spcBef>
                <a:spcPts val="0"/>
              </a:spcBef>
              <a:buSzPct val="25000"/>
              <a:buNone/>
            </a:pPr>
            <a:r>
              <a:rPr lang="en-US" sz="2400">
                <a:solidFill>
                  <a:schemeClr val="lt1"/>
                </a:solidFill>
                <a:latin typeface="Cabin"/>
                <a:ea typeface="Cabin"/>
                <a:cs typeface="Cabin"/>
                <a:sym typeface="Cabin"/>
              </a:rPr>
              <a:t>NCCN; 2012. p. 58.</a:t>
            </a:r>
          </a:p>
        </p:txBody>
      </p:sp>
      <p:sp>
        <p:nvSpPr>
          <p:cNvPr id="730" name="Shape 730"/>
          <p:cNvSpPr txBox="1"/>
          <p:nvPr/>
        </p:nvSpPr>
        <p:spPr>
          <a:xfrm>
            <a:off x="7737275" y="9163050"/>
            <a:ext cx="2368550" cy="381634"/>
          </a:xfrm>
          <a:prstGeom prst="rect">
            <a:avLst/>
          </a:prstGeom>
          <a:noFill/>
          <a:ln>
            <a:noFill/>
          </a:ln>
        </p:spPr>
        <p:txBody>
          <a:bodyPr lIns="0" tIns="0" rIns="0" bIns="0" anchor="t" anchorCtr="0">
            <a:noAutofit/>
          </a:bodyPr>
          <a:lstStyle/>
          <a:p>
            <a:pPr marL="12700" marR="0" lvl="0" indent="0" algn="l" rtl="0">
              <a:lnSpc>
                <a:spcPct val="100000"/>
              </a:lnSpc>
              <a:spcBef>
                <a:spcPts val="0"/>
              </a:spcBef>
              <a:buSzPct val="25000"/>
              <a:buNone/>
            </a:pPr>
            <a:r>
              <a:rPr lang="en-US" sz="2400">
                <a:solidFill>
                  <a:schemeClr val="lt1"/>
                </a:solidFill>
                <a:latin typeface="Cabin"/>
                <a:ea typeface="Cabin"/>
                <a:cs typeface="Cabin"/>
                <a:sym typeface="Cabin"/>
              </a:rPr>
              <a:t>NCCN; 2012. p. 58.</a:t>
            </a:r>
          </a:p>
        </p:txBody>
      </p:sp>
      <p:sp>
        <p:nvSpPr>
          <p:cNvPr id="731" name="Shape 731"/>
          <p:cNvSpPr/>
          <p:nvPr/>
        </p:nvSpPr>
        <p:spPr>
          <a:xfrm>
            <a:off x="116039" y="1061882"/>
            <a:ext cx="3644799" cy="5250427"/>
          </a:xfrm>
          <a:prstGeom prst="rect">
            <a:avLst/>
          </a:prstGeom>
          <a:blipFill rotWithShape="1">
            <a:blip r:embed="rId4">
              <a:alphaModFix/>
            </a:blip>
            <a:stretch>
              <a:fillRect/>
            </a:stretch>
          </a:blip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Font typeface="Calibri"/>
              <a:buNone/>
            </a:pPr>
            <a:endParaRPr sz="1800" b="0" i="0" u="none" strike="noStrike" cap="none">
              <a:solidFill>
                <a:srgbClr val="000000"/>
              </a:solidFill>
              <a:latin typeface="Calibri"/>
              <a:ea typeface="Calibri"/>
              <a:cs typeface="Calibri"/>
              <a:sym typeface="Calibri"/>
            </a:endParaRPr>
          </a:p>
        </p:txBody>
      </p:sp>
      <p:sp>
        <p:nvSpPr>
          <p:cNvPr id="732" name="Shape 732"/>
          <p:cNvSpPr txBox="1"/>
          <p:nvPr/>
        </p:nvSpPr>
        <p:spPr>
          <a:xfrm>
            <a:off x="7737275" y="1375575"/>
            <a:ext cx="1443083" cy="65428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Simetría</a:t>
            </a:r>
          </a:p>
          <a:p>
            <a:pPr marL="0" marR="0" lvl="0" indent="0" algn="l" rtl="0">
              <a:spcBef>
                <a:spcPts val="0"/>
              </a:spcBef>
              <a:buSzPct val="25000"/>
              <a:buNone/>
            </a:pPr>
            <a:r>
              <a:rPr lang="en-US" sz="1800">
                <a:solidFill>
                  <a:schemeClr val="dk1"/>
                </a:solidFill>
                <a:latin typeface="Calibri"/>
                <a:ea typeface="Calibri"/>
                <a:cs typeface="Calibri"/>
                <a:sym typeface="Calibri"/>
              </a:rPr>
              <a:t>Uniformidad.</a:t>
            </a:r>
          </a:p>
        </p:txBody>
      </p:sp>
      <p:sp>
        <p:nvSpPr>
          <p:cNvPr id="2" name="Rectángulo 1"/>
          <p:cNvSpPr/>
          <p:nvPr/>
        </p:nvSpPr>
        <p:spPr>
          <a:xfrm>
            <a:off x="1" y="6312309"/>
            <a:ext cx="9027957" cy="307777"/>
          </a:xfrm>
          <a:prstGeom prst="rect">
            <a:avLst/>
          </a:prstGeom>
        </p:spPr>
        <p:txBody>
          <a:bodyPr wrap="square">
            <a:spAutoFit/>
          </a:bodyPr>
          <a:lstStyle/>
          <a:p>
            <a:pPr lvl="0" algn="ctr">
              <a:buSzPct val="25000"/>
            </a:pPr>
            <a:r>
              <a:rPr lang="en-US" dirty="0">
                <a:solidFill>
                  <a:schemeClr val="bg1"/>
                </a:solidFill>
                <a:latin typeface="Calibri"/>
                <a:ea typeface="Calibri"/>
                <a:cs typeface="Calibri"/>
                <a:sym typeface="Calibri"/>
              </a:rPr>
              <a:t>Taoka- </a:t>
            </a:r>
            <a:r>
              <a:rPr lang="en-US" dirty="0" smtClean="0">
                <a:solidFill>
                  <a:schemeClr val="bg1"/>
                </a:solidFill>
                <a:latin typeface="Calibri"/>
                <a:ea typeface="Calibri"/>
                <a:cs typeface="Calibri"/>
                <a:sym typeface="Calibri"/>
              </a:rPr>
              <a:t>et </a:t>
            </a:r>
            <a:r>
              <a:rPr lang="en-US" dirty="0">
                <a:solidFill>
                  <a:schemeClr val="bg1"/>
                </a:solidFill>
                <a:latin typeface="Calibri"/>
                <a:ea typeface="Calibri"/>
                <a:cs typeface="Calibri"/>
                <a:sym typeface="Calibri"/>
              </a:rPr>
              <a:t>al. ( 2001 </a:t>
            </a:r>
            <a:r>
              <a:rPr lang="en-US" dirty="0" smtClean="0">
                <a:solidFill>
                  <a:schemeClr val="bg1"/>
                </a:solidFill>
                <a:latin typeface="Calibri"/>
                <a:ea typeface="Calibri"/>
                <a:cs typeface="Calibri"/>
                <a:sym typeface="Calibri"/>
              </a:rPr>
              <a:t>)</a:t>
            </a:r>
            <a:endParaRPr lang="es-ES_tradnl" dirty="0">
              <a:solidFill>
                <a:schemeClr val="bg1"/>
              </a:solidFill>
            </a:endParaRPr>
          </a:p>
        </p:txBody>
      </p:sp>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grpSp>
        <p:nvGrpSpPr>
          <p:cNvPr id="738" name="Shape 738"/>
          <p:cNvGrpSpPr/>
          <p:nvPr/>
        </p:nvGrpSpPr>
        <p:grpSpPr>
          <a:xfrm>
            <a:off x="470996" y="357391"/>
            <a:ext cx="8046719" cy="5451572"/>
            <a:chOff x="-214684" y="-95740"/>
            <a:chExt cx="9144000" cy="6857999"/>
          </a:xfrm>
        </p:grpSpPr>
        <p:grpSp>
          <p:nvGrpSpPr>
            <p:cNvPr id="739" name="Shape 739"/>
            <p:cNvGrpSpPr/>
            <p:nvPr/>
          </p:nvGrpSpPr>
          <p:grpSpPr>
            <a:xfrm>
              <a:off x="-214684" y="-95740"/>
              <a:ext cx="9144000" cy="6857999"/>
              <a:chOff x="5213555" y="3045600"/>
              <a:chExt cx="8922773" cy="6170047"/>
            </a:xfrm>
          </p:grpSpPr>
          <p:pic>
            <p:nvPicPr>
              <p:cNvPr id="740" name="Shape 740"/>
              <p:cNvPicPr preferRelativeResize="0"/>
              <p:nvPr/>
            </p:nvPicPr>
            <p:blipFill rotWithShape="1">
              <a:blip r:embed="rId3">
                <a:alphaModFix/>
              </a:blip>
              <a:srcRect/>
              <a:stretch/>
            </p:blipFill>
            <p:spPr>
              <a:xfrm>
                <a:off x="5213555" y="3045600"/>
                <a:ext cx="8922773" cy="6170047"/>
              </a:xfrm>
              <a:prstGeom prst="rect">
                <a:avLst/>
              </a:prstGeom>
              <a:noFill/>
              <a:ln>
                <a:noFill/>
              </a:ln>
            </p:spPr>
          </p:pic>
          <p:sp>
            <p:nvSpPr>
              <p:cNvPr id="741" name="Shape 741"/>
              <p:cNvSpPr txBox="1"/>
              <p:nvPr/>
            </p:nvSpPr>
            <p:spPr>
              <a:xfrm>
                <a:off x="5213555" y="3045600"/>
                <a:ext cx="2038364" cy="722796"/>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grpSp>
        <p:cxnSp>
          <p:nvCxnSpPr>
            <p:cNvPr id="742" name="Shape 742"/>
            <p:cNvCxnSpPr/>
            <p:nvPr/>
          </p:nvCxnSpPr>
          <p:spPr>
            <a:xfrm flipH="1">
              <a:off x="6880860" y="5184250"/>
              <a:ext cx="426388" cy="11223"/>
            </a:xfrm>
            <a:prstGeom prst="straightConnector1">
              <a:avLst/>
            </a:prstGeom>
            <a:noFill/>
            <a:ln w="34925" cap="flat" cmpd="sng">
              <a:solidFill>
                <a:schemeClr val="accent1"/>
              </a:solidFill>
              <a:prstDash val="solid"/>
              <a:round/>
              <a:headEnd type="none" w="med" len="med"/>
              <a:tailEnd type="triangle" w="lg" len="lg"/>
            </a:ln>
          </p:spPr>
        </p:cxnSp>
        <p:cxnSp>
          <p:nvCxnSpPr>
            <p:cNvPr id="743" name="Shape 743"/>
            <p:cNvCxnSpPr/>
            <p:nvPr/>
          </p:nvCxnSpPr>
          <p:spPr>
            <a:xfrm rot="10800000" flipH="1">
              <a:off x="1243233" y="5195472"/>
              <a:ext cx="560438" cy="19174"/>
            </a:xfrm>
            <a:prstGeom prst="straightConnector1">
              <a:avLst/>
            </a:prstGeom>
            <a:noFill/>
            <a:ln w="38100" cap="flat" cmpd="sng">
              <a:solidFill>
                <a:schemeClr val="accent1"/>
              </a:solidFill>
              <a:prstDash val="solid"/>
              <a:round/>
              <a:headEnd type="none" w="med" len="med"/>
              <a:tailEnd type="triangle" w="lg" len="lg"/>
            </a:ln>
          </p:spPr>
        </p:cxnSp>
      </p:grpSp>
      <p:sp>
        <p:nvSpPr>
          <p:cNvPr id="9" name="8 CuadroTexto"/>
          <p:cNvSpPr txBox="1"/>
          <p:nvPr/>
        </p:nvSpPr>
        <p:spPr>
          <a:xfrm>
            <a:off x="470996" y="6053560"/>
            <a:ext cx="5860356" cy="400110"/>
          </a:xfrm>
          <a:prstGeom prst="rect">
            <a:avLst/>
          </a:prstGeom>
          <a:noFill/>
        </p:spPr>
        <p:txBody>
          <a:bodyPr wrap="square" rtlCol="0">
            <a:spAutoFit/>
          </a:bodyPr>
          <a:lstStyle/>
          <a:p>
            <a:r>
              <a:rPr lang="es-UY" sz="2000" dirty="0" smtClean="0">
                <a:solidFill>
                  <a:schemeClr val="bg1"/>
                </a:solidFill>
              </a:rPr>
              <a:t>5 a  </a:t>
            </a:r>
            <a:r>
              <a:rPr lang="es-UY" sz="2000" dirty="0" err="1" smtClean="0">
                <a:solidFill>
                  <a:schemeClr val="bg1"/>
                </a:solidFill>
              </a:rPr>
              <a:t>Osteosarcoma</a:t>
            </a:r>
            <a:r>
              <a:rPr lang="es-UY" sz="2000" dirty="0" smtClean="0">
                <a:solidFill>
                  <a:schemeClr val="bg1"/>
                </a:solidFill>
              </a:rPr>
              <a:t>: Valoración de NA</a:t>
            </a:r>
            <a:endParaRPr lang="es-UY" sz="2000" dirty="0">
              <a:solidFill>
                <a:schemeClr val="bg1"/>
              </a:solidFill>
            </a:endParaRPr>
          </a:p>
        </p:txBody>
      </p:sp>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Shape 748"/>
          <p:cNvSpPr txBox="1">
            <a:spLocks noGrp="1"/>
          </p:cNvSpPr>
          <p:nvPr>
            <p:ph type="title"/>
          </p:nvPr>
        </p:nvSpPr>
        <p:spPr>
          <a:xfrm>
            <a:off x="0" y="6091085"/>
            <a:ext cx="9143998" cy="988141"/>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Calibri"/>
              <a:buNone/>
            </a:pPr>
            <a:r>
              <a:rPr lang="en-US" sz="2800" b="0" i="0" u="none" strike="noStrike" cap="none">
                <a:solidFill>
                  <a:schemeClr val="lt1"/>
                </a:solidFill>
                <a:latin typeface="Calibri"/>
                <a:ea typeface="Calibri"/>
                <a:cs typeface="Calibri"/>
                <a:sym typeface="Calibri"/>
              </a:rPr>
              <a:t>CONTROL POST QUIRÚRGICO </a:t>
            </a:r>
          </a:p>
        </p:txBody>
      </p:sp>
      <p:pic>
        <p:nvPicPr>
          <p:cNvPr id="749" name="Shape 749"/>
          <p:cNvPicPr preferRelativeResize="0">
            <a:picLocks noGrp="1"/>
          </p:cNvPicPr>
          <p:nvPr>
            <p:ph type="body" idx="1"/>
          </p:nvPr>
        </p:nvPicPr>
        <p:blipFill rotWithShape="1">
          <a:blip r:embed="rId3">
            <a:alphaModFix/>
          </a:blip>
          <a:srcRect l="21452" t="6878" b="6796"/>
          <a:stretch/>
        </p:blipFill>
        <p:spPr>
          <a:xfrm>
            <a:off x="486024" y="86417"/>
            <a:ext cx="7993520" cy="6253658"/>
          </a:xfrm>
          <a:prstGeom prst="rect">
            <a:avLst/>
          </a:prstGeom>
          <a:noFill/>
          <a:ln>
            <a:noFill/>
          </a:ln>
        </p:spPr>
      </p:pic>
      <p:cxnSp>
        <p:nvCxnSpPr>
          <p:cNvPr id="750" name="Shape 750"/>
          <p:cNvCxnSpPr/>
          <p:nvPr/>
        </p:nvCxnSpPr>
        <p:spPr>
          <a:xfrm>
            <a:off x="685800" y="4137660"/>
            <a:ext cx="342899" cy="365759"/>
          </a:xfrm>
          <a:prstGeom prst="straightConnector1">
            <a:avLst/>
          </a:prstGeom>
          <a:noFill/>
          <a:ln w="34925" cap="flat" cmpd="sng">
            <a:solidFill>
              <a:schemeClr val="accent1"/>
            </a:solidFill>
            <a:prstDash val="solid"/>
            <a:round/>
            <a:headEnd type="none" w="med" len="med"/>
            <a:tailEnd type="triangle" w="lg" len="lg"/>
          </a:ln>
        </p:spPr>
      </p:cxnSp>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755" name="Shape 755"/>
          <p:cNvPicPr preferRelativeResize="0">
            <a:picLocks noGrp="1"/>
          </p:cNvPicPr>
          <p:nvPr>
            <p:ph type="body" idx="1"/>
          </p:nvPr>
        </p:nvPicPr>
        <p:blipFill rotWithShape="1">
          <a:blip r:embed="rId3">
            <a:alphaModFix/>
          </a:blip>
          <a:srcRect l="22285" t="7087"/>
          <a:stretch/>
        </p:blipFill>
        <p:spPr>
          <a:xfrm>
            <a:off x="1115844" y="94372"/>
            <a:ext cx="6994485" cy="5954137"/>
          </a:xfrm>
          <a:prstGeom prst="rect">
            <a:avLst/>
          </a:prstGeom>
          <a:noFill/>
          <a:ln>
            <a:noFill/>
          </a:ln>
        </p:spPr>
      </p:pic>
      <p:cxnSp>
        <p:nvCxnSpPr>
          <p:cNvPr id="756" name="Shape 756"/>
          <p:cNvCxnSpPr/>
          <p:nvPr/>
        </p:nvCxnSpPr>
        <p:spPr>
          <a:xfrm>
            <a:off x="1972916" y="2274073"/>
            <a:ext cx="444279" cy="71562"/>
          </a:xfrm>
          <a:prstGeom prst="straightConnector1">
            <a:avLst/>
          </a:prstGeom>
          <a:noFill/>
          <a:ln w="34925" cap="flat" cmpd="sng">
            <a:solidFill>
              <a:schemeClr val="accent1"/>
            </a:solidFill>
            <a:prstDash val="solid"/>
            <a:round/>
            <a:headEnd type="none" w="med" len="med"/>
            <a:tailEnd type="triangle" w="lg" len="lg"/>
          </a:ln>
        </p:spPr>
      </p:cxnSp>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760"/>
        <p:cNvGrpSpPr/>
        <p:nvPr/>
      </p:nvGrpSpPr>
      <p:grpSpPr>
        <a:xfrm>
          <a:off x="0" y="0"/>
          <a:ext cx="0" cy="0"/>
          <a:chOff x="0" y="0"/>
          <a:chExt cx="0" cy="0"/>
        </a:xfrm>
      </p:grpSpPr>
      <p:sp>
        <p:nvSpPr>
          <p:cNvPr id="761" name="Shape 761"/>
          <p:cNvSpPr txBox="1">
            <a:spLocks noGrp="1"/>
          </p:cNvSpPr>
          <p:nvPr>
            <p:ph type="body" idx="1"/>
          </p:nvPr>
        </p:nvSpPr>
        <p:spPr>
          <a:xfrm>
            <a:off x="449249" y="1156105"/>
            <a:ext cx="7772400" cy="3649132"/>
          </a:xfrm>
          <a:prstGeom prst="rect">
            <a:avLst/>
          </a:prstGeom>
          <a:noFill/>
          <a:ln>
            <a:noFill/>
          </a:ln>
        </p:spPr>
        <p:txBody>
          <a:bodyPr lIns="91425" tIns="45700" rIns="91425" bIns="45700" anchor="ctr" anchorCtr="0">
            <a:noAutofit/>
          </a:bodyPr>
          <a:lstStyle/>
          <a:p>
            <a:pPr marL="285750" marR="0" lvl="0" indent="-285750" algn="l" rtl="0">
              <a:spcBef>
                <a:spcPts val="0"/>
              </a:spcBef>
              <a:spcAft>
                <a:spcPts val="0"/>
              </a:spcAft>
              <a:buClr>
                <a:schemeClr val="lt1"/>
              </a:buClr>
              <a:buSzPct val="100000"/>
              <a:buFont typeface="Arial"/>
              <a:buChar char="•"/>
            </a:pPr>
            <a:r>
              <a:rPr lang="en-US" sz="2800" b="0" i="0" u="none" strike="noStrike" cap="none">
                <a:solidFill>
                  <a:schemeClr val="lt1"/>
                </a:solidFill>
                <a:latin typeface="Calibri"/>
                <a:ea typeface="Calibri"/>
                <a:cs typeface="Calibri"/>
                <a:sym typeface="Calibri"/>
              </a:rPr>
              <a:t>20 años masculino</a:t>
            </a:r>
          </a:p>
          <a:p>
            <a:pPr marL="285750" marR="0" lvl="0" indent="-285750" algn="l" rtl="0">
              <a:spcBef>
                <a:spcPts val="1000"/>
              </a:spcBef>
              <a:spcAft>
                <a:spcPts val="0"/>
              </a:spcAft>
              <a:buClr>
                <a:schemeClr val="lt1"/>
              </a:buClr>
              <a:buSzPct val="100000"/>
              <a:buFont typeface="Arial"/>
              <a:buChar char="•"/>
            </a:pPr>
            <a:r>
              <a:rPr lang="en-US" sz="2800" b="0" i="0" u="none" strike="noStrike" cap="none">
                <a:solidFill>
                  <a:schemeClr val="lt1"/>
                </a:solidFill>
                <a:latin typeface="Calibri"/>
                <a:ea typeface="Calibri"/>
                <a:cs typeface="Calibri"/>
                <a:sym typeface="Calibri"/>
              </a:rPr>
              <a:t>Dolor y tumefacción en MID.</a:t>
            </a:r>
          </a:p>
        </p:txBody>
      </p:sp>
      <p:sp>
        <p:nvSpPr>
          <p:cNvPr id="762" name="Shape 762"/>
          <p:cNvSpPr txBox="1"/>
          <p:nvPr/>
        </p:nvSpPr>
        <p:spPr>
          <a:xfrm>
            <a:off x="0" y="222636"/>
            <a:ext cx="91440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a:solidFill>
                  <a:schemeClr val="lt1"/>
                </a:solidFill>
                <a:latin typeface="Calibri"/>
                <a:ea typeface="Calibri"/>
                <a:cs typeface="Calibri"/>
                <a:sym typeface="Calibri"/>
              </a:rPr>
              <a:t>			 Caso  clínico </a:t>
            </a:r>
          </a:p>
        </p:txBody>
      </p:sp>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766"/>
        <p:cNvGrpSpPr/>
        <p:nvPr/>
      </p:nvGrpSpPr>
      <p:grpSpPr>
        <a:xfrm>
          <a:off x="0" y="0"/>
          <a:ext cx="0" cy="0"/>
          <a:chOff x="0" y="0"/>
          <a:chExt cx="0" cy="0"/>
        </a:xfrm>
      </p:grpSpPr>
      <p:pic>
        <p:nvPicPr>
          <p:cNvPr id="767" name="Shape 767" descr="Captura de pantalla 2017-06-08 a las 09.06.59.png"/>
          <p:cNvPicPr preferRelativeResize="0"/>
          <p:nvPr/>
        </p:nvPicPr>
        <p:blipFill rotWithShape="1">
          <a:blip r:embed="rId3">
            <a:alphaModFix/>
          </a:blip>
          <a:srcRect/>
          <a:stretch/>
        </p:blipFill>
        <p:spPr>
          <a:xfrm>
            <a:off x="4482407" y="-1317"/>
            <a:ext cx="3953926" cy="6791730"/>
          </a:xfrm>
          <a:prstGeom prst="rect">
            <a:avLst/>
          </a:prstGeom>
          <a:noFill/>
          <a:ln>
            <a:noFill/>
          </a:ln>
        </p:spPr>
      </p:pic>
      <p:pic>
        <p:nvPicPr>
          <p:cNvPr id="768" name="Shape 768" descr="Captura de pantalla 2017-06-08 a las 09.07.18.png"/>
          <p:cNvPicPr preferRelativeResize="0"/>
          <p:nvPr/>
        </p:nvPicPr>
        <p:blipFill rotWithShape="1">
          <a:blip r:embed="rId4">
            <a:alphaModFix/>
          </a:blip>
          <a:srcRect/>
          <a:stretch/>
        </p:blipFill>
        <p:spPr>
          <a:xfrm>
            <a:off x="639825" y="7391"/>
            <a:ext cx="3502173" cy="6783021"/>
          </a:xfrm>
          <a:prstGeom prst="rect">
            <a:avLst/>
          </a:prstGeom>
          <a:noFill/>
          <a:ln>
            <a:noFill/>
          </a:ln>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0" y="0"/>
            <a:ext cx="9144000" cy="1092199"/>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r>
              <a:rPr lang="en-US" sz="4800" b="0" i="0" u="none" strike="noStrike" cap="none" dirty="0">
                <a:solidFill>
                  <a:schemeClr val="lt1"/>
                </a:solidFill>
                <a:latin typeface="Calibri"/>
                <a:ea typeface="Calibri"/>
                <a:cs typeface="Calibri"/>
                <a:sym typeface="Calibri"/>
              </a:rPr>
              <a:t>EPIDEMIOLOGÍA </a:t>
            </a:r>
          </a:p>
        </p:txBody>
      </p:sp>
      <p:sp>
        <p:nvSpPr>
          <p:cNvPr id="180" name="Shape 180"/>
          <p:cNvSpPr txBox="1">
            <a:spLocks noGrp="1"/>
          </p:cNvSpPr>
          <p:nvPr>
            <p:ph type="body" idx="1"/>
          </p:nvPr>
        </p:nvSpPr>
        <p:spPr>
          <a:xfrm>
            <a:off x="0" y="1092200"/>
            <a:ext cx="9144000" cy="5459672"/>
          </a:xfrm>
          <a:prstGeom prst="rect">
            <a:avLst/>
          </a:prstGeom>
          <a:noFill/>
          <a:ln>
            <a:noFill/>
          </a:ln>
        </p:spPr>
        <p:txBody>
          <a:bodyPr lIns="91425" tIns="45700" rIns="91425" bIns="45700" anchor="ctr" anchorCtr="0">
            <a:noAutofit/>
          </a:bodyPr>
          <a:lstStyle/>
          <a:p>
            <a:pPr marL="285750" marR="0" lvl="0" indent="-285750" algn="l" rtl="0">
              <a:lnSpc>
                <a:spcPct val="80000"/>
              </a:lnSpc>
              <a:spcBef>
                <a:spcPts val="0"/>
              </a:spcBef>
              <a:spcAft>
                <a:spcPts val="0"/>
              </a:spcAft>
              <a:buClr>
                <a:schemeClr val="lt1"/>
              </a:buClr>
              <a:buSzPct val="97727"/>
              <a:buFont typeface="Noto Sans Symbols"/>
              <a:buNone/>
            </a:pPr>
            <a:endParaRPr sz="2150" b="0" i="0" u="none" strike="noStrike" cap="none" dirty="0">
              <a:solidFill>
                <a:schemeClr val="lt1"/>
              </a:solidFill>
              <a:latin typeface="Calibri"/>
              <a:ea typeface="Calibri"/>
              <a:cs typeface="Calibri"/>
              <a:sym typeface="Calibri"/>
            </a:endParaRPr>
          </a:p>
          <a:p>
            <a:pPr marL="285750" marR="0" lvl="0" indent="-285750" algn="l" rtl="0">
              <a:lnSpc>
                <a:spcPct val="80000"/>
              </a:lnSpc>
              <a:spcBef>
                <a:spcPts val="1000"/>
              </a:spcBef>
              <a:spcAft>
                <a:spcPts val="0"/>
              </a:spcAft>
              <a:buClr>
                <a:schemeClr val="lt1"/>
              </a:buClr>
              <a:buSzPct val="97727"/>
              <a:buFont typeface="Noto Sans Symbols"/>
              <a:buNone/>
            </a:pPr>
            <a:endParaRPr sz="2150" b="0" i="0" u="none" strike="noStrike" cap="none" dirty="0">
              <a:solidFill>
                <a:schemeClr val="lt1"/>
              </a:solidFill>
              <a:latin typeface="Calibri"/>
              <a:ea typeface="Calibri"/>
              <a:cs typeface="Calibri"/>
              <a:sym typeface="Calibri"/>
            </a:endParaRPr>
          </a:p>
          <a:p>
            <a:pPr marL="285750" marR="0" lvl="0" indent="-285750" algn="l" rtl="0">
              <a:lnSpc>
                <a:spcPct val="80000"/>
              </a:lnSpc>
              <a:spcBef>
                <a:spcPts val="1000"/>
              </a:spcBef>
              <a:spcAft>
                <a:spcPts val="0"/>
              </a:spcAft>
              <a:buClr>
                <a:schemeClr val="lt1"/>
              </a:buClr>
              <a:buSzPct val="97727"/>
              <a:buFont typeface="Noto Sans Symbols"/>
              <a:buNone/>
            </a:pPr>
            <a:endParaRPr sz="2150" b="0" i="0" u="none" strike="noStrike" cap="none" dirty="0">
              <a:solidFill>
                <a:schemeClr val="lt1"/>
              </a:solidFill>
              <a:latin typeface="Calibri"/>
              <a:ea typeface="Calibri"/>
              <a:cs typeface="Calibri"/>
              <a:sym typeface="Calibri"/>
            </a:endParaRPr>
          </a:p>
          <a:p>
            <a:pPr marL="285750" marR="0" lvl="0" indent="-285750" algn="l" rtl="0">
              <a:lnSpc>
                <a:spcPct val="80000"/>
              </a:lnSpc>
              <a:spcBef>
                <a:spcPts val="1000"/>
              </a:spcBef>
              <a:spcAft>
                <a:spcPts val="0"/>
              </a:spcAft>
              <a:buClr>
                <a:schemeClr val="lt1"/>
              </a:buClr>
              <a:buSzPct val="97727"/>
              <a:buFont typeface="Noto Sans Symbols"/>
              <a:buNone/>
            </a:pPr>
            <a:endParaRPr sz="2150" b="0" i="0" u="none" strike="noStrike" cap="none" dirty="0">
              <a:solidFill>
                <a:schemeClr val="lt1"/>
              </a:solidFill>
              <a:latin typeface="Calibri"/>
              <a:ea typeface="Calibri"/>
              <a:cs typeface="Calibri"/>
              <a:sym typeface="Calibri"/>
            </a:endParaRPr>
          </a:p>
          <a:p>
            <a:pPr marL="285750" marR="0" lvl="0" indent="-285750" algn="l" rtl="0">
              <a:lnSpc>
                <a:spcPct val="80000"/>
              </a:lnSpc>
              <a:spcBef>
                <a:spcPts val="1000"/>
              </a:spcBef>
              <a:spcAft>
                <a:spcPts val="0"/>
              </a:spcAft>
              <a:buClr>
                <a:schemeClr val="lt1"/>
              </a:buClr>
              <a:buSzPct val="97727"/>
              <a:buFont typeface="Noto Sans Symbols"/>
              <a:buChar char="❖"/>
            </a:pPr>
            <a:r>
              <a:rPr lang="en-US" sz="2400" b="0" i="0" u="none" strike="noStrike" cap="none" dirty="0">
                <a:solidFill>
                  <a:schemeClr val="lt1"/>
                </a:solidFill>
                <a:latin typeface="Calibri"/>
                <a:ea typeface="Calibri"/>
                <a:cs typeface="Calibri"/>
                <a:sym typeface="Calibri"/>
              </a:rPr>
              <a:t>Neoplasia </a:t>
            </a:r>
            <a:r>
              <a:rPr lang="en-US" sz="2400" b="0" i="0" u="none" strike="noStrike" cap="none" dirty="0" err="1">
                <a:solidFill>
                  <a:schemeClr val="lt1"/>
                </a:solidFill>
                <a:latin typeface="Calibri"/>
                <a:ea typeface="Calibri"/>
                <a:cs typeface="Calibri"/>
                <a:sym typeface="Calibri"/>
              </a:rPr>
              <a:t>ósea</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primaria</a:t>
            </a:r>
            <a:r>
              <a:rPr lang="en-US" sz="2400" b="0" i="0" u="none" strike="noStrike" cap="none" dirty="0">
                <a:solidFill>
                  <a:schemeClr val="lt1"/>
                </a:solidFill>
                <a:latin typeface="Calibri"/>
                <a:ea typeface="Calibri"/>
                <a:cs typeface="Calibri"/>
                <a:sym typeface="Calibri"/>
              </a:rPr>
              <a:t> mas </a:t>
            </a:r>
            <a:r>
              <a:rPr lang="en-US" sz="2400" b="0" i="0" u="none" strike="noStrike" cap="none" dirty="0" err="1">
                <a:solidFill>
                  <a:schemeClr val="lt1"/>
                </a:solidFill>
                <a:latin typeface="Calibri"/>
                <a:ea typeface="Calibri"/>
                <a:cs typeface="Calibri"/>
                <a:sym typeface="Calibri"/>
              </a:rPr>
              <a:t>común</a:t>
            </a:r>
            <a:r>
              <a:rPr lang="en-US" sz="2400" b="0" i="0" u="none" strike="noStrike" cap="none" dirty="0">
                <a:solidFill>
                  <a:schemeClr val="lt1"/>
                </a:solidFill>
                <a:latin typeface="Calibri"/>
                <a:ea typeface="Calibri"/>
                <a:cs typeface="Calibri"/>
                <a:sym typeface="Calibri"/>
              </a:rPr>
              <a:t> en </a:t>
            </a:r>
            <a:r>
              <a:rPr lang="en-US" sz="2400" b="0" i="0" u="none" strike="noStrike" cap="none" dirty="0" err="1">
                <a:solidFill>
                  <a:schemeClr val="lt1"/>
                </a:solidFill>
                <a:latin typeface="Calibri"/>
                <a:ea typeface="Calibri"/>
                <a:cs typeface="Calibri"/>
                <a:sym typeface="Calibri"/>
              </a:rPr>
              <a:t>niños</a:t>
            </a:r>
            <a:r>
              <a:rPr lang="en-US" sz="2400" b="0" i="0" u="none" strike="noStrike" cap="none" dirty="0">
                <a:solidFill>
                  <a:schemeClr val="lt1"/>
                </a:solidFill>
                <a:latin typeface="Calibri"/>
                <a:ea typeface="Calibri"/>
                <a:cs typeface="Calibri"/>
                <a:sym typeface="Calibri"/>
              </a:rPr>
              <a:t> y </a:t>
            </a:r>
            <a:r>
              <a:rPr lang="en-US" sz="2400" b="0" i="0" u="none" strike="noStrike" cap="none" dirty="0" err="1" smtClean="0">
                <a:solidFill>
                  <a:schemeClr val="lt1"/>
                </a:solidFill>
                <a:latin typeface="Calibri"/>
                <a:ea typeface="Calibri"/>
                <a:cs typeface="Calibri"/>
                <a:sym typeface="Calibri"/>
              </a:rPr>
              <a:t>adolescentes</a:t>
            </a:r>
            <a:r>
              <a:rPr lang="en-US" sz="2400" b="0" i="0" u="none" strike="noStrike" cap="none" dirty="0">
                <a:solidFill>
                  <a:schemeClr val="lt1"/>
                </a:solidFill>
                <a:latin typeface="Calibri"/>
                <a:ea typeface="Calibri"/>
                <a:cs typeface="Calibri"/>
                <a:sym typeface="Calibri"/>
              </a:rPr>
              <a:t>.</a:t>
            </a:r>
          </a:p>
          <a:p>
            <a:pPr marL="285750" marR="0" lvl="0" indent="-285750" algn="l" rtl="0">
              <a:lnSpc>
                <a:spcPct val="80000"/>
              </a:lnSpc>
              <a:spcBef>
                <a:spcPts val="1000"/>
              </a:spcBef>
              <a:spcAft>
                <a:spcPts val="0"/>
              </a:spcAft>
              <a:buClr>
                <a:schemeClr val="lt1"/>
              </a:buClr>
              <a:buSzPct val="97727"/>
              <a:buFont typeface="Noto Sans Symbols"/>
              <a:buNone/>
            </a:pPr>
            <a:endParaRPr sz="2400" b="0" i="0" u="none" strike="noStrike" cap="none" dirty="0">
              <a:solidFill>
                <a:schemeClr val="lt1"/>
              </a:solidFill>
              <a:latin typeface="Calibri"/>
              <a:ea typeface="Calibri"/>
              <a:cs typeface="Calibri"/>
              <a:sym typeface="Calibri"/>
            </a:endParaRPr>
          </a:p>
          <a:p>
            <a:pPr marL="285750" marR="0" lvl="0" indent="-285750" algn="l" rtl="0">
              <a:lnSpc>
                <a:spcPct val="80000"/>
              </a:lnSpc>
              <a:spcBef>
                <a:spcPts val="1000"/>
              </a:spcBef>
              <a:spcAft>
                <a:spcPts val="0"/>
              </a:spcAft>
              <a:buClr>
                <a:schemeClr val="lt1"/>
              </a:buClr>
              <a:buSzPct val="97727"/>
              <a:buFont typeface="Noto Sans Symbols"/>
              <a:buChar char="❖"/>
            </a:pPr>
            <a:r>
              <a:rPr lang="en-US" sz="2400" b="0" i="0" u="none" strike="noStrike" cap="none" dirty="0" err="1">
                <a:solidFill>
                  <a:schemeClr val="lt1"/>
                </a:solidFill>
                <a:latin typeface="Calibri"/>
                <a:ea typeface="Calibri"/>
                <a:cs typeface="Calibri"/>
                <a:sym typeface="Calibri"/>
              </a:rPr>
              <a:t>Representa</a:t>
            </a:r>
            <a:r>
              <a:rPr lang="en-US" sz="2400" b="0" i="0" u="none" strike="noStrike" cap="none" dirty="0">
                <a:solidFill>
                  <a:schemeClr val="lt1"/>
                </a:solidFill>
                <a:latin typeface="Calibri"/>
                <a:ea typeface="Calibri"/>
                <a:cs typeface="Calibri"/>
                <a:sym typeface="Calibri"/>
              </a:rPr>
              <a:t> entre el 3-5% de </a:t>
            </a:r>
            <a:r>
              <a:rPr lang="en-US" sz="2400" b="0" i="0" u="none" strike="noStrike" cap="none" dirty="0" err="1">
                <a:solidFill>
                  <a:schemeClr val="lt1"/>
                </a:solidFill>
                <a:latin typeface="Calibri"/>
                <a:ea typeface="Calibri"/>
                <a:cs typeface="Calibri"/>
                <a:sym typeface="Calibri"/>
              </a:rPr>
              <a:t>los</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tumores</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pediátricos</a:t>
            </a:r>
            <a:r>
              <a:rPr lang="en-US" sz="2400" b="0" i="0" u="none" strike="noStrike" cap="none" dirty="0">
                <a:solidFill>
                  <a:schemeClr val="lt1"/>
                </a:solidFill>
                <a:latin typeface="Calibri"/>
                <a:ea typeface="Calibri"/>
                <a:cs typeface="Calibri"/>
                <a:sym typeface="Calibri"/>
              </a:rPr>
              <a:t>. </a:t>
            </a:r>
          </a:p>
          <a:p>
            <a:pPr marL="285750" marR="0" lvl="0" indent="-285750" algn="l" rtl="0">
              <a:lnSpc>
                <a:spcPct val="80000"/>
              </a:lnSpc>
              <a:spcBef>
                <a:spcPts val="1000"/>
              </a:spcBef>
              <a:spcAft>
                <a:spcPts val="0"/>
              </a:spcAft>
              <a:buClr>
                <a:schemeClr val="lt1"/>
              </a:buClr>
              <a:buSzPct val="97727"/>
              <a:buFont typeface="Noto Sans Symbols"/>
              <a:buNone/>
            </a:pPr>
            <a:endParaRPr sz="2400" b="0" i="0" u="none" strike="noStrike" cap="none" dirty="0">
              <a:solidFill>
                <a:schemeClr val="lt1"/>
              </a:solidFill>
              <a:latin typeface="Calibri"/>
              <a:ea typeface="Calibri"/>
              <a:cs typeface="Calibri"/>
              <a:sym typeface="Calibri"/>
            </a:endParaRPr>
          </a:p>
          <a:p>
            <a:pPr marL="285750" marR="0" lvl="0" indent="-285750" algn="l" rtl="0">
              <a:lnSpc>
                <a:spcPct val="80000"/>
              </a:lnSpc>
              <a:spcBef>
                <a:spcPts val="1000"/>
              </a:spcBef>
              <a:spcAft>
                <a:spcPts val="0"/>
              </a:spcAft>
              <a:buClr>
                <a:schemeClr val="lt1"/>
              </a:buClr>
              <a:buSzPct val="97727"/>
              <a:buFont typeface="Noto Sans Symbols"/>
              <a:buChar char="❖"/>
            </a:pPr>
            <a:r>
              <a:rPr lang="en-US" sz="2400" b="0" i="0" u="none" strike="noStrike" cap="none" dirty="0" err="1">
                <a:solidFill>
                  <a:schemeClr val="lt1"/>
                </a:solidFill>
                <a:latin typeface="Calibri"/>
                <a:ea typeface="Calibri"/>
                <a:cs typeface="Calibri"/>
                <a:sym typeface="Calibri"/>
              </a:rPr>
              <a:t>Incidencia</a:t>
            </a:r>
            <a:r>
              <a:rPr lang="en-US" sz="2400" b="0" i="0" u="none" strike="noStrike" cap="none" dirty="0">
                <a:solidFill>
                  <a:schemeClr val="lt1"/>
                </a:solidFill>
                <a:latin typeface="Calibri"/>
                <a:ea typeface="Calibri"/>
                <a:cs typeface="Calibri"/>
                <a:sym typeface="Calibri"/>
              </a:rPr>
              <a:t> US: 4.8 /</a:t>
            </a:r>
            <a:r>
              <a:rPr lang="en-US" sz="2400" b="0" i="0" u="none" strike="noStrike" cap="none" dirty="0" err="1">
                <a:solidFill>
                  <a:schemeClr val="lt1"/>
                </a:solidFill>
                <a:latin typeface="Calibri"/>
                <a:ea typeface="Calibri"/>
                <a:cs typeface="Calibri"/>
                <a:sym typeface="Calibri"/>
              </a:rPr>
              <a:t>millón</a:t>
            </a:r>
            <a:r>
              <a:rPr lang="en-US" sz="2400" b="0" i="0" u="none" strike="noStrike" cap="none" dirty="0">
                <a:solidFill>
                  <a:schemeClr val="lt1"/>
                </a:solidFill>
                <a:latin typeface="Calibri"/>
                <a:ea typeface="Calibri"/>
                <a:cs typeface="Calibri"/>
                <a:sym typeface="Calibri"/>
              </a:rPr>
              <a:t> &lt; 20 </a:t>
            </a:r>
            <a:r>
              <a:rPr lang="en-US" sz="2400" b="0" i="0" u="none" strike="noStrike" cap="none" dirty="0" err="1">
                <a:solidFill>
                  <a:schemeClr val="lt1"/>
                </a:solidFill>
                <a:latin typeface="Calibri"/>
                <a:ea typeface="Calibri"/>
                <a:cs typeface="Calibri"/>
                <a:sym typeface="Calibri"/>
              </a:rPr>
              <a:t>años</a:t>
            </a:r>
            <a:r>
              <a:rPr lang="en-US" sz="2400" b="0" i="0" u="none" strike="noStrike" cap="none" dirty="0">
                <a:solidFill>
                  <a:schemeClr val="lt1"/>
                </a:solidFill>
                <a:latin typeface="Calibri"/>
                <a:ea typeface="Calibri"/>
                <a:cs typeface="Calibri"/>
                <a:sym typeface="Calibri"/>
              </a:rPr>
              <a:t> ~  450 </a:t>
            </a:r>
            <a:r>
              <a:rPr lang="en-US" sz="2400" b="0" i="0" u="none" strike="noStrike" cap="none" dirty="0" err="1">
                <a:solidFill>
                  <a:schemeClr val="lt1"/>
                </a:solidFill>
                <a:latin typeface="Calibri"/>
                <a:ea typeface="Calibri"/>
                <a:cs typeface="Calibri"/>
                <a:sym typeface="Calibri"/>
              </a:rPr>
              <a:t>casos</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anuales</a:t>
            </a:r>
            <a:r>
              <a:rPr lang="en-US" sz="2400" b="0" i="0" u="none" strike="noStrike" cap="none" dirty="0">
                <a:solidFill>
                  <a:schemeClr val="lt1"/>
                </a:solidFill>
                <a:latin typeface="Calibri"/>
                <a:ea typeface="Calibri"/>
                <a:cs typeface="Calibri"/>
                <a:sym typeface="Calibri"/>
              </a:rPr>
              <a:t>. </a:t>
            </a:r>
          </a:p>
          <a:p>
            <a:pPr marL="285750" marR="0" lvl="0" indent="-285750" algn="l" rtl="0">
              <a:lnSpc>
                <a:spcPct val="80000"/>
              </a:lnSpc>
              <a:spcBef>
                <a:spcPts val="1000"/>
              </a:spcBef>
              <a:spcAft>
                <a:spcPts val="0"/>
              </a:spcAft>
              <a:buClr>
                <a:schemeClr val="lt1"/>
              </a:buClr>
              <a:buSzPct val="97727"/>
              <a:buFont typeface="Noto Sans Symbols"/>
              <a:buNone/>
            </a:pPr>
            <a:endParaRPr sz="2400" b="0" i="0" u="none" strike="noStrike" cap="none" dirty="0">
              <a:solidFill>
                <a:schemeClr val="lt1"/>
              </a:solidFill>
              <a:latin typeface="Calibri"/>
              <a:ea typeface="Calibri"/>
              <a:cs typeface="Calibri"/>
              <a:sym typeface="Calibri"/>
            </a:endParaRPr>
          </a:p>
          <a:p>
            <a:pPr marL="285750" marR="0" lvl="0" indent="-285750" algn="l" rtl="0">
              <a:lnSpc>
                <a:spcPct val="80000"/>
              </a:lnSpc>
              <a:spcBef>
                <a:spcPts val="1000"/>
              </a:spcBef>
              <a:spcAft>
                <a:spcPts val="0"/>
              </a:spcAft>
              <a:buClr>
                <a:schemeClr val="lt1"/>
              </a:buClr>
              <a:buSzPct val="97727"/>
              <a:buFont typeface="Noto Sans Symbols"/>
              <a:buChar char="❖"/>
            </a:pPr>
            <a:r>
              <a:rPr lang="en-US" sz="2400" b="0" i="0" u="none" strike="noStrike" cap="none" dirty="0" err="1">
                <a:solidFill>
                  <a:srgbClr val="FF0000"/>
                </a:solidFill>
                <a:latin typeface="Calibri"/>
                <a:ea typeface="Calibri"/>
                <a:cs typeface="Calibri"/>
                <a:sym typeface="Calibri"/>
              </a:rPr>
              <a:t>Correlación</a:t>
            </a:r>
            <a:r>
              <a:rPr lang="en-US" sz="2400" b="0" i="0" u="none" strike="noStrike" cap="none" dirty="0">
                <a:solidFill>
                  <a:srgbClr val="FF0000"/>
                </a:solidFill>
                <a:latin typeface="Calibri"/>
                <a:ea typeface="Calibri"/>
                <a:cs typeface="Calibri"/>
                <a:sym typeface="Calibri"/>
              </a:rPr>
              <a:t> con </a:t>
            </a:r>
            <a:r>
              <a:rPr lang="en-US" sz="2400" b="0" i="0" u="none" strike="noStrike" cap="none" dirty="0" err="1">
                <a:solidFill>
                  <a:srgbClr val="FF0000"/>
                </a:solidFill>
                <a:latin typeface="Calibri"/>
                <a:ea typeface="Calibri"/>
                <a:cs typeface="Calibri"/>
                <a:sym typeface="Calibri"/>
              </a:rPr>
              <a:t>los</a:t>
            </a:r>
            <a:r>
              <a:rPr lang="en-US" sz="2400" b="0" i="0" u="none" strike="noStrike" cap="none" dirty="0">
                <a:solidFill>
                  <a:srgbClr val="FF0000"/>
                </a:solidFill>
                <a:latin typeface="Calibri"/>
                <a:ea typeface="Calibri"/>
                <a:cs typeface="Calibri"/>
                <a:sym typeface="Calibri"/>
              </a:rPr>
              <a:t> </a:t>
            </a:r>
            <a:r>
              <a:rPr lang="en-US" sz="2400" b="0" i="0" u="none" strike="noStrike" cap="none" dirty="0" err="1">
                <a:solidFill>
                  <a:srgbClr val="FF0000"/>
                </a:solidFill>
                <a:latin typeface="Calibri"/>
                <a:ea typeface="Calibri"/>
                <a:cs typeface="Calibri"/>
                <a:sym typeface="Calibri"/>
              </a:rPr>
              <a:t>periodos</a:t>
            </a:r>
            <a:r>
              <a:rPr lang="en-US" sz="2400" b="0" i="0" u="none" strike="noStrike" cap="none" dirty="0">
                <a:solidFill>
                  <a:srgbClr val="FF0000"/>
                </a:solidFill>
                <a:latin typeface="Calibri"/>
                <a:ea typeface="Calibri"/>
                <a:cs typeface="Calibri"/>
                <a:sym typeface="Calibri"/>
              </a:rPr>
              <a:t> de mayor </a:t>
            </a:r>
            <a:r>
              <a:rPr lang="en-US" sz="2400" b="0" i="0" u="none" strike="noStrike" cap="none" dirty="0" err="1">
                <a:solidFill>
                  <a:srgbClr val="FF0000"/>
                </a:solidFill>
                <a:latin typeface="Calibri"/>
                <a:ea typeface="Calibri"/>
                <a:cs typeface="Calibri"/>
                <a:sym typeface="Calibri"/>
              </a:rPr>
              <a:t>crecimiento</a:t>
            </a:r>
            <a:r>
              <a:rPr lang="en-US" sz="2400" b="0" i="0" u="none" strike="noStrike" cap="none" dirty="0">
                <a:solidFill>
                  <a:srgbClr val="FF0000"/>
                </a:solidFill>
                <a:latin typeface="Calibri"/>
                <a:ea typeface="Calibri"/>
                <a:cs typeface="Calibri"/>
                <a:sym typeface="Calibri"/>
              </a:rPr>
              <a:t> </a:t>
            </a:r>
            <a:r>
              <a:rPr lang="en-US" sz="2400" b="0" i="0" u="none" strike="noStrike" cap="none" dirty="0" err="1">
                <a:solidFill>
                  <a:srgbClr val="FF0000"/>
                </a:solidFill>
                <a:latin typeface="Calibri"/>
                <a:ea typeface="Calibri"/>
                <a:cs typeface="Calibri"/>
                <a:sym typeface="Calibri"/>
              </a:rPr>
              <a:t>óseo</a:t>
            </a:r>
            <a:r>
              <a:rPr lang="en-US" sz="2400" b="0" i="0" u="none" strike="noStrike" cap="none" dirty="0">
                <a:solidFill>
                  <a:srgbClr val="FF0000"/>
                </a:solidFill>
                <a:latin typeface="Calibri"/>
                <a:ea typeface="Calibri"/>
                <a:cs typeface="Calibri"/>
                <a:sym typeface="Calibri"/>
              </a:rPr>
              <a:t>:</a:t>
            </a:r>
          </a:p>
          <a:p>
            <a:pPr marL="0" marR="0" lvl="0" indent="0" algn="l" rtl="0">
              <a:lnSpc>
                <a:spcPct val="80000"/>
              </a:lnSpc>
              <a:spcBef>
                <a:spcPts val="1000"/>
              </a:spcBef>
              <a:spcAft>
                <a:spcPts val="0"/>
              </a:spcAft>
              <a:buClr>
                <a:schemeClr val="lt1"/>
              </a:buClr>
              <a:buSzPct val="25000"/>
              <a:buFont typeface="Arial"/>
              <a:buNone/>
            </a:pPr>
            <a:endParaRPr sz="2400" b="0" i="0" u="none" strike="noStrike" cap="none" dirty="0">
              <a:solidFill>
                <a:schemeClr val="lt1"/>
              </a:solidFill>
              <a:latin typeface="Calibri"/>
              <a:ea typeface="Calibri"/>
              <a:cs typeface="Calibri"/>
              <a:sym typeface="Calibri"/>
            </a:endParaRPr>
          </a:p>
          <a:p>
            <a:pPr marL="1543050" marR="0" lvl="3" indent="-171450" algn="l" rtl="0">
              <a:lnSpc>
                <a:spcPct val="80000"/>
              </a:lnSpc>
              <a:spcBef>
                <a:spcPts val="1000"/>
              </a:spcBef>
              <a:spcAft>
                <a:spcPts val="0"/>
              </a:spcAft>
              <a:buClr>
                <a:schemeClr val="lt1"/>
              </a:buClr>
              <a:buSzPct val="97727"/>
              <a:buFont typeface="Noto Sans Symbols"/>
              <a:buChar char="❖"/>
            </a:pPr>
            <a:r>
              <a:rPr lang="en-US" sz="2400" b="0" i="0" u="none" strike="noStrike" cap="none" dirty="0" err="1">
                <a:solidFill>
                  <a:schemeClr val="lt1"/>
                </a:solidFill>
                <a:latin typeface="Calibri"/>
                <a:ea typeface="Calibri"/>
                <a:cs typeface="Calibri"/>
                <a:sym typeface="Calibri"/>
              </a:rPr>
              <a:t>Niñas</a:t>
            </a:r>
            <a:r>
              <a:rPr lang="en-US" sz="2400" b="0" i="0" u="none" strike="noStrike" cap="none" dirty="0">
                <a:solidFill>
                  <a:schemeClr val="lt1"/>
                </a:solidFill>
                <a:latin typeface="Calibri"/>
                <a:ea typeface="Calibri"/>
                <a:cs typeface="Calibri"/>
                <a:sym typeface="Calibri"/>
              </a:rPr>
              <a:t>: 13 </a:t>
            </a:r>
            <a:r>
              <a:rPr lang="en-US" sz="2400" b="0" i="0" u="none" strike="noStrike" cap="none" dirty="0" err="1">
                <a:solidFill>
                  <a:schemeClr val="lt1"/>
                </a:solidFill>
                <a:latin typeface="Calibri"/>
                <a:ea typeface="Calibri"/>
                <a:cs typeface="Calibri"/>
                <a:sym typeface="Calibri"/>
              </a:rPr>
              <a:t>años</a:t>
            </a:r>
            <a:endParaRPr lang="en-US" sz="2400" b="0" i="0" u="none" strike="noStrike" cap="none" dirty="0">
              <a:solidFill>
                <a:schemeClr val="lt1"/>
              </a:solidFill>
              <a:latin typeface="Calibri"/>
              <a:ea typeface="Calibri"/>
              <a:cs typeface="Calibri"/>
              <a:sym typeface="Calibri"/>
            </a:endParaRPr>
          </a:p>
          <a:p>
            <a:pPr marL="1543050" marR="0" lvl="3" indent="-171450" algn="l" rtl="0">
              <a:lnSpc>
                <a:spcPct val="80000"/>
              </a:lnSpc>
              <a:spcBef>
                <a:spcPts val="1000"/>
              </a:spcBef>
              <a:spcAft>
                <a:spcPts val="0"/>
              </a:spcAft>
              <a:buClr>
                <a:schemeClr val="lt1"/>
              </a:buClr>
              <a:buSzPct val="97727"/>
              <a:buFont typeface="Noto Sans Symbols"/>
              <a:buChar char="❖"/>
            </a:pPr>
            <a:r>
              <a:rPr lang="en-US" sz="2400" b="0" i="0" u="none" strike="noStrike" cap="none" dirty="0" err="1">
                <a:solidFill>
                  <a:schemeClr val="lt1"/>
                </a:solidFill>
                <a:latin typeface="Calibri"/>
                <a:ea typeface="Calibri"/>
                <a:cs typeface="Calibri"/>
                <a:sym typeface="Calibri"/>
              </a:rPr>
              <a:t>Varones</a:t>
            </a:r>
            <a:r>
              <a:rPr lang="en-US" sz="2400" b="0" i="0" u="none" strike="noStrike" cap="none" dirty="0">
                <a:solidFill>
                  <a:schemeClr val="lt1"/>
                </a:solidFill>
                <a:latin typeface="Calibri"/>
                <a:ea typeface="Calibri"/>
                <a:cs typeface="Calibri"/>
                <a:sym typeface="Calibri"/>
              </a:rPr>
              <a:t>: 15-17 </a:t>
            </a:r>
            <a:r>
              <a:rPr lang="en-US" sz="2400" b="0" i="0" u="none" strike="noStrike" cap="none" dirty="0" err="1">
                <a:solidFill>
                  <a:schemeClr val="lt1"/>
                </a:solidFill>
                <a:latin typeface="Calibri"/>
                <a:ea typeface="Calibri"/>
                <a:cs typeface="Calibri"/>
                <a:sym typeface="Calibri"/>
              </a:rPr>
              <a:t>años</a:t>
            </a:r>
            <a:endParaRPr lang="en-US" sz="2400" b="0" i="0" u="none" strike="noStrike" cap="none" dirty="0">
              <a:solidFill>
                <a:schemeClr val="lt1"/>
              </a:solidFill>
              <a:latin typeface="Calibri"/>
              <a:ea typeface="Calibri"/>
              <a:cs typeface="Calibri"/>
              <a:sym typeface="Calibri"/>
            </a:endParaRPr>
          </a:p>
          <a:p>
            <a:pPr marL="457200" marR="0" lvl="1" indent="0" algn="l" rtl="0">
              <a:lnSpc>
                <a:spcPct val="80000"/>
              </a:lnSpc>
              <a:spcBef>
                <a:spcPts val="1000"/>
              </a:spcBef>
              <a:spcAft>
                <a:spcPts val="0"/>
              </a:spcAft>
              <a:buClr>
                <a:schemeClr val="lt1"/>
              </a:buClr>
              <a:buSzPct val="25000"/>
              <a:buFont typeface="Arial"/>
              <a:buNone/>
            </a:pPr>
            <a:endParaRPr sz="1800" b="0" i="0" u="none" strike="noStrike" cap="none" dirty="0">
              <a:solidFill>
                <a:schemeClr val="lt1"/>
              </a:solidFill>
              <a:latin typeface="Calibri"/>
              <a:ea typeface="Calibri"/>
              <a:cs typeface="Calibri"/>
              <a:sym typeface="Calibri"/>
            </a:endParaRPr>
          </a:p>
          <a:p>
            <a:pPr marL="457200" marR="0" lvl="1" indent="0" algn="l" rtl="0">
              <a:lnSpc>
                <a:spcPct val="80000"/>
              </a:lnSpc>
              <a:spcBef>
                <a:spcPts val="1000"/>
              </a:spcBef>
              <a:spcAft>
                <a:spcPts val="0"/>
              </a:spcAft>
              <a:buClr>
                <a:schemeClr val="lt1"/>
              </a:buClr>
              <a:buSzPct val="25000"/>
              <a:buFont typeface="Arial"/>
              <a:buNone/>
            </a:pPr>
            <a:endParaRPr sz="1800" b="0" i="0" u="none" strike="noStrike" cap="none" dirty="0">
              <a:solidFill>
                <a:schemeClr val="lt1"/>
              </a:solidFill>
              <a:latin typeface="Calibri"/>
              <a:ea typeface="Calibri"/>
              <a:cs typeface="Calibri"/>
              <a:sym typeface="Calibri"/>
            </a:endParaRPr>
          </a:p>
          <a:p>
            <a:pPr marL="0" marR="0" lvl="0" indent="0" algn="r" rtl="0">
              <a:lnSpc>
                <a:spcPct val="80000"/>
              </a:lnSpc>
              <a:spcBef>
                <a:spcPts val="1000"/>
              </a:spcBef>
              <a:spcAft>
                <a:spcPts val="0"/>
              </a:spcAft>
              <a:buClr>
                <a:schemeClr val="lt1"/>
              </a:buClr>
              <a:buSzPct val="25000"/>
              <a:buFont typeface="Arial"/>
              <a:buNone/>
            </a:pPr>
            <a:r>
              <a:rPr lang="en-US" sz="575" b="0" i="0" u="none" strike="noStrike" cap="none" dirty="0">
                <a:solidFill>
                  <a:schemeClr val="lt1"/>
                </a:solidFill>
                <a:latin typeface="Calibri"/>
                <a:ea typeface="Calibri"/>
                <a:cs typeface="Calibri"/>
                <a:sym typeface="Calibri"/>
              </a:rPr>
              <a:t> 					</a:t>
            </a:r>
          </a:p>
          <a:p>
            <a:pPr marL="0" marR="0" lvl="0" indent="0" algn="r" rtl="0">
              <a:lnSpc>
                <a:spcPct val="80000"/>
              </a:lnSpc>
              <a:spcBef>
                <a:spcPts val="1000"/>
              </a:spcBef>
              <a:spcAft>
                <a:spcPts val="0"/>
              </a:spcAft>
              <a:buClr>
                <a:schemeClr val="lt1"/>
              </a:buClr>
              <a:buSzPct val="25000"/>
              <a:buFont typeface="Arial"/>
              <a:buNone/>
            </a:pPr>
            <a:endParaRPr sz="575" b="0" i="1" u="none" strike="noStrike" cap="none" dirty="0">
              <a:solidFill>
                <a:schemeClr val="lt1"/>
              </a:solidFill>
              <a:latin typeface="Calibri"/>
              <a:ea typeface="Calibri"/>
              <a:cs typeface="Calibri"/>
              <a:sym typeface="Calibri"/>
            </a:endParaRPr>
          </a:p>
          <a:p>
            <a:pPr marL="0" marR="0" lvl="0" indent="0" algn="r" rtl="0">
              <a:lnSpc>
                <a:spcPct val="80000"/>
              </a:lnSpc>
              <a:spcBef>
                <a:spcPts val="1000"/>
              </a:spcBef>
              <a:spcAft>
                <a:spcPts val="0"/>
              </a:spcAft>
              <a:buClr>
                <a:schemeClr val="lt1"/>
              </a:buClr>
              <a:buSzPct val="25000"/>
              <a:buFont typeface="Arial"/>
              <a:buNone/>
            </a:pPr>
            <a:endParaRPr sz="575" b="0" i="1" u="none" strike="noStrike" cap="none" dirty="0">
              <a:solidFill>
                <a:schemeClr val="lt1"/>
              </a:solidFill>
              <a:latin typeface="Calibri"/>
              <a:ea typeface="Calibri"/>
              <a:cs typeface="Calibri"/>
              <a:sym typeface="Calibri"/>
            </a:endParaRPr>
          </a:p>
          <a:p>
            <a:pPr marL="0" marR="0" lvl="0" indent="0" algn="l" rtl="0">
              <a:lnSpc>
                <a:spcPct val="80000"/>
              </a:lnSpc>
              <a:spcBef>
                <a:spcPts val="1000"/>
              </a:spcBef>
              <a:spcAft>
                <a:spcPts val="0"/>
              </a:spcAft>
              <a:buClr>
                <a:schemeClr val="lt1"/>
              </a:buClr>
              <a:buSzPct val="25000"/>
              <a:buFont typeface="Arial"/>
              <a:buNone/>
            </a:pPr>
            <a:endParaRPr sz="450" b="0" i="0" u="none" strike="noStrike" cap="none" dirty="0">
              <a:solidFill>
                <a:schemeClr val="lt1"/>
              </a:solidFill>
              <a:latin typeface="Calibri"/>
              <a:ea typeface="Calibri"/>
              <a:cs typeface="Calibri"/>
              <a:sym typeface="Calibri"/>
            </a:endParaRPr>
          </a:p>
          <a:p>
            <a:pPr marL="285750" marR="0" lvl="0" indent="-285750" algn="l" rtl="0">
              <a:lnSpc>
                <a:spcPct val="80000"/>
              </a:lnSpc>
              <a:spcBef>
                <a:spcPts val="1000"/>
              </a:spcBef>
              <a:spcAft>
                <a:spcPts val="0"/>
              </a:spcAft>
              <a:buClr>
                <a:schemeClr val="lt1"/>
              </a:buClr>
              <a:buSzPct val="90000"/>
              <a:buFont typeface="Arial"/>
              <a:buNone/>
            </a:pPr>
            <a:endParaRPr sz="450" b="0" i="0" u="none" strike="noStrike" cap="none" dirty="0">
              <a:solidFill>
                <a:schemeClr val="lt1"/>
              </a:solidFill>
              <a:latin typeface="Calibri"/>
              <a:ea typeface="Calibri"/>
              <a:cs typeface="Calibri"/>
              <a:sym typeface="Calibri"/>
            </a:endParaRPr>
          </a:p>
        </p:txBody>
      </p:sp>
      <p:sp>
        <p:nvSpPr>
          <p:cNvPr id="181" name="Shape 181"/>
          <p:cNvSpPr txBox="1"/>
          <p:nvPr/>
        </p:nvSpPr>
        <p:spPr>
          <a:xfrm>
            <a:off x="0" y="6488667"/>
            <a:ext cx="9144000"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1" u="none" strike="noStrike" cap="none">
                <a:solidFill>
                  <a:schemeClr val="lt1"/>
                </a:solidFill>
                <a:latin typeface="Calibri"/>
                <a:ea typeface="Calibri"/>
                <a:cs typeface="Calibri"/>
                <a:sym typeface="Calibri"/>
              </a:rPr>
              <a:t>(SEER 1973-2004,Mirabello et al. Cancer 2009).</a:t>
            </a:r>
          </a:p>
        </p:txBody>
      </p:sp>
      <p:pic>
        <p:nvPicPr>
          <p:cNvPr id="182" name="Shape 182"/>
          <p:cNvPicPr preferRelativeResize="0"/>
          <p:nvPr/>
        </p:nvPicPr>
        <p:blipFill rotWithShape="1">
          <a:blip r:embed="rId3">
            <a:alphaModFix/>
          </a:blip>
          <a:srcRect/>
          <a:stretch/>
        </p:blipFill>
        <p:spPr>
          <a:xfrm>
            <a:off x="7457345" y="3820091"/>
            <a:ext cx="1474488" cy="996337"/>
          </a:xfrm>
          <a:prstGeom prst="rect">
            <a:avLst/>
          </a:prstGeom>
          <a:noFill/>
          <a:ln>
            <a:noFill/>
          </a:ln>
        </p:spPr>
      </p:pic>
      <p:pic>
        <p:nvPicPr>
          <p:cNvPr id="183" name="Shape 183"/>
          <p:cNvPicPr preferRelativeResize="0"/>
          <p:nvPr/>
        </p:nvPicPr>
        <p:blipFill rotWithShape="1">
          <a:blip r:embed="rId4">
            <a:alphaModFix/>
          </a:blip>
          <a:srcRect/>
          <a:stretch/>
        </p:blipFill>
        <p:spPr>
          <a:xfrm>
            <a:off x="7338560" y="5122553"/>
            <a:ext cx="1593273" cy="1059987"/>
          </a:xfrm>
          <a:prstGeom prst="rect">
            <a:avLst/>
          </a:prstGeom>
          <a:noFill/>
          <a:ln>
            <a:noFill/>
          </a:ln>
        </p:spPr>
      </p:pic>
      <p:pic>
        <p:nvPicPr>
          <p:cNvPr id="184" name="Shape 184"/>
          <p:cNvPicPr preferRelativeResize="0"/>
          <p:nvPr/>
        </p:nvPicPr>
        <p:blipFill rotWithShape="1">
          <a:blip r:embed="rId4">
            <a:alphaModFix/>
          </a:blip>
          <a:srcRect/>
          <a:stretch/>
        </p:blipFill>
        <p:spPr>
          <a:xfrm>
            <a:off x="7444642" y="5122553"/>
            <a:ext cx="1593273" cy="1059987"/>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772"/>
        <p:cNvGrpSpPr/>
        <p:nvPr/>
      </p:nvGrpSpPr>
      <p:grpSpPr>
        <a:xfrm>
          <a:off x="0" y="0"/>
          <a:ext cx="0" cy="0"/>
          <a:chOff x="0" y="0"/>
          <a:chExt cx="0" cy="0"/>
        </a:xfrm>
      </p:grpSpPr>
      <p:pic>
        <p:nvPicPr>
          <p:cNvPr id="773" name="Shape 773" descr="Captura de pantalla 2017-06-08 a las 09.08.58.png"/>
          <p:cNvPicPr preferRelativeResize="0"/>
          <p:nvPr/>
        </p:nvPicPr>
        <p:blipFill rotWithShape="1">
          <a:blip r:embed="rId3">
            <a:alphaModFix/>
          </a:blip>
          <a:srcRect/>
          <a:stretch/>
        </p:blipFill>
        <p:spPr>
          <a:xfrm>
            <a:off x="0" y="1476419"/>
            <a:ext cx="4389119" cy="3870250"/>
          </a:xfrm>
          <a:prstGeom prst="rect">
            <a:avLst/>
          </a:prstGeom>
          <a:noFill/>
          <a:ln>
            <a:noFill/>
          </a:ln>
        </p:spPr>
      </p:pic>
      <p:pic>
        <p:nvPicPr>
          <p:cNvPr id="774" name="Shape 774" descr="Captura de pantalla 2017-06-08 a las 09.08.47.png"/>
          <p:cNvPicPr preferRelativeResize="0"/>
          <p:nvPr/>
        </p:nvPicPr>
        <p:blipFill rotWithShape="1">
          <a:blip r:embed="rId4">
            <a:alphaModFix/>
          </a:blip>
          <a:srcRect/>
          <a:stretch/>
        </p:blipFill>
        <p:spPr>
          <a:xfrm>
            <a:off x="4659166" y="1476417"/>
            <a:ext cx="4290744" cy="3870250"/>
          </a:xfrm>
          <a:prstGeom prst="rect">
            <a:avLst/>
          </a:prstGeom>
          <a:noFill/>
          <a:ln>
            <a:noFill/>
          </a:ln>
        </p:spPr>
      </p:pic>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778"/>
        <p:cNvGrpSpPr/>
        <p:nvPr/>
      </p:nvGrpSpPr>
      <p:grpSpPr>
        <a:xfrm>
          <a:off x="0" y="0"/>
          <a:ext cx="0" cy="0"/>
          <a:chOff x="0" y="0"/>
          <a:chExt cx="0" cy="0"/>
        </a:xfrm>
      </p:grpSpPr>
      <p:pic>
        <p:nvPicPr>
          <p:cNvPr id="779" name="Shape 779" descr="Captura de pantalla 2017-06-08 a las 09.10.11.png"/>
          <p:cNvPicPr preferRelativeResize="0"/>
          <p:nvPr/>
        </p:nvPicPr>
        <p:blipFill rotWithShape="1">
          <a:blip r:embed="rId3">
            <a:alphaModFix/>
          </a:blip>
          <a:srcRect l="17819" r="11231"/>
          <a:stretch/>
        </p:blipFill>
        <p:spPr>
          <a:xfrm>
            <a:off x="2757959" y="177800"/>
            <a:ext cx="2831144" cy="6349999"/>
          </a:xfrm>
          <a:prstGeom prst="rect">
            <a:avLst/>
          </a:prstGeom>
          <a:noFill/>
          <a:ln>
            <a:noFill/>
          </a:ln>
        </p:spPr>
      </p:pic>
      <p:pic>
        <p:nvPicPr>
          <p:cNvPr id="780" name="Shape 780" descr="Captura de pantalla 2017-06-08 a las 09.09.57.png"/>
          <p:cNvPicPr preferRelativeResize="0"/>
          <p:nvPr/>
        </p:nvPicPr>
        <p:blipFill rotWithShape="1">
          <a:blip r:embed="rId4">
            <a:alphaModFix/>
          </a:blip>
          <a:srcRect/>
          <a:stretch/>
        </p:blipFill>
        <p:spPr>
          <a:xfrm>
            <a:off x="192559" y="177800"/>
            <a:ext cx="2565400" cy="6349999"/>
          </a:xfrm>
          <a:prstGeom prst="rect">
            <a:avLst/>
          </a:prstGeom>
          <a:noFill/>
          <a:ln>
            <a:noFill/>
          </a:ln>
        </p:spPr>
      </p:pic>
      <p:pic>
        <p:nvPicPr>
          <p:cNvPr id="781" name="Shape 781" descr="Captura de pantalla 2017-06-08 a las 09.10.34.png"/>
          <p:cNvPicPr preferRelativeResize="0"/>
          <p:nvPr/>
        </p:nvPicPr>
        <p:blipFill rotWithShape="1">
          <a:blip r:embed="rId5">
            <a:alphaModFix/>
          </a:blip>
          <a:srcRect l="10980" t="2903" r="8351"/>
          <a:stretch/>
        </p:blipFill>
        <p:spPr>
          <a:xfrm>
            <a:off x="5577417" y="2527735"/>
            <a:ext cx="3566583" cy="4000064"/>
          </a:xfrm>
          <a:prstGeom prst="rect">
            <a:avLst/>
          </a:prstGeom>
          <a:noFill/>
          <a:ln>
            <a:noFill/>
          </a:ln>
        </p:spPr>
      </p:pic>
      <p:sp>
        <p:nvSpPr>
          <p:cNvPr id="782" name="Shape 782"/>
          <p:cNvSpPr txBox="1"/>
          <p:nvPr/>
        </p:nvSpPr>
        <p:spPr>
          <a:xfrm>
            <a:off x="8029825" y="825600"/>
            <a:ext cx="3000000" cy="3000000"/>
          </a:xfrm>
          <a:prstGeom prst="rect">
            <a:avLst/>
          </a:prstGeom>
          <a:noFill/>
          <a:ln>
            <a:noFill/>
          </a:ln>
        </p:spPr>
        <p:txBody>
          <a:bodyPr lIns="91425" tIns="91425" rIns="91425" bIns="91425" anchor="ctr" anchorCtr="0">
            <a:noAutofit/>
          </a:bodyPr>
          <a:lstStyle/>
          <a:p>
            <a:pPr lvl="0" rtl="0">
              <a:spcBef>
                <a:spcPts val="0"/>
              </a:spcBef>
              <a:buNone/>
            </a:pPr>
            <a:r>
              <a:rPr lang="en-US" sz="1800">
                <a:solidFill>
                  <a:srgbClr val="FEFEFE"/>
                </a:solidFill>
              </a:rPr>
              <a:t>T2 FS</a:t>
            </a:r>
          </a:p>
        </p:txBody>
      </p:sp>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786"/>
        <p:cNvGrpSpPr/>
        <p:nvPr/>
      </p:nvGrpSpPr>
      <p:grpSpPr>
        <a:xfrm>
          <a:off x="0" y="0"/>
          <a:ext cx="0" cy="0"/>
          <a:chOff x="0" y="0"/>
          <a:chExt cx="0" cy="0"/>
        </a:xfrm>
      </p:grpSpPr>
      <p:grpSp>
        <p:nvGrpSpPr>
          <p:cNvPr id="787" name="Shape 787"/>
          <p:cNvGrpSpPr/>
          <p:nvPr/>
        </p:nvGrpSpPr>
        <p:grpSpPr>
          <a:xfrm>
            <a:off x="63700" y="294197"/>
            <a:ext cx="9080300" cy="6108700"/>
            <a:chOff x="63700" y="0"/>
            <a:chExt cx="9080300" cy="6108700"/>
          </a:xfrm>
        </p:grpSpPr>
        <p:pic>
          <p:nvPicPr>
            <p:cNvPr id="788" name="Shape 788" descr="Captura de pantalla 2017-06-08 a las 09.11.10.png"/>
            <p:cNvPicPr preferRelativeResize="0"/>
            <p:nvPr/>
          </p:nvPicPr>
          <p:blipFill rotWithShape="1">
            <a:blip r:embed="rId3">
              <a:alphaModFix/>
            </a:blip>
            <a:srcRect/>
            <a:stretch/>
          </p:blipFill>
          <p:spPr>
            <a:xfrm>
              <a:off x="63700" y="0"/>
              <a:ext cx="2412999" cy="6108700"/>
            </a:xfrm>
            <a:prstGeom prst="rect">
              <a:avLst/>
            </a:prstGeom>
            <a:noFill/>
            <a:ln>
              <a:noFill/>
            </a:ln>
          </p:spPr>
        </p:pic>
        <p:pic>
          <p:nvPicPr>
            <p:cNvPr id="789" name="Shape 789" descr="Captura de pantalla 2017-06-08 a las 09.11.31.png"/>
            <p:cNvPicPr preferRelativeResize="0"/>
            <p:nvPr/>
          </p:nvPicPr>
          <p:blipFill rotWithShape="1">
            <a:blip r:embed="rId4">
              <a:alphaModFix/>
            </a:blip>
            <a:srcRect l="15004" t="2432" r="11642" b="6419"/>
            <a:stretch/>
          </p:blipFill>
          <p:spPr>
            <a:xfrm>
              <a:off x="2476700" y="0"/>
              <a:ext cx="3111500" cy="6108700"/>
            </a:xfrm>
            <a:prstGeom prst="rect">
              <a:avLst/>
            </a:prstGeom>
            <a:noFill/>
            <a:ln>
              <a:noFill/>
            </a:ln>
          </p:spPr>
        </p:pic>
        <p:pic>
          <p:nvPicPr>
            <p:cNvPr id="790" name="Shape 790" descr="Captura de pantalla 2017-06-08 a las 09.12.01.png"/>
            <p:cNvPicPr preferRelativeResize="0"/>
            <p:nvPr/>
          </p:nvPicPr>
          <p:blipFill rotWithShape="1">
            <a:blip r:embed="rId5">
              <a:alphaModFix/>
            </a:blip>
            <a:srcRect/>
            <a:stretch/>
          </p:blipFill>
          <p:spPr>
            <a:xfrm>
              <a:off x="5602817" y="1141753"/>
              <a:ext cx="3541182" cy="3507295"/>
            </a:xfrm>
            <a:prstGeom prst="rect">
              <a:avLst/>
            </a:prstGeom>
            <a:noFill/>
            <a:ln>
              <a:noFill/>
            </a:ln>
          </p:spPr>
        </p:pic>
      </p:grpSp>
      <p:sp>
        <p:nvSpPr>
          <p:cNvPr id="791" name="Shape 791"/>
          <p:cNvSpPr txBox="1"/>
          <p:nvPr/>
        </p:nvSpPr>
        <p:spPr>
          <a:xfrm>
            <a:off x="7870050" y="-199725"/>
            <a:ext cx="3000000" cy="3000000"/>
          </a:xfrm>
          <a:prstGeom prst="rect">
            <a:avLst/>
          </a:prstGeom>
          <a:noFill/>
          <a:ln>
            <a:noFill/>
          </a:ln>
        </p:spPr>
        <p:txBody>
          <a:bodyPr lIns="91425" tIns="91425" rIns="91425" bIns="91425" anchor="ctr" anchorCtr="0">
            <a:noAutofit/>
          </a:bodyPr>
          <a:lstStyle/>
          <a:p>
            <a:pPr lvl="0" rtl="0">
              <a:spcBef>
                <a:spcPts val="0"/>
              </a:spcBef>
              <a:buNone/>
            </a:pPr>
            <a:r>
              <a:rPr lang="en-US" sz="1800">
                <a:solidFill>
                  <a:srgbClr val="FEFEFE"/>
                </a:solidFill>
              </a:rPr>
              <a:t>T1 C/MC</a:t>
            </a:r>
          </a:p>
        </p:txBody>
      </p:sp>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795"/>
        <p:cNvGrpSpPr/>
        <p:nvPr/>
      </p:nvGrpSpPr>
      <p:grpSpPr>
        <a:xfrm>
          <a:off x="0" y="0"/>
          <a:ext cx="0" cy="0"/>
          <a:chOff x="0" y="0"/>
          <a:chExt cx="0" cy="0"/>
        </a:xfrm>
      </p:grpSpPr>
      <p:pic>
        <p:nvPicPr>
          <p:cNvPr id="796" name="Shape 796" descr="Captura de pantalla 2017-06-08 a las 09.07.52.png"/>
          <p:cNvPicPr preferRelativeResize="0">
            <a:picLocks noGrp="1"/>
          </p:cNvPicPr>
          <p:nvPr>
            <p:ph type="body" idx="1"/>
          </p:nvPr>
        </p:nvPicPr>
        <p:blipFill rotWithShape="1">
          <a:blip r:embed="rId3">
            <a:alphaModFix/>
          </a:blip>
          <a:srcRect/>
          <a:stretch/>
        </p:blipFill>
        <p:spPr>
          <a:xfrm>
            <a:off x="2713702" y="0"/>
            <a:ext cx="4291924" cy="6858000"/>
          </a:xfrm>
          <a:prstGeom prst="rect">
            <a:avLst/>
          </a:prstGeom>
          <a:noFill/>
          <a:ln>
            <a:noFill/>
          </a:ln>
        </p:spPr>
      </p:pic>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800"/>
        <p:cNvGrpSpPr/>
        <p:nvPr/>
      </p:nvGrpSpPr>
      <p:grpSpPr>
        <a:xfrm>
          <a:off x="0" y="0"/>
          <a:ext cx="0" cy="0"/>
          <a:chOff x="0" y="0"/>
          <a:chExt cx="0" cy="0"/>
        </a:xfrm>
      </p:grpSpPr>
      <p:pic>
        <p:nvPicPr>
          <p:cNvPr id="801" name="Shape 801"/>
          <p:cNvPicPr preferRelativeResize="0">
            <a:picLocks noGrp="1"/>
          </p:cNvPicPr>
          <p:nvPr>
            <p:ph type="body" idx="1"/>
          </p:nvPr>
        </p:nvPicPr>
        <p:blipFill rotWithShape="1">
          <a:blip r:embed="rId3">
            <a:alphaModFix/>
          </a:blip>
          <a:srcRect/>
          <a:stretch/>
        </p:blipFill>
        <p:spPr>
          <a:xfrm>
            <a:off x="545124" y="12525"/>
            <a:ext cx="8212014" cy="6845475"/>
          </a:xfrm>
          <a:prstGeom prst="rect">
            <a:avLst/>
          </a:prstGeom>
          <a:noFill/>
          <a:ln>
            <a:noFill/>
          </a:ln>
        </p:spPr>
      </p:pic>
      <p:cxnSp>
        <p:nvCxnSpPr>
          <p:cNvPr id="802" name="Shape 802"/>
          <p:cNvCxnSpPr/>
          <p:nvPr/>
        </p:nvCxnSpPr>
        <p:spPr>
          <a:xfrm flipH="1">
            <a:off x="1874520" y="4042533"/>
            <a:ext cx="617220" cy="45719"/>
          </a:xfrm>
          <a:prstGeom prst="straightConnector1">
            <a:avLst/>
          </a:prstGeom>
          <a:noFill/>
          <a:ln w="34925" cap="flat" cmpd="sng">
            <a:solidFill>
              <a:schemeClr val="accent1"/>
            </a:solidFill>
            <a:prstDash val="solid"/>
            <a:round/>
            <a:headEnd type="none" w="med" len="med"/>
            <a:tailEnd type="triangle" w="lg" len="lg"/>
          </a:ln>
        </p:spPr>
      </p:cxnSp>
      <p:sp>
        <p:nvSpPr>
          <p:cNvPr id="803" name="Shape 803"/>
          <p:cNvSpPr txBox="1"/>
          <p:nvPr/>
        </p:nvSpPr>
        <p:spPr>
          <a:xfrm>
            <a:off x="7696925" y="1935250"/>
            <a:ext cx="3000000" cy="3000000"/>
          </a:xfrm>
          <a:prstGeom prst="rect">
            <a:avLst/>
          </a:prstGeom>
          <a:noFill/>
          <a:ln>
            <a:noFill/>
          </a:ln>
        </p:spPr>
        <p:txBody>
          <a:bodyPr lIns="91425" tIns="91425" rIns="91425" bIns="91425" anchor="ctr" anchorCtr="0">
            <a:noAutofit/>
          </a:bodyPr>
          <a:lstStyle/>
          <a:p>
            <a:pPr lvl="0" rtl="0">
              <a:spcBef>
                <a:spcPts val="0"/>
              </a:spcBef>
              <a:buNone/>
            </a:pPr>
            <a:r>
              <a:rPr lang="en-US" sz="1800">
                <a:solidFill>
                  <a:srgbClr val="FEFEFE"/>
                </a:solidFill>
              </a:rPr>
              <a:t>T2 FS</a:t>
            </a:r>
          </a:p>
        </p:txBody>
      </p:sp>
      <p:sp>
        <p:nvSpPr>
          <p:cNvPr id="804" name="Shape 804"/>
          <p:cNvSpPr txBox="1"/>
          <p:nvPr/>
        </p:nvSpPr>
        <p:spPr>
          <a:xfrm>
            <a:off x="6251350" y="1929000"/>
            <a:ext cx="3000000" cy="3000000"/>
          </a:xfrm>
          <a:prstGeom prst="rect">
            <a:avLst/>
          </a:prstGeom>
          <a:noFill/>
          <a:ln>
            <a:noFill/>
          </a:ln>
        </p:spPr>
        <p:txBody>
          <a:bodyPr lIns="91425" tIns="91425" rIns="91425" bIns="91425" anchor="ctr" anchorCtr="0">
            <a:noAutofit/>
          </a:bodyPr>
          <a:lstStyle/>
          <a:p>
            <a:pPr lvl="0" rtl="0">
              <a:spcBef>
                <a:spcPts val="0"/>
              </a:spcBef>
              <a:buNone/>
            </a:pPr>
            <a:r>
              <a:rPr lang="en-US" sz="1800">
                <a:solidFill>
                  <a:srgbClr val="FEFEFE"/>
                </a:solidFill>
              </a:rPr>
              <a:t>T1</a:t>
            </a:r>
          </a:p>
        </p:txBody>
      </p:sp>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Shape 809"/>
          <p:cNvSpPr txBox="1">
            <a:spLocks noGrp="1"/>
          </p:cNvSpPr>
          <p:nvPr>
            <p:ph type="title"/>
          </p:nvPr>
        </p:nvSpPr>
        <p:spPr>
          <a:xfrm>
            <a:off x="0" y="46036"/>
            <a:ext cx="9144000" cy="1325562"/>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r>
              <a:rPr lang="en-US" sz="4000" b="0" i="0" u="none" strike="noStrike" cap="none">
                <a:solidFill>
                  <a:schemeClr val="lt1"/>
                </a:solidFill>
                <a:latin typeface="Calibri"/>
                <a:ea typeface="Calibri"/>
                <a:cs typeface="Calibri"/>
                <a:sym typeface="Calibri"/>
              </a:rPr>
              <a:t>SPECT/CT    </a:t>
            </a:r>
          </a:p>
        </p:txBody>
      </p:sp>
      <p:sp>
        <p:nvSpPr>
          <p:cNvPr id="810" name="Shape 810"/>
          <p:cNvSpPr txBox="1">
            <a:spLocks noGrp="1"/>
          </p:cNvSpPr>
          <p:nvPr>
            <p:ph type="body" idx="1"/>
          </p:nvPr>
        </p:nvSpPr>
        <p:spPr>
          <a:xfrm>
            <a:off x="298452" y="1183341"/>
            <a:ext cx="6400799" cy="4228547"/>
          </a:xfrm>
          <a:prstGeom prst="rect">
            <a:avLst/>
          </a:prstGeom>
          <a:blipFill rotWithShape="1">
            <a:blip r:embed="rId3">
              <a:alphaModFix/>
            </a:blip>
            <a:stretch>
              <a:fillRect/>
            </a:stretch>
          </a:blipFill>
          <a:ln>
            <a:noFill/>
          </a:ln>
        </p:spPr>
        <p:txBody>
          <a:bodyPr lIns="0" tIns="0" rIns="0" bIns="0" anchor="ctr" anchorCtr="0">
            <a:noAutofit/>
          </a:bodyPr>
          <a:lstStyle/>
          <a:p>
            <a:pPr marL="0" marR="0" lvl="0" indent="0" algn="l" rtl="0">
              <a:lnSpc>
                <a:spcPct val="100000"/>
              </a:lnSpc>
              <a:spcBef>
                <a:spcPts val="0"/>
              </a:spcBef>
              <a:spcAft>
                <a:spcPts val="0"/>
              </a:spcAft>
              <a:buClr>
                <a:schemeClr val="lt1"/>
              </a:buClr>
              <a:buSzPct val="25000"/>
              <a:buFont typeface="Arial"/>
              <a:buNone/>
            </a:pPr>
            <a:endParaRPr sz="1800" b="0" i="0" u="none" strike="noStrike" cap="none">
              <a:solidFill>
                <a:schemeClr val="lt1"/>
              </a:solidFill>
              <a:latin typeface="Calibri"/>
              <a:ea typeface="Calibri"/>
              <a:cs typeface="Calibri"/>
              <a:sym typeface="Calibri"/>
            </a:endParaRPr>
          </a:p>
        </p:txBody>
      </p:sp>
      <p:sp>
        <p:nvSpPr>
          <p:cNvPr id="811" name="Shape 811"/>
          <p:cNvSpPr txBox="1"/>
          <p:nvPr/>
        </p:nvSpPr>
        <p:spPr>
          <a:xfrm>
            <a:off x="10655300" y="708818"/>
            <a:ext cx="2794000" cy="160258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pic>
        <p:nvPicPr>
          <p:cNvPr id="812" name="Shape 812"/>
          <p:cNvPicPr preferRelativeResize="0"/>
          <p:nvPr/>
        </p:nvPicPr>
        <p:blipFill rotWithShape="1">
          <a:blip r:embed="rId4">
            <a:alphaModFix/>
          </a:blip>
          <a:srcRect/>
          <a:stretch/>
        </p:blipFill>
        <p:spPr>
          <a:xfrm>
            <a:off x="7823200" y="1880"/>
            <a:ext cx="1320800" cy="1369719"/>
          </a:xfrm>
          <a:prstGeom prst="rect">
            <a:avLst/>
          </a:prstGeom>
          <a:noFill/>
          <a:ln>
            <a:noFill/>
          </a:ln>
        </p:spPr>
      </p:pic>
      <p:sp>
        <p:nvSpPr>
          <p:cNvPr id="2" name="CuadroTexto 1"/>
          <p:cNvSpPr txBox="1"/>
          <p:nvPr/>
        </p:nvSpPr>
        <p:spPr>
          <a:xfrm>
            <a:off x="2718921" y="6334780"/>
            <a:ext cx="7960659" cy="523220"/>
          </a:xfrm>
          <a:prstGeom prst="rect">
            <a:avLst/>
          </a:prstGeom>
          <a:noFill/>
        </p:spPr>
        <p:txBody>
          <a:bodyPr wrap="square" rtlCol="0">
            <a:spAutoFit/>
          </a:bodyPr>
          <a:lstStyle/>
          <a:p>
            <a:r>
              <a:rPr lang="es-ES_tradnl" sz="2800" dirty="0" smtClean="0">
                <a:solidFill>
                  <a:schemeClr val="bg1"/>
                </a:solidFill>
              </a:rPr>
              <a:t>Caracterización de lesión metastásica  </a:t>
            </a:r>
            <a:endParaRPr lang="es-ES_tradnl" sz="2800" dirty="0">
              <a:solidFill>
                <a:schemeClr val="bg1"/>
              </a:solidFill>
            </a:endParaRPr>
          </a:p>
        </p:txBody>
      </p:sp>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pic>
        <p:nvPicPr>
          <p:cNvPr id="821" name="Shape 821"/>
          <p:cNvPicPr preferRelativeResize="0"/>
          <p:nvPr/>
        </p:nvPicPr>
        <p:blipFill rotWithShape="1">
          <a:blip r:embed="rId3">
            <a:alphaModFix/>
          </a:blip>
          <a:srcRect l="6038" t="14761" r="788" b="814"/>
          <a:stretch/>
        </p:blipFill>
        <p:spPr>
          <a:xfrm>
            <a:off x="4565050" y="1584834"/>
            <a:ext cx="4578949" cy="3111500"/>
          </a:xfrm>
          <a:prstGeom prst="rect">
            <a:avLst/>
          </a:prstGeom>
          <a:noFill/>
          <a:ln>
            <a:noFill/>
          </a:ln>
        </p:spPr>
      </p:pic>
      <p:pic>
        <p:nvPicPr>
          <p:cNvPr id="822" name="Shape 822"/>
          <p:cNvPicPr preferRelativeResize="0"/>
          <p:nvPr/>
        </p:nvPicPr>
        <p:blipFill rotWithShape="1">
          <a:blip r:embed="rId4">
            <a:alphaModFix/>
          </a:blip>
          <a:srcRect/>
          <a:stretch/>
        </p:blipFill>
        <p:spPr>
          <a:xfrm>
            <a:off x="12100" y="2742963"/>
            <a:ext cx="4807533" cy="4115036"/>
          </a:xfrm>
          <a:prstGeom prst="rect">
            <a:avLst/>
          </a:prstGeom>
          <a:noFill/>
          <a:ln>
            <a:noFill/>
          </a:ln>
        </p:spPr>
      </p:pic>
      <p:sp>
        <p:nvSpPr>
          <p:cNvPr id="823" name="Shape 823"/>
          <p:cNvSpPr txBox="1"/>
          <p:nvPr/>
        </p:nvSpPr>
        <p:spPr>
          <a:xfrm>
            <a:off x="-82865" y="0"/>
            <a:ext cx="9131900" cy="76944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000" dirty="0">
                <a:solidFill>
                  <a:schemeClr val="lt1"/>
                </a:solidFill>
                <a:latin typeface="Arial"/>
                <a:ea typeface="Arial"/>
                <a:cs typeface="Arial"/>
                <a:sym typeface="Arial"/>
              </a:rPr>
              <a:t> </a:t>
            </a:r>
            <a:r>
              <a:rPr lang="en-US" sz="4400" baseline="30000" dirty="0">
                <a:solidFill>
                  <a:schemeClr val="lt1"/>
                </a:solidFill>
                <a:latin typeface="Arial"/>
                <a:ea typeface="Arial"/>
                <a:cs typeface="Arial"/>
                <a:sym typeface="Arial"/>
              </a:rPr>
              <a:t>18</a:t>
            </a:r>
            <a:r>
              <a:rPr lang="en-US" sz="4400" dirty="0">
                <a:solidFill>
                  <a:schemeClr val="lt1"/>
                </a:solidFill>
                <a:latin typeface="Arial"/>
                <a:ea typeface="Arial"/>
                <a:cs typeface="Arial"/>
                <a:sym typeface="Arial"/>
              </a:rPr>
              <a:t>F-FDG PET/CT  </a:t>
            </a:r>
          </a:p>
        </p:txBody>
      </p:sp>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Shape 829"/>
          <p:cNvSpPr txBox="1">
            <a:spLocks noGrp="1"/>
          </p:cNvSpPr>
          <p:nvPr>
            <p:ph type="title"/>
          </p:nvPr>
        </p:nvSpPr>
        <p:spPr>
          <a:xfrm>
            <a:off x="0" y="12997"/>
            <a:ext cx="9144000" cy="135879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Calibri"/>
              <a:buNone/>
            </a:pPr>
            <a:r>
              <a:rPr lang="en-US" sz="3200" b="0" i="0" u="none" strike="noStrike" cap="none">
                <a:solidFill>
                  <a:schemeClr val="lt1"/>
                </a:solidFill>
                <a:latin typeface="Calibri"/>
                <a:ea typeface="Calibri"/>
                <a:cs typeface="Calibri"/>
                <a:sym typeface="Calibri"/>
              </a:rPr>
              <a:t>	CAPTACIÓN FISIOLÓGICA  </a:t>
            </a:r>
            <a:r>
              <a:rPr lang="en-US" sz="3200" b="0" i="0" u="none" strike="noStrike" cap="none" baseline="30000">
                <a:solidFill>
                  <a:schemeClr val="lt1"/>
                </a:solidFill>
                <a:latin typeface="Calibri"/>
                <a:ea typeface="Calibri"/>
                <a:cs typeface="Calibri"/>
                <a:sym typeface="Calibri"/>
              </a:rPr>
              <a:t>18</a:t>
            </a:r>
            <a:r>
              <a:rPr lang="en-US" sz="3200" b="0" i="0" u="none" strike="noStrike" cap="none">
                <a:solidFill>
                  <a:schemeClr val="lt1"/>
                </a:solidFill>
                <a:latin typeface="Calibri"/>
                <a:ea typeface="Calibri"/>
                <a:cs typeface="Calibri"/>
                <a:sym typeface="Calibri"/>
              </a:rPr>
              <a:t>F-FDG EN NIÑOS.</a:t>
            </a:r>
          </a:p>
        </p:txBody>
      </p:sp>
      <p:sp>
        <p:nvSpPr>
          <p:cNvPr id="830" name="Shape 830"/>
          <p:cNvSpPr txBox="1">
            <a:spLocks noGrp="1"/>
          </p:cNvSpPr>
          <p:nvPr>
            <p:ph type="body" idx="1"/>
          </p:nvPr>
        </p:nvSpPr>
        <p:spPr>
          <a:xfrm>
            <a:off x="0" y="1135625"/>
            <a:ext cx="9144000" cy="5165776"/>
          </a:xfrm>
          <a:prstGeom prst="rect">
            <a:avLst/>
          </a:prstGeom>
          <a:noFill/>
          <a:ln>
            <a:noFill/>
          </a:ln>
        </p:spPr>
        <p:txBody>
          <a:bodyPr lIns="91425" tIns="45700" rIns="91425" bIns="45700" anchor="ctr" anchorCtr="0">
            <a:noAutofit/>
          </a:bodyPr>
          <a:lstStyle/>
          <a:p>
            <a:pPr marL="285750" marR="0" lvl="0" indent="-285750" algn="l" rtl="0">
              <a:spcBef>
                <a:spcPts val="0"/>
              </a:spcBef>
              <a:spcAft>
                <a:spcPts val="0"/>
              </a:spcAft>
              <a:buClr>
                <a:schemeClr val="lt1"/>
              </a:buClr>
              <a:buSzPct val="100000"/>
              <a:buFont typeface="Arial"/>
              <a:buChar char="•"/>
            </a:pPr>
            <a:r>
              <a:rPr lang="en-US" sz="2200" b="0" i="0" u="none" strike="noStrike" cap="none">
                <a:solidFill>
                  <a:schemeClr val="lt1"/>
                </a:solidFill>
                <a:latin typeface="Calibri"/>
                <a:ea typeface="Calibri"/>
                <a:cs typeface="Calibri"/>
                <a:sym typeface="Calibri"/>
              </a:rPr>
              <a:t>Tejidos glandulares: submaxilares, parótidas </a:t>
            </a:r>
          </a:p>
          <a:p>
            <a:pPr marL="742950" marR="0" lvl="1" indent="-285750" algn="l" rtl="0">
              <a:spcBef>
                <a:spcPts val="1000"/>
              </a:spcBef>
              <a:spcAft>
                <a:spcPts val="0"/>
              </a:spcAft>
              <a:buClr>
                <a:schemeClr val="lt1"/>
              </a:buClr>
              <a:buSzPct val="25000"/>
              <a:buFont typeface="Arial"/>
              <a:buNone/>
            </a:pPr>
            <a:r>
              <a:rPr lang="en-US" sz="2200" b="0" i="0" u="none" strike="noStrike" cap="none">
                <a:solidFill>
                  <a:schemeClr val="lt1"/>
                </a:solidFill>
                <a:latin typeface="Calibri"/>
                <a:ea typeface="Calibri"/>
                <a:cs typeface="Calibri"/>
                <a:sym typeface="Calibri"/>
              </a:rPr>
              <a:t>y sublinguales.</a:t>
            </a:r>
          </a:p>
          <a:p>
            <a:pPr marL="285750" marR="0" lvl="0" indent="-285750" algn="l" rtl="0">
              <a:spcBef>
                <a:spcPts val="1000"/>
              </a:spcBef>
              <a:spcAft>
                <a:spcPts val="0"/>
              </a:spcAft>
              <a:buClr>
                <a:schemeClr val="lt1"/>
              </a:buClr>
              <a:buSzPct val="100000"/>
              <a:buFont typeface="Arial"/>
              <a:buChar char="•"/>
            </a:pPr>
            <a:r>
              <a:rPr lang="en-US" sz="2200" b="0" i="0" u="none" strike="noStrike" cap="none">
                <a:solidFill>
                  <a:schemeClr val="lt1"/>
                </a:solidFill>
                <a:latin typeface="Calibri"/>
                <a:ea typeface="Calibri"/>
                <a:cs typeface="Calibri"/>
                <a:sym typeface="Calibri"/>
              </a:rPr>
              <a:t>Tejido linfoide: Anillo Waldeyer. </a:t>
            </a:r>
          </a:p>
          <a:p>
            <a:pPr marL="285750" marR="0" lvl="0" indent="-285750" algn="l" rtl="0">
              <a:spcBef>
                <a:spcPts val="1000"/>
              </a:spcBef>
              <a:spcAft>
                <a:spcPts val="0"/>
              </a:spcAft>
              <a:buClr>
                <a:schemeClr val="lt1"/>
              </a:buClr>
              <a:buSzPct val="25000"/>
              <a:buFont typeface="Arial"/>
              <a:buNone/>
            </a:pPr>
            <a:r>
              <a:rPr lang="en-US" sz="2200" b="0" i="0" u="none" strike="noStrike" cap="none">
                <a:solidFill>
                  <a:schemeClr val="lt1"/>
                </a:solidFill>
                <a:latin typeface="Calibri"/>
                <a:ea typeface="Calibri"/>
                <a:cs typeface="Calibri"/>
                <a:sym typeface="Calibri"/>
              </a:rPr>
              <a:t>	Captación en músculos de masticación </a:t>
            </a:r>
          </a:p>
          <a:p>
            <a:pPr marL="285750" marR="0" lvl="0" indent="-285750" algn="l" rtl="0">
              <a:spcBef>
                <a:spcPts val="1000"/>
              </a:spcBef>
              <a:spcAft>
                <a:spcPts val="0"/>
              </a:spcAft>
              <a:buClr>
                <a:schemeClr val="lt1"/>
              </a:buClr>
              <a:buSzPct val="25000"/>
              <a:buFont typeface="Arial"/>
              <a:buNone/>
            </a:pPr>
            <a:r>
              <a:rPr lang="en-US" sz="2200" b="0" i="0" u="none" strike="noStrike" cap="none">
                <a:solidFill>
                  <a:schemeClr val="lt1"/>
                </a:solidFill>
                <a:latin typeface="Calibri"/>
                <a:ea typeface="Calibri"/>
                <a:cs typeface="Calibri"/>
                <a:sym typeface="Calibri"/>
              </a:rPr>
              <a:t>	y succión en  bebés. </a:t>
            </a:r>
          </a:p>
          <a:p>
            <a:pPr marL="285750" marR="0" lvl="0" indent="-285750" algn="l" rtl="0">
              <a:spcBef>
                <a:spcPts val="1000"/>
              </a:spcBef>
              <a:spcAft>
                <a:spcPts val="0"/>
              </a:spcAft>
              <a:buClr>
                <a:schemeClr val="lt1"/>
              </a:buClr>
              <a:buSzPct val="100000"/>
              <a:buFont typeface="Arial"/>
              <a:buChar char="•"/>
            </a:pPr>
            <a:r>
              <a:rPr lang="en-US" sz="2200" b="0" i="0" u="none" strike="noStrike" cap="none">
                <a:solidFill>
                  <a:schemeClr val="lt1"/>
                </a:solidFill>
                <a:latin typeface="Calibri"/>
                <a:ea typeface="Calibri"/>
                <a:cs typeface="Calibri"/>
                <a:sym typeface="Calibri"/>
              </a:rPr>
              <a:t>Timo “V invertida”. </a:t>
            </a:r>
          </a:p>
          <a:p>
            <a:pPr marL="285750" marR="0" lvl="0" indent="-285750" algn="l" rtl="0">
              <a:spcBef>
                <a:spcPts val="1000"/>
              </a:spcBef>
              <a:spcAft>
                <a:spcPts val="0"/>
              </a:spcAft>
              <a:buClr>
                <a:schemeClr val="lt1"/>
              </a:buClr>
              <a:buSzPct val="100000"/>
              <a:buFont typeface="Arial"/>
              <a:buChar char="•"/>
            </a:pPr>
            <a:r>
              <a:rPr lang="en-US" sz="2200" b="0" i="0" u="none" strike="noStrike" cap="none">
                <a:solidFill>
                  <a:schemeClr val="lt1"/>
                </a:solidFill>
                <a:latin typeface="Calibri"/>
                <a:ea typeface="Calibri"/>
                <a:cs typeface="Calibri"/>
                <a:sym typeface="Calibri"/>
              </a:rPr>
              <a:t>Cuerdas vocales y músculos laríngeos</a:t>
            </a:r>
          </a:p>
          <a:p>
            <a:pPr marL="285750" marR="0" lvl="0" indent="-285750" algn="l" rtl="0">
              <a:spcBef>
                <a:spcPts val="1000"/>
              </a:spcBef>
              <a:spcAft>
                <a:spcPts val="0"/>
              </a:spcAft>
              <a:buClr>
                <a:schemeClr val="lt1"/>
              </a:buClr>
              <a:buSzPct val="100000"/>
              <a:buFont typeface="Arial"/>
              <a:buChar char="•"/>
            </a:pPr>
            <a:r>
              <a:rPr lang="en-US" sz="2200" b="0" i="0" u="none" strike="noStrike" cap="none">
                <a:solidFill>
                  <a:schemeClr val="lt1"/>
                </a:solidFill>
                <a:latin typeface="Calibri"/>
                <a:ea typeface="Calibri"/>
                <a:cs typeface="Calibri"/>
                <a:sym typeface="Calibri"/>
              </a:rPr>
              <a:t>Captación en grasa parda</a:t>
            </a:r>
          </a:p>
          <a:p>
            <a:pPr marL="285750" marR="0" lvl="0" indent="-285750" algn="l" rtl="0">
              <a:spcBef>
                <a:spcPts val="1000"/>
              </a:spcBef>
              <a:spcAft>
                <a:spcPts val="0"/>
              </a:spcAft>
              <a:buClr>
                <a:schemeClr val="lt1"/>
              </a:buClr>
              <a:buSzPct val="100000"/>
              <a:buFont typeface="Arial"/>
              <a:buChar char="•"/>
            </a:pPr>
            <a:r>
              <a:rPr lang="en-US" sz="2200" b="0" i="0" u="none" strike="noStrike" cap="none">
                <a:solidFill>
                  <a:schemeClr val="lt1"/>
                </a:solidFill>
                <a:latin typeface="Calibri"/>
                <a:ea typeface="Calibri"/>
                <a:cs typeface="Calibri"/>
                <a:sym typeface="Calibri"/>
              </a:rPr>
              <a:t>Captaciones gonadales.</a:t>
            </a:r>
          </a:p>
          <a:p>
            <a:pPr marL="285750" marR="0" lvl="0" indent="-285750" algn="l" rtl="0">
              <a:spcBef>
                <a:spcPts val="1000"/>
              </a:spcBef>
              <a:spcAft>
                <a:spcPts val="0"/>
              </a:spcAft>
              <a:buClr>
                <a:schemeClr val="lt1"/>
              </a:buClr>
              <a:buSzPct val="100000"/>
              <a:buFont typeface="Arial"/>
              <a:buChar char="•"/>
            </a:pPr>
            <a:r>
              <a:rPr lang="en-US" sz="2200" b="0" i="0" u="none" strike="noStrike" cap="none">
                <a:solidFill>
                  <a:schemeClr val="lt1"/>
                </a:solidFill>
                <a:latin typeface="Calibri"/>
                <a:ea typeface="Calibri"/>
                <a:cs typeface="Calibri"/>
                <a:sym typeface="Calibri"/>
              </a:rPr>
              <a:t>Captaciones musculares por el mal cumplimiento </a:t>
            </a:r>
          </a:p>
          <a:p>
            <a:pPr marL="285750" marR="0" lvl="0" indent="-285750" algn="l" rtl="0">
              <a:spcBef>
                <a:spcPts val="1000"/>
              </a:spcBef>
              <a:spcAft>
                <a:spcPts val="0"/>
              </a:spcAft>
              <a:buClr>
                <a:schemeClr val="lt1"/>
              </a:buClr>
              <a:buSzPct val="25000"/>
              <a:buFont typeface="Arial"/>
              <a:buNone/>
            </a:pPr>
            <a:r>
              <a:rPr lang="en-US" sz="2200" b="0" i="0" u="none" strike="noStrike" cap="none">
                <a:solidFill>
                  <a:schemeClr val="lt1"/>
                </a:solidFill>
                <a:latin typeface="Calibri"/>
                <a:ea typeface="Calibri"/>
                <a:cs typeface="Calibri"/>
                <a:sym typeface="Calibri"/>
              </a:rPr>
              <a:t>	de la dieta.  </a:t>
            </a:r>
          </a:p>
        </p:txBody>
      </p:sp>
      <p:sp>
        <p:nvSpPr>
          <p:cNvPr id="831" name="Shape 831"/>
          <p:cNvSpPr txBox="1"/>
          <p:nvPr/>
        </p:nvSpPr>
        <p:spPr>
          <a:xfrm>
            <a:off x="0" y="6224067"/>
            <a:ext cx="8958038"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600" i="1">
                <a:solidFill>
                  <a:schemeClr val="lt1"/>
                </a:solidFill>
                <a:latin typeface="Calibri"/>
                <a:ea typeface="Calibri"/>
                <a:cs typeface="Calibri"/>
                <a:sym typeface="Calibri"/>
              </a:rPr>
              <a:t>RadioGraphics 2009; 29:1467-1486</a:t>
            </a:r>
            <a:r>
              <a:rPr lang="en-US" sz="1800" i="1">
                <a:solidFill>
                  <a:schemeClr val="lt1"/>
                </a:solidFill>
                <a:latin typeface="Calibri"/>
                <a:ea typeface="Calibri"/>
                <a:cs typeface="Calibri"/>
                <a:sym typeface="Calibri"/>
              </a:rPr>
              <a:t>. </a:t>
            </a:r>
          </a:p>
        </p:txBody>
      </p:sp>
      <p:pic>
        <p:nvPicPr>
          <p:cNvPr id="832" name="Shape 832"/>
          <p:cNvPicPr preferRelativeResize="0"/>
          <p:nvPr/>
        </p:nvPicPr>
        <p:blipFill rotWithShape="1">
          <a:blip r:embed="rId3">
            <a:alphaModFix/>
          </a:blip>
          <a:srcRect r="65899"/>
          <a:stretch/>
        </p:blipFill>
        <p:spPr>
          <a:xfrm>
            <a:off x="5710746" y="1248700"/>
            <a:ext cx="1622038" cy="4302543"/>
          </a:xfrm>
          <a:prstGeom prst="rect">
            <a:avLst/>
          </a:prstGeom>
          <a:noFill/>
          <a:ln>
            <a:noFill/>
          </a:ln>
        </p:spPr>
      </p:pic>
      <p:pic>
        <p:nvPicPr>
          <p:cNvPr id="833" name="Shape 833"/>
          <p:cNvPicPr preferRelativeResize="0"/>
          <p:nvPr/>
        </p:nvPicPr>
        <p:blipFill rotWithShape="1">
          <a:blip r:embed="rId3">
            <a:alphaModFix/>
          </a:blip>
          <a:srcRect l="65832"/>
          <a:stretch/>
        </p:blipFill>
        <p:spPr>
          <a:xfrm>
            <a:off x="7332785" y="1248700"/>
            <a:ext cx="1625253" cy="4302543"/>
          </a:xfrm>
          <a:prstGeom prst="rect">
            <a:avLst/>
          </a:prstGeom>
          <a:noFill/>
          <a:ln>
            <a:noFill/>
          </a:ln>
        </p:spPr>
      </p:pic>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9508"/>
            <a:ext cx="9144000" cy="1143000"/>
          </a:xfrm>
        </p:spPr>
        <p:txBody>
          <a:bodyPr/>
          <a:lstStyle/>
          <a:p>
            <a:pPr algn="ctr"/>
            <a:r>
              <a:rPr lang="es-ES" dirty="0" smtClean="0"/>
              <a:t> </a:t>
            </a:r>
            <a:r>
              <a:rPr lang="es-ES" sz="3200" dirty="0" smtClean="0"/>
              <a:t>Indicaciones del  </a:t>
            </a:r>
            <a:r>
              <a:rPr lang="es-ES" sz="3200" baseline="30000" dirty="0"/>
              <a:t>18 </a:t>
            </a:r>
            <a:r>
              <a:rPr lang="es-ES" sz="3200" dirty="0"/>
              <a:t>F-FDG </a:t>
            </a:r>
            <a:r>
              <a:rPr lang="es-ES" sz="3200" dirty="0" smtClean="0"/>
              <a:t>PET/CT   </a:t>
            </a:r>
            <a:br>
              <a:rPr lang="es-ES" sz="3200" dirty="0" smtClean="0"/>
            </a:br>
            <a:r>
              <a:rPr lang="es-ES" sz="3200" dirty="0" smtClean="0"/>
              <a:t>en </a:t>
            </a:r>
            <a:r>
              <a:rPr lang="es-ES" sz="3200" dirty="0" err="1" smtClean="0"/>
              <a:t>osteosarcoma</a:t>
            </a:r>
            <a:r>
              <a:rPr lang="es-ES" sz="3200" dirty="0" smtClean="0"/>
              <a:t>  </a:t>
            </a:r>
            <a:endParaRPr lang="es-ES" dirty="0"/>
          </a:p>
        </p:txBody>
      </p:sp>
      <p:graphicFrame>
        <p:nvGraphicFramePr>
          <p:cNvPr id="4" name="Marcador de contenido 3"/>
          <p:cNvGraphicFramePr>
            <a:graphicFrameLocks noGrp="1"/>
          </p:cNvGraphicFramePr>
          <p:nvPr>
            <p:ph idx="1"/>
            <p:extLst/>
          </p:nvPr>
        </p:nvGraphicFramePr>
        <p:xfrm>
          <a:off x="-174928" y="1514973"/>
          <a:ext cx="9144000" cy="5150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contenido 3"/>
          <p:cNvSpPr>
            <a:spLocks noGrp="1"/>
          </p:cNvSpPr>
          <p:nvPr>
            <p:ph sz="half" idx="4294967295"/>
          </p:nvPr>
        </p:nvSpPr>
        <p:spPr>
          <a:xfrm>
            <a:off x="3802712" y="601571"/>
            <a:ext cx="5166360" cy="6063874"/>
          </a:xfrm>
          <a:prstGeom prst="rect">
            <a:avLst/>
          </a:prstGeom>
        </p:spPr>
        <p:txBody>
          <a:bodyPr>
            <a:normAutofit/>
          </a:bodyPr>
          <a:lstStyle/>
          <a:p>
            <a:r>
              <a:rPr lang="es-ES" sz="2800" dirty="0" smtClean="0"/>
              <a:t>Estadificación (L y D).</a:t>
            </a:r>
          </a:p>
          <a:p>
            <a:r>
              <a:rPr lang="es-ES" sz="2800" dirty="0"/>
              <a:t>Planificación de biopsia en Tumores </a:t>
            </a:r>
            <a:r>
              <a:rPr lang="es-ES" sz="2800" dirty="0" smtClean="0"/>
              <a:t>heterogéneos</a:t>
            </a:r>
            <a:r>
              <a:rPr lang="es-ES" sz="2800" dirty="0"/>
              <a:t>.</a:t>
            </a:r>
            <a:endParaRPr lang="es-ES" sz="2800" dirty="0" smtClean="0"/>
          </a:p>
          <a:p>
            <a:r>
              <a:rPr lang="es-ES" sz="2800" dirty="0" smtClean="0"/>
              <a:t>Evaluación de respuesta a la terapia </a:t>
            </a:r>
            <a:r>
              <a:rPr lang="es-ES" sz="2800" dirty="0" err="1" smtClean="0"/>
              <a:t>Neoadyuvante</a:t>
            </a:r>
            <a:r>
              <a:rPr lang="es-ES" sz="2800" dirty="0" smtClean="0"/>
              <a:t>. </a:t>
            </a:r>
          </a:p>
          <a:p>
            <a:r>
              <a:rPr lang="es-ES" sz="2800" dirty="0" smtClean="0"/>
              <a:t>Seguimiento. </a:t>
            </a:r>
          </a:p>
          <a:p>
            <a:r>
              <a:rPr lang="es-ES" sz="2800" dirty="0" smtClean="0">
                <a:solidFill>
                  <a:schemeClr val="accent1">
                    <a:lumMod val="20000"/>
                    <a:lumOff val="80000"/>
                  </a:schemeClr>
                </a:solidFill>
              </a:rPr>
              <a:t>Valoración de </a:t>
            </a:r>
            <a:r>
              <a:rPr lang="es-ES" sz="2800" dirty="0" err="1" smtClean="0">
                <a:solidFill>
                  <a:schemeClr val="accent1">
                    <a:lumMod val="20000"/>
                    <a:lumOff val="80000"/>
                  </a:schemeClr>
                </a:solidFill>
              </a:rPr>
              <a:t>enferemedad</a:t>
            </a:r>
            <a:r>
              <a:rPr lang="es-ES" sz="2800" dirty="0" smtClean="0">
                <a:solidFill>
                  <a:schemeClr val="accent1">
                    <a:lumMod val="20000"/>
                    <a:lumOff val="80000"/>
                  </a:schemeClr>
                </a:solidFill>
              </a:rPr>
              <a:t> recurrente.  </a:t>
            </a:r>
          </a:p>
        </p:txBody>
      </p:sp>
    </p:spTree>
    <p:extLst>
      <p:ext uri="{BB962C8B-B14F-4D97-AF65-F5344CB8AC3E}">
        <p14:creationId xmlns:p14="http://schemas.microsoft.com/office/powerpoint/2010/main" xmlns="" val="140398762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846"/>
        <p:cNvGrpSpPr/>
        <p:nvPr/>
      </p:nvGrpSpPr>
      <p:grpSpPr>
        <a:xfrm>
          <a:off x="0" y="0"/>
          <a:ext cx="0" cy="0"/>
          <a:chOff x="0" y="0"/>
          <a:chExt cx="0" cy="0"/>
        </a:xfrm>
      </p:grpSpPr>
      <p:sp>
        <p:nvSpPr>
          <p:cNvPr id="847" name="Shape 847"/>
          <p:cNvSpPr/>
          <p:nvPr/>
        </p:nvSpPr>
        <p:spPr>
          <a:xfrm>
            <a:off x="74613" y="692150"/>
            <a:ext cx="1554162" cy="5029199"/>
          </a:xfrm>
          <a:prstGeom prst="rect">
            <a:avLst/>
          </a:prstGeom>
          <a:solidFill>
            <a:srgbClr val="094CAD"/>
          </a:solidFill>
          <a:ln>
            <a:noFill/>
          </a:ln>
        </p:spPr>
        <p:txBody>
          <a:bodyPr lIns="91425" tIns="45700" rIns="91425" bIns="45700" anchor="ctr" anchorCtr="0">
            <a:noAutofit/>
          </a:bodyPr>
          <a:lstStyle/>
          <a:p>
            <a:pPr marL="0" marR="0" lvl="0" indent="0" algn="l" rtl="0">
              <a:lnSpc>
                <a:spcPct val="80000"/>
              </a:lnSpc>
              <a:spcBef>
                <a:spcPts val="0"/>
              </a:spcBef>
              <a:buSzPct val="25000"/>
              <a:buNone/>
            </a:pPr>
            <a:r>
              <a:rPr lang="en-US" sz="2800" b="1">
                <a:solidFill>
                  <a:srgbClr val="000000"/>
                </a:solidFill>
                <a:latin typeface="Calibri"/>
                <a:ea typeface="Calibri"/>
                <a:cs typeface="Calibri"/>
                <a:sym typeface="Calibri"/>
              </a:rPr>
              <a:t> </a:t>
            </a:r>
          </a:p>
        </p:txBody>
      </p:sp>
      <p:sp>
        <p:nvSpPr>
          <p:cNvPr id="848" name="Shape 848"/>
          <p:cNvSpPr/>
          <p:nvPr/>
        </p:nvSpPr>
        <p:spPr>
          <a:xfrm>
            <a:off x="250825" y="692150"/>
            <a:ext cx="1125537" cy="5029199"/>
          </a:xfrm>
          <a:prstGeom prst="rect">
            <a:avLst/>
          </a:prstGeom>
          <a:solidFill>
            <a:srgbClr val="FDA4B5"/>
          </a:solidFill>
          <a:ln>
            <a:noFill/>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849" name="Shape 849"/>
          <p:cNvSpPr/>
          <p:nvPr/>
        </p:nvSpPr>
        <p:spPr>
          <a:xfrm>
            <a:off x="2841625" y="1052512"/>
            <a:ext cx="5978525" cy="4987924"/>
          </a:xfrm>
          <a:prstGeom prst="ellipse">
            <a:avLst/>
          </a:prstGeom>
          <a:solidFill>
            <a:srgbClr val="FDA4B5"/>
          </a:solidFill>
          <a:ln w="25550" cap="flat" cmpd="sng">
            <a:solidFill>
              <a:srgbClr val="F7668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850" name="Shape 850"/>
          <p:cNvSpPr/>
          <p:nvPr/>
        </p:nvSpPr>
        <p:spPr>
          <a:xfrm>
            <a:off x="3057525" y="1143000"/>
            <a:ext cx="5691187" cy="4662487"/>
          </a:xfrm>
          <a:prstGeom prst="ellipse">
            <a:avLst/>
          </a:prstGeom>
          <a:solidFill>
            <a:srgbClr val="00279F"/>
          </a:solidFill>
          <a:ln w="25550" cap="flat" cmpd="sng">
            <a:solidFill>
              <a:srgbClr val="F7668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cxnSp>
        <p:nvCxnSpPr>
          <p:cNvPr id="851" name="Shape 851"/>
          <p:cNvCxnSpPr/>
          <p:nvPr/>
        </p:nvCxnSpPr>
        <p:spPr>
          <a:xfrm>
            <a:off x="3962400" y="3535362"/>
            <a:ext cx="574674" cy="1587"/>
          </a:xfrm>
          <a:prstGeom prst="straightConnector1">
            <a:avLst/>
          </a:prstGeom>
          <a:noFill/>
          <a:ln w="50750" cap="flat" cmpd="sng">
            <a:solidFill>
              <a:srgbClr val="FFFFFF"/>
            </a:solidFill>
            <a:prstDash val="solid"/>
            <a:miter/>
            <a:headEnd type="none" w="med" len="med"/>
            <a:tailEnd type="triangle" w="lg" len="lg"/>
          </a:ln>
        </p:spPr>
      </p:cxnSp>
      <p:cxnSp>
        <p:nvCxnSpPr>
          <p:cNvPr id="852" name="Shape 852"/>
          <p:cNvCxnSpPr/>
          <p:nvPr/>
        </p:nvCxnSpPr>
        <p:spPr>
          <a:xfrm flipH="1">
            <a:off x="3960812" y="3757612"/>
            <a:ext cx="554037" cy="1587"/>
          </a:xfrm>
          <a:prstGeom prst="straightConnector1">
            <a:avLst/>
          </a:prstGeom>
          <a:noFill/>
          <a:ln w="12600" cap="flat" cmpd="sng">
            <a:solidFill>
              <a:srgbClr val="FFFFFF"/>
            </a:solidFill>
            <a:prstDash val="solid"/>
            <a:miter/>
            <a:headEnd type="none" w="med" len="med"/>
            <a:tailEnd type="triangle" w="lg" len="lg"/>
          </a:ln>
        </p:spPr>
      </p:cxnSp>
      <p:sp>
        <p:nvSpPr>
          <p:cNvPr id="853" name="Shape 853"/>
          <p:cNvSpPr/>
          <p:nvPr/>
        </p:nvSpPr>
        <p:spPr>
          <a:xfrm>
            <a:off x="1736725" y="4792662"/>
            <a:ext cx="2114550" cy="1300162"/>
          </a:xfrm>
          <a:prstGeom prst="rect">
            <a:avLst/>
          </a:prstGeom>
          <a:noFill/>
          <a:ln>
            <a:noFill/>
          </a:ln>
        </p:spPr>
        <p:txBody>
          <a:bodyPr lIns="92150" tIns="46075" rIns="92150" bIns="46075" anchor="t" anchorCtr="0">
            <a:noAutofit/>
          </a:bodyPr>
          <a:lstStyle/>
          <a:p>
            <a:pPr marL="0" marR="0" lvl="0" indent="0" algn="l" rtl="0">
              <a:lnSpc>
                <a:spcPct val="80000"/>
              </a:lnSpc>
              <a:spcBef>
                <a:spcPts val="0"/>
              </a:spcBef>
              <a:spcAft>
                <a:spcPts val="0"/>
              </a:spcAft>
              <a:buSzPct val="25000"/>
              <a:buNone/>
            </a:pPr>
            <a:r>
              <a:rPr lang="en-US" sz="1800" b="1">
                <a:solidFill>
                  <a:srgbClr val="004880"/>
                </a:solidFill>
                <a:latin typeface="Calibri"/>
                <a:ea typeface="Calibri"/>
                <a:cs typeface="Calibri"/>
                <a:sym typeface="Calibri"/>
              </a:rPr>
              <a:t>Transportador </a:t>
            </a:r>
          </a:p>
          <a:p>
            <a:pPr marL="0" marR="0" lvl="0" indent="0" algn="l" rtl="0">
              <a:lnSpc>
                <a:spcPct val="80000"/>
              </a:lnSpc>
              <a:spcBef>
                <a:spcPts val="1650"/>
              </a:spcBef>
              <a:spcAft>
                <a:spcPts val="0"/>
              </a:spcAft>
              <a:buSzPct val="25000"/>
              <a:buNone/>
            </a:pPr>
            <a:r>
              <a:rPr lang="en-US" sz="1800" b="1">
                <a:solidFill>
                  <a:srgbClr val="004880"/>
                </a:solidFill>
                <a:latin typeface="Calibri"/>
                <a:ea typeface="Calibri"/>
                <a:cs typeface="Calibri"/>
                <a:sym typeface="Calibri"/>
              </a:rPr>
              <a:t>de glucosa </a:t>
            </a:r>
            <a:r>
              <a:rPr lang="en-US" sz="1800" b="1">
                <a:solidFill>
                  <a:srgbClr val="FAFD00"/>
                </a:solidFill>
                <a:latin typeface="Calibri"/>
                <a:ea typeface="Calibri"/>
                <a:cs typeface="Calibri"/>
                <a:sym typeface="Calibri"/>
              </a:rPr>
              <a:t/>
            </a:r>
            <a:br>
              <a:rPr lang="en-US" sz="1800" b="1">
                <a:solidFill>
                  <a:srgbClr val="FAFD00"/>
                </a:solidFill>
                <a:latin typeface="Calibri"/>
                <a:ea typeface="Calibri"/>
                <a:cs typeface="Calibri"/>
                <a:sym typeface="Calibri"/>
              </a:rPr>
            </a:br>
            <a:r>
              <a:rPr lang="en-US" sz="1800" b="1">
                <a:solidFill>
                  <a:srgbClr val="FAFD00"/>
                </a:solidFill>
                <a:latin typeface="Calibri"/>
                <a:ea typeface="Calibri"/>
                <a:cs typeface="Calibri"/>
                <a:sym typeface="Calibri"/>
              </a:rPr>
              <a:t/>
            </a:r>
            <a:br>
              <a:rPr lang="en-US" sz="1800" b="1">
                <a:solidFill>
                  <a:srgbClr val="FAFD00"/>
                </a:solidFill>
                <a:latin typeface="Calibri"/>
                <a:ea typeface="Calibri"/>
                <a:cs typeface="Calibri"/>
                <a:sym typeface="Calibri"/>
              </a:rPr>
            </a:br>
            <a:r>
              <a:rPr lang="en-US" sz="2000" b="1">
                <a:solidFill>
                  <a:srgbClr val="00FF00"/>
                </a:solidFill>
                <a:latin typeface="Calibri"/>
                <a:ea typeface="Calibri"/>
                <a:cs typeface="Calibri"/>
                <a:sym typeface="Calibri"/>
              </a:rPr>
              <a:t>GLUT </a:t>
            </a:r>
            <a:r>
              <a:rPr lang="en-US" sz="1800" b="1">
                <a:solidFill>
                  <a:srgbClr val="00FF00"/>
                </a:solidFill>
                <a:latin typeface="Calibri"/>
                <a:ea typeface="Calibri"/>
                <a:cs typeface="Calibri"/>
                <a:sym typeface="Calibri"/>
              </a:rPr>
              <a:t>1 - 4 </a:t>
            </a:r>
            <a:r>
              <a:rPr lang="en-US" sz="2800" b="1">
                <a:solidFill>
                  <a:srgbClr val="FF0000"/>
                </a:solidFill>
                <a:latin typeface="Noto Sans Symbols"/>
                <a:ea typeface="Noto Sans Symbols"/>
                <a:cs typeface="Noto Sans Symbols"/>
                <a:sym typeface="Noto Sans Symbols"/>
              </a:rPr>
              <a:t>↑↑</a:t>
            </a:r>
          </a:p>
        </p:txBody>
      </p:sp>
      <p:sp>
        <p:nvSpPr>
          <p:cNvPr id="854" name="Shape 854"/>
          <p:cNvSpPr/>
          <p:nvPr/>
        </p:nvSpPr>
        <p:spPr>
          <a:xfrm>
            <a:off x="2584450" y="3240088"/>
            <a:ext cx="388938" cy="152399"/>
          </a:xfrm>
          <a:prstGeom prst="ellipse">
            <a:avLst/>
          </a:prstGeom>
          <a:solidFill>
            <a:srgbClr val="094CAD"/>
          </a:solidFill>
          <a:ln>
            <a:noFill/>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855" name="Shape 855"/>
          <p:cNvSpPr/>
          <p:nvPr/>
        </p:nvSpPr>
        <p:spPr>
          <a:xfrm>
            <a:off x="2560638" y="3733800"/>
            <a:ext cx="388936" cy="152399"/>
          </a:xfrm>
          <a:prstGeom prst="ellipse">
            <a:avLst/>
          </a:prstGeom>
          <a:solidFill>
            <a:srgbClr val="094CAD"/>
          </a:solidFill>
          <a:ln>
            <a:noFill/>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856" name="Shape 856"/>
          <p:cNvSpPr/>
          <p:nvPr/>
        </p:nvSpPr>
        <p:spPr>
          <a:xfrm>
            <a:off x="2547938" y="3403600"/>
            <a:ext cx="388936" cy="152399"/>
          </a:xfrm>
          <a:prstGeom prst="ellipse">
            <a:avLst/>
          </a:prstGeom>
          <a:solidFill>
            <a:srgbClr val="094CAD"/>
          </a:solidFill>
          <a:ln>
            <a:noFill/>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857" name="Shape 857"/>
          <p:cNvSpPr/>
          <p:nvPr/>
        </p:nvSpPr>
        <p:spPr>
          <a:xfrm>
            <a:off x="2582863" y="3886200"/>
            <a:ext cx="388936" cy="152399"/>
          </a:xfrm>
          <a:prstGeom prst="ellipse">
            <a:avLst/>
          </a:prstGeom>
          <a:solidFill>
            <a:srgbClr val="094CAD"/>
          </a:solidFill>
          <a:ln>
            <a:noFill/>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858" name="Shape 858"/>
          <p:cNvSpPr/>
          <p:nvPr/>
        </p:nvSpPr>
        <p:spPr>
          <a:xfrm>
            <a:off x="2536825" y="3568700"/>
            <a:ext cx="388938" cy="152399"/>
          </a:xfrm>
          <a:prstGeom prst="ellipse">
            <a:avLst/>
          </a:prstGeom>
          <a:solidFill>
            <a:srgbClr val="094CAD"/>
          </a:solidFill>
          <a:ln>
            <a:noFill/>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859" name="Shape 859"/>
          <p:cNvSpPr/>
          <p:nvPr/>
        </p:nvSpPr>
        <p:spPr>
          <a:xfrm>
            <a:off x="3983037" y="3143250"/>
            <a:ext cx="422275" cy="322263"/>
          </a:xfrm>
          <a:prstGeom prst="rect">
            <a:avLst/>
          </a:prstGeom>
          <a:noFill/>
          <a:ln>
            <a:noFill/>
          </a:ln>
        </p:spPr>
        <p:txBody>
          <a:bodyPr lIns="92150" tIns="46075" rIns="92150" bIns="46075" anchor="t" anchorCtr="0">
            <a:noAutofit/>
          </a:bodyPr>
          <a:lstStyle/>
          <a:p>
            <a:pPr marL="0" marR="0" lvl="0" indent="0" algn="l" rtl="0">
              <a:lnSpc>
                <a:spcPct val="80000"/>
              </a:lnSpc>
              <a:spcBef>
                <a:spcPts val="0"/>
              </a:spcBef>
              <a:buSzPct val="25000"/>
              <a:buNone/>
            </a:pPr>
            <a:r>
              <a:rPr lang="en-US" sz="1800" b="1">
                <a:solidFill>
                  <a:srgbClr val="FFFFFF"/>
                </a:solidFill>
                <a:latin typeface="Calibri"/>
                <a:ea typeface="Calibri"/>
                <a:cs typeface="Calibri"/>
                <a:sym typeface="Calibri"/>
              </a:rPr>
              <a:t>K</a:t>
            </a:r>
            <a:r>
              <a:rPr lang="en-US" sz="1800" b="1" baseline="-25000">
                <a:solidFill>
                  <a:srgbClr val="FFFFFF"/>
                </a:solidFill>
                <a:latin typeface="Calibri"/>
                <a:ea typeface="Calibri"/>
                <a:cs typeface="Calibri"/>
                <a:sym typeface="Calibri"/>
              </a:rPr>
              <a:t>3</a:t>
            </a:r>
          </a:p>
        </p:txBody>
      </p:sp>
      <p:sp>
        <p:nvSpPr>
          <p:cNvPr id="860" name="Shape 860"/>
          <p:cNvSpPr/>
          <p:nvPr/>
        </p:nvSpPr>
        <p:spPr>
          <a:xfrm>
            <a:off x="4005262" y="3767137"/>
            <a:ext cx="422275" cy="322262"/>
          </a:xfrm>
          <a:prstGeom prst="rect">
            <a:avLst/>
          </a:prstGeom>
          <a:noFill/>
          <a:ln>
            <a:noFill/>
          </a:ln>
        </p:spPr>
        <p:txBody>
          <a:bodyPr lIns="92150" tIns="46075" rIns="92150" bIns="46075" anchor="t" anchorCtr="0">
            <a:noAutofit/>
          </a:bodyPr>
          <a:lstStyle/>
          <a:p>
            <a:pPr marL="0" marR="0" lvl="0" indent="0" algn="l" rtl="0">
              <a:lnSpc>
                <a:spcPct val="80000"/>
              </a:lnSpc>
              <a:spcBef>
                <a:spcPts val="0"/>
              </a:spcBef>
              <a:buSzPct val="25000"/>
              <a:buNone/>
            </a:pPr>
            <a:r>
              <a:rPr lang="en-US" sz="1800" b="1">
                <a:solidFill>
                  <a:srgbClr val="FFFFFF"/>
                </a:solidFill>
                <a:latin typeface="Calibri"/>
                <a:ea typeface="Calibri"/>
                <a:cs typeface="Calibri"/>
                <a:sym typeface="Calibri"/>
              </a:rPr>
              <a:t>K</a:t>
            </a:r>
            <a:r>
              <a:rPr lang="en-US" sz="1800" b="1" baseline="-25000">
                <a:solidFill>
                  <a:srgbClr val="FFFFFF"/>
                </a:solidFill>
                <a:latin typeface="Calibri"/>
                <a:ea typeface="Calibri"/>
                <a:cs typeface="Calibri"/>
                <a:sym typeface="Calibri"/>
              </a:rPr>
              <a:t>4</a:t>
            </a:r>
          </a:p>
        </p:txBody>
      </p:sp>
      <p:sp>
        <p:nvSpPr>
          <p:cNvPr id="861" name="Shape 861"/>
          <p:cNvSpPr/>
          <p:nvPr/>
        </p:nvSpPr>
        <p:spPr>
          <a:xfrm>
            <a:off x="3059113" y="2714625"/>
            <a:ext cx="2095499" cy="396874"/>
          </a:xfrm>
          <a:prstGeom prst="rect">
            <a:avLst/>
          </a:prstGeom>
          <a:solidFill>
            <a:srgbClr val="000000"/>
          </a:solidFill>
          <a:ln w="12600" cap="flat" cmpd="sng">
            <a:solidFill>
              <a:srgbClr val="FFFFFF"/>
            </a:solidFill>
            <a:prstDash val="solid"/>
            <a:miter/>
            <a:headEnd type="none" w="med" len="med"/>
            <a:tailEnd type="none" w="med" len="med"/>
          </a:ln>
        </p:spPr>
        <p:txBody>
          <a:bodyPr lIns="92150" tIns="46075" rIns="92150" bIns="46075" anchor="t" anchorCtr="0">
            <a:noAutofit/>
          </a:bodyPr>
          <a:lstStyle/>
          <a:p>
            <a:pPr marL="0" marR="0" lvl="0" indent="0" algn="l" rtl="0">
              <a:lnSpc>
                <a:spcPct val="80000"/>
              </a:lnSpc>
              <a:spcBef>
                <a:spcPts val="0"/>
              </a:spcBef>
              <a:buSzPct val="25000"/>
              <a:buNone/>
            </a:pPr>
            <a:r>
              <a:rPr lang="en-US" sz="2400" b="1">
                <a:solidFill>
                  <a:srgbClr val="00FF00"/>
                </a:solidFill>
                <a:latin typeface="Calibri"/>
                <a:ea typeface="Calibri"/>
                <a:cs typeface="Calibri"/>
                <a:sym typeface="Calibri"/>
              </a:rPr>
              <a:t>Hexoquinasa</a:t>
            </a:r>
          </a:p>
        </p:txBody>
      </p:sp>
      <p:sp>
        <p:nvSpPr>
          <p:cNvPr id="862" name="Shape 862"/>
          <p:cNvSpPr/>
          <p:nvPr/>
        </p:nvSpPr>
        <p:spPr>
          <a:xfrm>
            <a:off x="6796088" y="5781675"/>
            <a:ext cx="2384424" cy="384174"/>
          </a:xfrm>
          <a:prstGeom prst="rect">
            <a:avLst/>
          </a:prstGeom>
          <a:noFill/>
          <a:ln>
            <a:noFill/>
          </a:ln>
        </p:spPr>
        <p:txBody>
          <a:bodyPr lIns="92150" tIns="46075" rIns="92150" bIns="46075" anchor="t" anchorCtr="0">
            <a:noAutofit/>
          </a:bodyPr>
          <a:lstStyle/>
          <a:p>
            <a:pPr marL="0" marR="0" lvl="0" indent="0" algn="l" rtl="0">
              <a:lnSpc>
                <a:spcPct val="80000"/>
              </a:lnSpc>
              <a:spcBef>
                <a:spcPts val="0"/>
              </a:spcBef>
              <a:buSzPct val="25000"/>
              <a:buNone/>
            </a:pPr>
            <a:r>
              <a:rPr lang="en-US" sz="2400" b="1">
                <a:solidFill>
                  <a:srgbClr val="C00000"/>
                </a:solidFill>
                <a:latin typeface="Calibri"/>
                <a:ea typeface="Calibri"/>
                <a:cs typeface="Calibri"/>
                <a:sym typeface="Calibri"/>
              </a:rPr>
              <a:t>Célula Tumoral</a:t>
            </a:r>
          </a:p>
        </p:txBody>
      </p:sp>
      <p:sp>
        <p:nvSpPr>
          <p:cNvPr id="863" name="Shape 863"/>
          <p:cNvSpPr/>
          <p:nvPr/>
        </p:nvSpPr>
        <p:spPr>
          <a:xfrm>
            <a:off x="3405187" y="4148137"/>
            <a:ext cx="1538286" cy="698500"/>
          </a:xfrm>
          <a:prstGeom prst="rect">
            <a:avLst/>
          </a:prstGeom>
          <a:solidFill>
            <a:srgbClr val="000000"/>
          </a:solidFill>
          <a:ln w="12600" cap="flat" cmpd="sng">
            <a:solidFill>
              <a:srgbClr val="FFFFFF"/>
            </a:solidFill>
            <a:prstDash val="solid"/>
            <a:miter/>
            <a:headEnd type="none" w="med" len="med"/>
            <a:tailEnd type="none" w="med" len="med"/>
          </a:ln>
        </p:spPr>
        <p:txBody>
          <a:bodyPr lIns="92150" tIns="46075" rIns="92150" bIns="46075" anchor="t" anchorCtr="0">
            <a:noAutofit/>
          </a:bodyPr>
          <a:lstStyle/>
          <a:p>
            <a:pPr marL="0" marR="0" lvl="0" indent="0" algn="l" rtl="0">
              <a:lnSpc>
                <a:spcPct val="80000"/>
              </a:lnSpc>
              <a:spcBef>
                <a:spcPts val="0"/>
              </a:spcBef>
              <a:spcAft>
                <a:spcPts val="0"/>
              </a:spcAft>
              <a:buSzPct val="25000"/>
              <a:buNone/>
            </a:pPr>
            <a:r>
              <a:rPr lang="en-US" sz="2000" b="1">
                <a:solidFill>
                  <a:srgbClr val="FFFFFF"/>
                </a:solidFill>
                <a:latin typeface="Calibri"/>
                <a:ea typeface="Calibri"/>
                <a:cs typeface="Calibri"/>
                <a:sym typeface="Calibri"/>
              </a:rPr>
              <a:t>Glucosa-6-</a:t>
            </a:r>
          </a:p>
          <a:p>
            <a:pPr marL="0" marR="0" lvl="0" indent="0" algn="l" rtl="0">
              <a:lnSpc>
                <a:spcPct val="80000"/>
              </a:lnSpc>
              <a:spcBef>
                <a:spcPts val="750"/>
              </a:spcBef>
              <a:buSzPct val="25000"/>
              <a:buNone/>
            </a:pPr>
            <a:r>
              <a:rPr lang="en-US" sz="2000" b="1">
                <a:solidFill>
                  <a:srgbClr val="FFFFFF"/>
                </a:solidFill>
                <a:latin typeface="Calibri"/>
                <a:ea typeface="Calibri"/>
                <a:cs typeface="Calibri"/>
                <a:sym typeface="Calibri"/>
              </a:rPr>
              <a:t>fosfatasa </a:t>
            </a:r>
            <a:r>
              <a:rPr lang="en-US" sz="2000" b="1">
                <a:solidFill>
                  <a:srgbClr val="FF0000"/>
                </a:solidFill>
                <a:latin typeface="Noto Sans Symbols"/>
                <a:ea typeface="Noto Sans Symbols"/>
                <a:cs typeface="Noto Sans Symbols"/>
                <a:sym typeface="Noto Sans Symbols"/>
              </a:rPr>
              <a:t>↓</a:t>
            </a:r>
          </a:p>
        </p:txBody>
      </p:sp>
      <p:cxnSp>
        <p:nvCxnSpPr>
          <p:cNvPr id="864" name="Shape 864"/>
          <p:cNvCxnSpPr/>
          <p:nvPr/>
        </p:nvCxnSpPr>
        <p:spPr>
          <a:xfrm rot="10800000" flipH="1">
            <a:off x="5689600" y="2733675"/>
            <a:ext cx="1587" cy="495299"/>
          </a:xfrm>
          <a:prstGeom prst="straightConnector1">
            <a:avLst/>
          </a:prstGeom>
          <a:noFill/>
          <a:ln w="25550" cap="flat" cmpd="sng">
            <a:solidFill>
              <a:srgbClr val="FFFFFF"/>
            </a:solidFill>
            <a:prstDash val="solid"/>
            <a:miter/>
            <a:headEnd type="none" w="med" len="med"/>
            <a:tailEnd type="triangle" w="lg" len="lg"/>
          </a:ln>
        </p:spPr>
      </p:cxnSp>
      <p:cxnSp>
        <p:nvCxnSpPr>
          <p:cNvPr id="865" name="Shape 865"/>
          <p:cNvCxnSpPr/>
          <p:nvPr/>
        </p:nvCxnSpPr>
        <p:spPr>
          <a:xfrm rot="10800000" flipH="1">
            <a:off x="6067425" y="3627437"/>
            <a:ext cx="528638" cy="14287"/>
          </a:xfrm>
          <a:prstGeom prst="straightConnector1">
            <a:avLst/>
          </a:prstGeom>
          <a:noFill/>
          <a:ln w="25550" cap="flat" cmpd="sng">
            <a:solidFill>
              <a:srgbClr val="FFFFFF"/>
            </a:solidFill>
            <a:prstDash val="solid"/>
            <a:miter/>
            <a:headEnd type="none" w="med" len="med"/>
            <a:tailEnd type="triangle" w="lg" len="lg"/>
          </a:ln>
        </p:spPr>
      </p:cxnSp>
      <p:cxnSp>
        <p:nvCxnSpPr>
          <p:cNvPr id="866" name="Shape 866"/>
          <p:cNvCxnSpPr/>
          <p:nvPr/>
        </p:nvCxnSpPr>
        <p:spPr>
          <a:xfrm flipH="1">
            <a:off x="5710237" y="4054475"/>
            <a:ext cx="4762" cy="503238"/>
          </a:xfrm>
          <a:prstGeom prst="straightConnector1">
            <a:avLst/>
          </a:prstGeom>
          <a:noFill/>
          <a:ln w="25550" cap="flat" cmpd="sng">
            <a:solidFill>
              <a:srgbClr val="FFFFFF"/>
            </a:solidFill>
            <a:prstDash val="solid"/>
            <a:miter/>
            <a:headEnd type="none" w="med" len="med"/>
            <a:tailEnd type="triangle" w="lg" len="lg"/>
          </a:ln>
        </p:spPr>
      </p:cxnSp>
      <p:sp>
        <p:nvSpPr>
          <p:cNvPr id="867" name="Shape 867"/>
          <p:cNvSpPr/>
          <p:nvPr/>
        </p:nvSpPr>
        <p:spPr>
          <a:xfrm>
            <a:off x="4889500" y="2335213"/>
            <a:ext cx="1741488" cy="384174"/>
          </a:xfrm>
          <a:prstGeom prst="rect">
            <a:avLst/>
          </a:prstGeom>
          <a:noFill/>
          <a:ln>
            <a:noFill/>
          </a:ln>
        </p:spPr>
        <p:txBody>
          <a:bodyPr lIns="92150" tIns="46075" rIns="92150" bIns="46075" anchor="t" anchorCtr="0">
            <a:noAutofit/>
          </a:bodyPr>
          <a:lstStyle/>
          <a:p>
            <a:pPr marL="0" marR="0" lvl="0" indent="0" algn="l" rtl="0">
              <a:lnSpc>
                <a:spcPct val="80000"/>
              </a:lnSpc>
              <a:spcBef>
                <a:spcPts val="0"/>
              </a:spcBef>
              <a:buSzPct val="25000"/>
              <a:buNone/>
            </a:pPr>
            <a:r>
              <a:rPr lang="en-US" sz="2400" b="1" baseline="30000">
                <a:solidFill>
                  <a:srgbClr val="FFFFFF"/>
                </a:solidFill>
                <a:latin typeface="Calibri"/>
                <a:ea typeface="Calibri"/>
                <a:cs typeface="Calibri"/>
                <a:sym typeface="Calibri"/>
              </a:rPr>
              <a:t>18</a:t>
            </a:r>
            <a:r>
              <a:rPr lang="en-US" sz="2400" b="1">
                <a:solidFill>
                  <a:srgbClr val="FFFFFF"/>
                </a:solidFill>
                <a:latin typeface="Calibri"/>
                <a:ea typeface="Calibri"/>
                <a:cs typeface="Calibri"/>
                <a:sym typeface="Calibri"/>
              </a:rPr>
              <a:t>FDG-1-P</a:t>
            </a:r>
          </a:p>
        </p:txBody>
      </p:sp>
      <p:cxnSp>
        <p:nvCxnSpPr>
          <p:cNvPr id="868" name="Shape 868"/>
          <p:cNvCxnSpPr/>
          <p:nvPr/>
        </p:nvCxnSpPr>
        <p:spPr>
          <a:xfrm rot="10800000" flipH="1">
            <a:off x="5692775" y="1930400"/>
            <a:ext cx="185738" cy="425449"/>
          </a:xfrm>
          <a:prstGeom prst="straightConnector1">
            <a:avLst/>
          </a:prstGeom>
          <a:noFill/>
          <a:ln w="25550" cap="flat" cmpd="sng">
            <a:solidFill>
              <a:srgbClr val="FFFFFF"/>
            </a:solidFill>
            <a:prstDash val="solid"/>
            <a:miter/>
            <a:headEnd type="none" w="med" len="med"/>
            <a:tailEnd type="triangle" w="lg" len="lg"/>
          </a:ln>
        </p:spPr>
      </p:cxnSp>
      <p:sp>
        <p:nvSpPr>
          <p:cNvPr id="869" name="Shape 869"/>
          <p:cNvSpPr/>
          <p:nvPr/>
        </p:nvSpPr>
        <p:spPr>
          <a:xfrm>
            <a:off x="4943475" y="1509712"/>
            <a:ext cx="2001838" cy="452436"/>
          </a:xfrm>
          <a:prstGeom prst="rect">
            <a:avLst/>
          </a:prstGeom>
          <a:noFill/>
          <a:ln>
            <a:noFill/>
          </a:ln>
        </p:spPr>
        <p:txBody>
          <a:bodyPr lIns="92150" tIns="46075" rIns="92150" bIns="46075" anchor="t" anchorCtr="0">
            <a:noAutofit/>
          </a:bodyPr>
          <a:lstStyle/>
          <a:p>
            <a:pPr marL="0" marR="0" lvl="0" indent="0" algn="l" rtl="0">
              <a:lnSpc>
                <a:spcPct val="80000"/>
              </a:lnSpc>
              <a:spcBef>
                <a:spcPts val="0"/>
              </a:spcBef>
              <a:buSzPct val="25000"/>
              <a:buNone/>
            </a:pPr>
            <a:r>
              <a:rPr lang="en-US" sz="2800" b="1">
                <a:solidFill>
                  <a:srgbClr val="66FF33"/>
                </a:solidFill>
                <a:latin typeface="Calibri"/>
                <a:ea typeface="Calibri"/>
                <a:cs typeface="Calibri"/>
                <a:sym typeface="Calibri"/>
              </a:rPr>
              <a:t>glucógeno</a:t>
            </a:r>
          </a:p>
        </p:txBody>
      </p:sp>
      <p:sp>
        <p:nvSpPr>
          <p:cNvPr id="870" name="Shape 870"/>
          <p:cNvSpPr/>
          <p:nvPr/>
        </p:nvSpPr>
        <p:spPr>
          <a:xfrm>
            <a:off x="5122862" y="4691062"/>
            <a:ext cx="1897062" cy="384174"/>
          </a:xfrm>
          <a:prstGeom prst="rect">
            <a:avLst/>
          </a:prstGeom>
          <a:noFill/>
          <a:ln>
            <a:noFill/>
          </a:ln>
        </p:spPr>
        <p:txBody>
          <a:bodyPr lIns="92150" tIns="46075" rIns="92150" bIns="46075" anchor="t" anchorCtr="0">
            <a:noAutofit/>
          </a:bodyPr>
          <a:lstStyle/>
          <a:p>
            <a:pPr marL="0" marR="0" lvl="0" indent="0" algn="ctr" rtl="0">
              <a:lnSpc>
                <a:spcPct val="80000"/>
              </a:lnSpc>
              <a:spcBef>
                <a:spcPts val="0"/>
              </a:spcBef>
              <a:buSzPct val="25000"/>
              <a:buNone/>
            </a:pPr>
            <a:r>
              <a:rPr lang="en-US" sz="2400" b="1" baseline="30000">
                <a:solidFill>
                  <a:srgbClr val="FFFFFF"/>
                </a:solidFill>
                <a:latin typeface="Calibri"/>
                <a:ea typeface="Calibri"/>
                <a:cs typeface="Calibri"/>
                <a:sym typeface="Calibri"/>
              </a:rPr>
              <a:t>18</a:t>
            </a:r>
            <a:r>
              <a:rPr lang="en-US" sz="2400" b="1">
                <a:solidFill>
                  <a:srgbClr val="FFFFFF"/>
                </a:solidFill>
                <a:latin typeface="Calibri"/>
                <a:ea typeface="Calibri"/>
                <a:cs typeface="Calibri"/>
                <a:sym typeface="Calibri"/>
              </a:rPr>
              <a:t>F-fru-6-P</a:t>
            </a:r>
          </a:p>
        </p:txBody>
      </p:sp>
      <p:sp>
        <p:nvSpPr>
          <p:cNvPr id="871" name="Shape 871"/>
          <p:cNvSpPr/>
          <p:nvPr/>
        </p:nvSpPr>
        <p:spPr>
          <a:xfrm>
            <a:off x="5133975" y="5332412"/>
            <a:ext cx="1841499" cy="452436"/>
          </a:xfrm>
          <a:prstGeom prst="rect">
            <a:avLst/>
          </a:prstGeom>
          <a:noFill/>
          <a:ln>
            <a:noFill/>
          </a:ln>
        </p:spPr>
        <p:txBody>
          <a:bodyPr lIns="92150" tIns="46075" rIns="92150" bIns="46075" anchor="t" anchorCtr="0">
            <a:noAutofit/>
          </a:bodyPr>
          <a:lstStyle/>
          <a:p>
            <a:pPr marL="0" marR="0" lvl="0" indent="0" algn="l" rtl="0">
              <a:lnSpc>
                <a:spcPct val="80000"/>
              </a:lnSpc>
              <a:spcBef>
                <a:spcPts val="0"/>
              </a:spcBef>
              <a:buSzPct val="25000"/>
              <a:buNone/>
            </a:pPr>
            <a:r>
              <a:rPr lang="en-US" sz="2800" b="1">
                <a:solidFill>
                  <a:srgbClr val="66FF33"/>
                </a:solidFill>
                <a:latin typeface="Calibri"/>
                <a:ea typeface="Calibri"/>
                <a:cs typeface="Calibri"/>
                <a:sym typeface="Calibri"/>
              </a:rPr>
              <a:t>glucolisis</a:t>
            </a:r>
          </a:p>
        </p:txBody>
      </p:sp>
      <p:cxnSp>
        <p:nvCxnSpPr>
          <p:cNvPr id="872" name="Shape 872"/>
          <p:cNvCxnSpPr/>
          <p:nvPr/>
        </p:nvCxnSpPr>
        <p:spPr>
          <a:xfrm>
            <a:off x="5842000" y="5072062"/>
            <a:ext cx="222250" cy="315912"/>
          </a:xfrm>
          <a:prstGeom prst="straightConnector1">
            <a:avLst/>
          </a:prstGeom>
          <a:noFill/>
          <a:ln w="25550" cap="flat" cmpd="sng">
            <a:solidFill>
              <a:srgbClr val="FFFFFF"/>
            </a:solidFill>
            <a:prstDash val="solid"/>
            <a:miter/>
            <a:headEnd type="none" w="med" len="med"/>
            <a:tailEnd type="triangle" w="lg" len="lg"/>
          </a:ln>
        </p:spPr>
      </p:cxnSp>
      <p:sp>
        <p:nvSpPr>
          <p:cNvPr id="873" name="Shape 873"/>
          <p:cNvSpPr/>
          <p:nvPr/>
        </p:nvSpPr>
        <p:spPr>
          <a:xfrm>
            <a:off x="6573838" y="3352800"/>
            <a:ext cx="1655761" cy="422275"/>
          </a:xfrm>
          <a:prstGeom prst="rect">
            <a:avLst/>
          </a:prstGeom>
          <a:noFill/>
          <a:ln>
            <a:noFill/>
          </a:ln>
        </p:spPr>
        <p:txBody>
          <a:bodyPr lIns="92150" tIns="46075" rIns="92150" bIns="46075" anchor="t" anchorCtr="0">
            <a:noAutofit/>
          </a:bodyPr>
          <a:lstStyle/>
          <a:p>
            <a:pPr marL="0" marR="0" lvl="0" indent="0" algn="l" rtl="0">
              <a:lnSpc>
                <a:spcPct val="104166"/>
              </a:lnSpc>
              <a:spcBef>
                <a:spcPts val="0"/>
              </a:spcBef>
              <a:buSzPct val="25000"/>
              <a:buNone/>
            </a:pPr>
            <a:r>
              <a:rPr lang="en-US" sz="2400" b="1" baseline="30000">
                <a:solidFill>
                  <a:srgbClr val="FFFFFF"/>
                </a:solidFill>
                <a:latin typeface="Calibri"/>
                <a:ea typeface="Calibri"/>
                <a:cs typeface="Calibri"/>
                <a:sym typeface="Calibri"/>
              </a:rPr>
              <a:t>18</a:t>
            </a:r>
            <a:r>
              <a:rPr lang="en-US" sz="2400" b="1">
                <a:solidFill>
                  <a:srgbClr val="FFFFFF"/>
                </a:solidFill>
                <a:latin typeface="Calibri"/>
                <a:ea typeface="Calibri"/>
                <a:cs typeface="Calibri"/>
                <a:sym typeface="Calibri"/>
              </a:rPr>
              <a:t>FDG-6-P</a:t>
            </a:r>
          </a:p>
        </p:txBody>
      </p:sp>
      <p:sp>
        <p:nvSpPr>
          <p:cNvPr id="874" name="Shape 874"/>
          <p:cNvSpPr/>
          <p:nvPr/>
        </p:nvSpPr>
        <p:spPr>
          <a:xfrm>
            <a:off x="304800" y="3276600"/>
            <a:ext cx="1035049" cy="779462"/>
          </a:xfrm>
          <a:prstGeom prst="ellipse">
            <a:avLst/>
          </a:prstGeom>
          <a:gradFill>
            <a:gsLst>
              <a:gs pos="0">
                <a:srgbClr val="FF3300"/>
              </a:gs>
              <a:gs pos="100000">
                <a:srgbClr val="801A00"/>
              </a:gs>
            </a:gsLst>
            <a:path path="circle">
              <a:fillToRect l="50000" t="50000" r="50000" b="50000"/>
            </a:path>
            <a:tileRect/>
          </a:gradFill>
          <a:ln w="9525" cap="flat" cmpd="sng">
            <a:solidFill>
              <a:srgbClr val="000000"/>
            </a:solidFill>
            <a:prstDash val="solid"/>
            <a:miter/>
            <a:headEnd type="none" w="med" len="med"/>
            <a:tailEnd type="none" w="med" len="med"/>
          </a:ln>
        </p:spPr>
        <p:txBody>
          <a:bodyPr lIns="91425" tIns="45700" rIns="91425" bIns="45700" anchor="ctr" anchorCtr="0">
            <a:noAutofit/>
          </a:bodyPr>
          <a:lstStyle/>
          <a:p>
            <a:pPr marL="0" marR="0" lvl="0" indent="0" algn="ctr" rtl="0">
              <a:lnSpc>
                <a:spcPct val="80000"/>
              </a:lnSpc>
              <a:spcBef>
                <a:spcPts val="0"/>
              </a:spcBef>
              <a:buSzPct val="25000"/>
              <a:buNone/>
            </a:pPr>
            <a:r>
              <a:rPr lang="en-US" sz="2800" b="1" baseline="30000">
                <a:solidFill>
                  <a:srgbClr val="FFFF00"/>
                </a:solidFill>
                <a:latin typeface="Calibri"/>
                <a:ea typeface="Calibri"/>
                <a:cs typeface="Calibri"/>
                <a:sym typeface="Calibri"/>
              </a:rPr>
              <a:t>18</a:t>
            </a:r>
            <a:r>
              <a:rPr lang="en-US" sz="2800" b="1">
                <a:solidFill>
                  <a:srgbClr val="FFFF00"/>
                </a:solidFill>
                <a:latin typeface="Calibri"/>
                <a:ea typeface="Calibri"/>
                <a:cs typeface="Calibri"/>
                <a:sym typeface="Calibri"/>
              </a:rPr>
              <a:t>FDG</a:t>
            </a:r>
          </a:p>
        </p:txBody>
      </p:sp>
      <p:sp>
        <p:nvSpPr>
          <p:cNvPr id="875" name="Shape 875"/>
          <p:cNvSpPr/>
          <p:nvPr/>
        </p:nvSpPr>
        <p:spPr>
          <a:xfrm>
            <a:off x="107950" y="5732462"/>
            <a:ext cx="1390650" cy="433386"/>
          </a:xfrm>
          <a:prstGeom prst="rect">
            <a:avLst/>
          </a:prstGeom>
          <a:noFill/>
          <a:ln>
            <a:noFill/>
          </a:ln>
        </p:spPr>
        <p:txBody>
          <a:bodyPr lIns="92150" tIns="46075" rIns="92150" bIns="46075" anchor="t" anchorCtr="0">
            <a:noAutofit/>
          </a:bodyPr>
          <a:lstStyle/>
          <a:p>
            <a:pPr marL="0" marR="0" lvl="0" indent="0" algn="l" rtl="0">
              <a:lnSpc>
                <a:spcPct val="80000"/>
              </a:lnSpc>
              <a:spcBef>
                <a:spcPts val="0"/>
              </a:spcBef>
              <a:buSzPct val="25000"/>
              <a:buNone/>
            </a:pPr>
            <a:r>
              <a:rPr lang="en-US" sz="2800" b="1">
                <a:solidFill>
                  <a:srgbClr val="C00000"/>
                </a:solidFill>
                <a:latin typeface="Calibri"/>
                <a:ea typeface="Calibri"/>
                <a:cs typeface="Calibri"/>
                <a:sym typeface="Calibri"/>
              </a:rPr>
              <a:t>Sangre</a:t>
            </a:r>
          </a:p>
        </p:txBody>
      </p:sp>
      <p:sp>
        <p:nvSpPr>
          <p:cNvPr id="876" name="Shape 876"/>
          <p:cNvSpPr/>
          <p:nvPr/>
        </p:nvSpPr>
        <p:spPr>
          <a:xfrm>
            <a:off x="1198562" y="1500187"/>
            <a:ext cx="152399" cy="176212"/>
          </a:xfrm>
          <a:prstGeom prst="ellipse">
            <a:avLst/>
          </a:prstGeom>
          <a:solidFill>
            <a:srgbClr val="FFC5CF"/>
          </a:solidFill>
          <a:ln>
            <a:noFill/>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877" name="Shape 877"/>
          <p:cNvSpPr/>
          <p:nvPr/>
        </p:nvSpPr>
        <p:spPr>
          <a:xfrm>
            <a:off x="457200" y="2362200"/>
            <a:ext cx="152399" cy="176212"/>
          </a:xfrm>
          <a:prstGeom prst="ellipse">
            <a:avLst/>
          </a:prstGeom>
          <a:solidFill>
            <a:srgbClr val="FFC5CF"/>
          </a:solidFill>
          <a:ln>
            <a:noFill/>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878" name="Shape 878"/>
          <p:cNvSpPr/>
          <p:nvPr/>
        </p:nvSpPr>
        <p:spPr>
          <a:xfrm>
            <a:off x="925512" y="1589087"/>
            <a:ext cx="152399" cy="174625"/>
          </a:xfrm>
          <a:prstGeom prst="ellipse">
            <a:avLst/>
          </a:prstGeom>
          <a:solidFill>
            <a:srgbClr val="FFC5CF"/>
          </a:solidFill>
          <a:ln>
            <a:noFill/>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879" name="Shape 879"/>
          <p:cNvSpPr/>
          <p:nvPr/>
        </p:nvSpPr>
        <p:spPr>
          <a:xfrm>
            <a:off x="773112" y="4757737"/>
            <a:ext cx="152399" cy="176212"/>
          </a:xfrm>
          <a:prstGeom prst="ellipse">
            <a:avLst/>
          </a:prstGeom>
          <a:solidFill>
            <a:srgbClr val="FFC5CF"/>
          </a:solidFill>
          <a:ln>
            <a:noFill/>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880" name="Shape 880"/>
          <p:cNvSpPr/>
          <p:nvPr/>
        </p:nvSpPr>
        <p:spPr>
          <a:xfrm>
            <a:off x="866775" y="2944813"/>
            <a:ext cx="152399" cy="176212"/>
          </a:xfrm>
          <a:prstGeom prst="ellipse">
            <a:avLst/>
          </a:prstGeom>
          <a:solidFill>
            <a:srgbClr val="FFC5CF"/>
          </a:solidFill>
          <a:ln>
            <a:noFill/>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881" name="Shape 881"/>
          <p:cNvSpPr/>
          <p:nvPr/>
        </p:nvSpPr>
        <p:spPr>
          <a:xfrm>
            <a:off x="381000" y="4419600"/>
            <a:ext cx="152399" cy="176212"/>
          </a:xfrm>
          <a:prstGeom prst="ellipse">
            <a:avLst/>
          </a:prstGeom>
          <a:solidFill>
            <a:srgbClr val="FFC5CF"/>
          </a:solidFill>
          <a:ln>
            <a:noFill/>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882" name="Shape 882"/>
          <p:cNvSpPr/>
          <p:nvPr/>
        </p:nvSpPr>
        <p:spPr>
          <a:xfrm>
            <a:off x="533400" y="5181600"/>
            <a:ext cx="152399" cy="176212"/>
          </a:xfrm>
          <a:prstGeom prst="ellipse">
            <a:avLst/>
          </a:prstGeom>
          <a:solidFill>
            <a:srgbClr val="FFC5CF"/>
          </a:solidFill>
          <a:ln>
            <a:noFill/>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883" name="Shape 883"/>
          <p:cNvSpPr/>
          <p:nvPr/>
        </p:nvSpPr>
        <p:spPr>
          <a:xfrm>
            <a:off x="912812" y="5567362"/>
            <a:ext cx="152399" cy="176212"/>
          </a:xfrm>
          <a:prstGeom prst="ellipse">
            <a:avLst/>
          </a:prstGeom>
          <a:solidFill>
            <a:srgbClr val="FFC5CF"/>
          </a:solidFill>
          <a:ln>
            <a:noFill/>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884" name="Shape 884"/>
          <p:cNvSpPr/>
          <p:nvPr/>
        </p:nvSpPr>
        <p:spPr>
          <a:xfrm>
            <a:off x="1195387" y="4603750"/>
            <a:ext cx="152399" cy="176212"/>
          </a:xfrm>
          <a:prstGeom prst="ellipse">
            <a:avLst/>
          </a:prstGeom>
          <a:solidFill>
            <a:srgbClr val="FFC5CF"/>
          </a:solidFill>
          <a:ln>
            <a:noFill/>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885" name="Shape 885"/>
          <p:cNvSpPr/>
          <p:nvPr/>
        </p:nvSpPr>
        <p:spPr>
          <a:xfrm>
            <a:off x="677862" y="4157662"/>
            <a:ext cx="152399" cy="176212"/>
          </a:xfrm>
          <a:prstGeom prst="ellipse">
            <a:avLst/>
          </a:prstGeom>
          <a:solidFill>
            <a:srgbClr val="FFC5CF"/>
          </a:solidFill>
          <a:ln>
            <a:noFill/>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886" name="Shape 886"/>
          <p:cNvSpPr/>
          <p:nvPr/>
        </p:nvSpPr>
        <p:spPr>
          <a:xfrm>
            <a:off x="609600" y="1447800"/>
            <a:ext cx="152399" cy="176212"/>
          </a:xfrm>
          <a:prstGeom prst="ellipse">
            <a:avLst/>
          </a:prstGeom>
          <a:solidFill>
            <a:srgbClr val="FFC5CF"/>
          </a:solidFill>
          <a:ln>
            <a:noFill/>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887" name="Shape 887"/>
          <p:cNvSpPr/>
          <p:nvPr/>
        </p:nvSpPr>
        <p:spPr>
          <a:xfrm>
            <a:off x="2605088" y="4051300"/>
            <a:ext cx="388936" cy="152399"/>
          </a:xfrm>
          <a:prstGeom prst="ellipse">
            <a:avLst/>
          </a:prstGeom>
          <a:solidFill>
            <a:srgbClr val="094CAD"/>
          </a:solidFill>
          <a:ln>
            <a:noFill/>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888" name="Shape 888"/>
          <p:cNvSpPr/>
          <p:nvPr/>
        </p:nvSpPr>
        <p:spPr>
          <a:xfrm>
            <a:off x="2628900" y="3073400"/>
            <a:ext cx="388938" cy="152399"/>
          </a:xfrm>
          <a:prstGeom prst="ellipse">
            <a:avLst/>
          </a:prstGeom>
          <a:solidFill>
            <a:srgbClr val="094CAD"/>
          </a:solidFill>
          <a:ln>
            <a:noFill/>
          </a:ln>
        </p:spPr>
        <p:txBody>
          <a:bodyPr lIns="91425" tIns="45700" rIns="91425" bIns="45700" anchor="ctr"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cxnSp>
        <p:nvCxnSpPr>
          <p:cNvPr id="889" name="Shape 889"/>
          <p:cNvCxnSpPr/>
          <p:nvPr/>
        </p:nvCxnSpPr>
        <p:spPr>
          <a:xfrm>
            <a:off x="1698625" y="3538537"/>
            <a:ext cx="846137" cy="1587"/>
          </a:xfrm>
          <a:prstGeom prst="straightConnector1">
            <a:avLst/>
          </a:prstGeom>
          <a:noFill/>
          <a:ln w="25550" cap="flat" cmpd="sng">
            <a:solidFill>
              <a:srgbClr val="FFFFFF"/>
            </a:solidFill>
            <a:prstDash val="solid"/>
            <a:miter/>
            <a:headEnd type="none" w="med" len="med"/>
            <a:tailEnd type="triangle" w="lg" len="lg"/>
          </a:ln>
        </p:spPr>
      </p:cxnSp>
      <p:cxnSp>
        <p:nvCxnSpPr>
          <p:cNvPr id="890" name="Shape 890"/>
          <p:cNvCxnSpPr/>
          <p:nvPr/>
        </p:nvCxnSpPr>
        <p:spPr>
          <a:xfrm flipH="1">
            <a:off x="1662113" y="3892550"/>
            <a:ext cx="882649" cy="1587"/>
          </a:xfrm>
          <a:prstGeom prst="straightConnector1">
            <a:avLst/>
          </a:prstGeom>
          <a:noFill/>
          <a:ln w="25550" cap="flat" cmpd="sng">
            <a:solidFill>
              <a:srgbClr val="FFFFFF"/>
            </a:solidFill>
            <a:prstDash val="solid"/>
            <a:miter/>
            <a:headEnd type="none" w="med" len="med"/>
            <a:tailEnd type="triangle" w="lg" len="lg"/>
          </a:ln>
        </p:spPr>
      </p:cxnSp>
      <p:sp>
        <p:nvSpPr>
          <p:cNvPr id="891" name="Shape 891"/>
          <p:cNvSpPr/>
          <p:nvPr/>
        </p:nvSpPr>
        <p:spPr>
          <a:xfrm>
            <a:off x="1924050" y="2979738"/>
            <a:ext cx="422275" cy="322262"/>
          </a:xfrm>
          <a:prstGeom prst="rect">
            <a:avLst/>
          </a:prstGeom>
          <a:noFill/>
          <a:ln>
            <a:noFill/>
          </a:ln>
        </p:spPr>
        <p:txBody>
          <a:bodyPr lIns="92150" tIns="46075" rIns="92150" bIns="46075" anchor="t" anchorCtr="0">
            <a:noAutofit/>
          </a:bodyPr>
          <a:lstStyle/>
          <a:p>
            <a:pPr marL="0" marR="0" lvl="0" indent="0" algn="l" rtl="0">
              <a:lnSpc>
                <a:spcPct val="80000"/>
              </a:lnSpc>
              <a:spcBef>
                <a:spcPts val="0"/>
              </a:spcBef>
              <a:buSzPct val="25000"/>
              <a:buNone/>
            </a:pPr>
            <a:r>
              <a:rPr lang="en-US" sz="1800" b="1">
                <a:solidFill>
                  <a:srgbClr val="FFFFFF"/>
                </a:solidFill>
                <a:latin typeface="Calibri"/>
                <a:ea typeface="Calibri"/>
                <a:cs typeface="Calibri"/>
                <a:sym typeface="Calibri"/>
              </a:rPr>
              <a:t>K</a:t>
            </a:r>
            <a:r>
              <a:rPr lang="en-US" sz="1800" b="1" baseline="-25000">
                <a:solidFill>
                  <a:srgbClr val="FFFFFF"/>
                </a:solidFill>
                <a:latin typeface="Calibri"/>
                <a:ea typeface="Calibri"/>
                <a:cs typeface="Calibri"/>
                <a:sym typeface="Calibri"/>
              </a:rPr>
              <a:t>1</a:t>
            </a:r>
          </a:p>
        </p:txBody>
      </p:sp>
      <p:sp>
        <p:nvSpPr>
          <p:cNvPr id="892" name="Shape 892"/>
          <p:cNvSpPr/>
          <p:nvPr/>
        </p:nvSpPr>
        <p:spPr>
          <a:xfrm>
            <a:off x="1935163" y="3943350"/>
            <a:ext cx="422275" cy="322263"/>
          </a:xfrm>
          <a:prstGeom prst="rect">
            <a:avLst/>
          </a:prstGeom>
          <a:noFill/>
          <a:ln>
            <a:noFill/>
          </a:ln>
        </p:spPr>
        <p:txBody>
          <a:bodyPr lIns="92150" tIns="46075" rIns="92150" bIns="46075" anchor="t" anchorCtr="0">
            <a:noAutofit/>
          </a:bodyPr>
          <a:lstStyle/>
          <a:p>
            <a:pPr marL="0" marR="0" lvl="0" indent="0" algn="l" rtl="0">
              <a:lnSpc>
                <a:spcPct val="80000"/>
              </a:lnSpc>
              <a:spcBef>
                <a:spcPts val="0"/>
              </a:spcBef>
              <a:buSzPct val="25000"/>
              <a:buNone/>
            </a:pPr>
            <a:r>
              <a:rPr lang="en-US" sz="1800" b="1">
                <a:solidFill>
                  <a:srgbClr val="FFFFFF"/>
                </a:solidFill>
                <a:latin typeface="Calibri"/>
                <a:ea typeface="Calibri"/>
                <a:cs typeface="Calibri"/>
                <a:sym typeface="Calibri"/>
              </a:rPr>
              <a:t>K</a:t>
            </a:r>
            <a:r>
              <a:rPr lang="en-US" sz="1800" b="1" baseline="-25000">
                <a:solidFill>
                  <a:srgbClr val="FFFFFF"/>
                </a:solidFill>
                <a:latin typeface="Calibri"/>
                <a:ea typeface="Calibri"/>
                <a:cs typeface="Calibri"/>
                <a:sym typeface="Calibri"/>
              </a:rPr>
              <a:t>2</a:t>
            </a:r>
          </a:p>
        </p:txBody>
      </p:sp>
      <p:grpSp>
        <p:nvGrpSpPr>
          <p:cNvPr id="893" name="Shape 893"/>
          <p:cNvGrpSpPr/>
          <p:nvPr/>
        </p:nvGrpSpPr>
        <p:grpSpPr>
          <a:xfrm>
            <a:off x="5618162" y="3017838"/>
            <a:ext cx="155575" cy="187324"/>
            <a:chOff x="3538" y="1901"/>
            <a:chExt cx="98" cy="117"/>
          </a:xfrm>
        </p:grpSpPr>
        <p:cxnSp>
          <p:nvCxnSpPr>
            <p:cNvPr id="894" name="Shape 894"/>
            <p:cNvCxnSpPr/>
            <p:nvPr/>
          </p:nvCxnSpPr>
          <p:spPr>
            <a:xfrm>
              <a:off x="3547" y="1901"/>
              <a:ext cx="88" cy="117"/>
            </a:xfrm>
            <a:prstGeom prst="straightConnector1">
              <a:avLst/>
            </a:prstGeom>
            <a:noFill/>
            <a:ln w="38150" cap="flat" cmpd="sng">
              <a:solidFill>
                <a:srgbClr val="FF0101"/>
              </a:solidFill>
              <a:prstDash val="solid"/>
              <a:miter/>
              <a:headEnd type="none" w="med" len="med"/>
              <a:tailEnd type="none" w="med" len="med"/>
            </a:ln>
          </p:spPr>
        </p:cxnSp>
        <p:cxnSp>
          <p:nvCxnSpPr>
            <p:cNvPr id="895" name="Shape 895"/>
            <p:cNvCxnSpPr/>
            <p:nvPr/>
          </p:nvCxnSpPr>
          <p:spPr>
            <a:xfrm flipH="1">
              <a:off x="3538" y="1901"/>
              <a:ext cx="98" cy="110"/>
            </a:xfrm>
            <a:prstGeom prst="straightConnector1">
              <a:avLst/>
            </a:prstGeom>
            <a:noFill/>
            <a:ln w="38150" cap="flat" cmpd="sng">
              <a:solidFill>
                <a:srgbClr val="FF0101"/>
              </a:solidFill>
              <a:prstDash val="solid"/>
              <a:miter/>
              <a:headEnd type="none" w="med" len="med"/>
              <a:tailEnd type="none" w="med" len="med"/>
            </a:ln>
          </p:spPr>
        </p:cxnSp>
      </p:grpSp>
      <p:sp>
        <p:nvSpPr>
          <p:cNvPr id="896" name="Shape 896"/>
          <p:cNvSpPr/>
          <p:nvPr/>
        </p:nvSpPr>
        <p:spPr>
          <a:xfrm>
            <a:off x="2895600" y="3276600"/>
            <a:ext cx="1035049" cy="779462"/>
          </a:xfrm>
          <a:prstGeom prst="ellipse">
            <a:avLst/>
          </a:prstGeom>
          <a:gradFill>
            <a:gsLst>
              <a:gs pos="0">
                <a:srgbClr val="FF3300"/>
              </a:gs>
              <a:gs pos="100000">
                <a:srgbClr val="801A00"/>
              </a:gs>
            </a:gsLst>
            <a:path path="circle">
              <a:fillToRect l="50000" t="50000" r="50000" b="50000"/>
            </a:path>
            <a:tileRect/>
          </a:gradFill>
          <a:ln>
            <a:noFill/>
          </a:ln>
        </p:spPr>
        <p:txBody>
          <a:bodyPr lIns="91425" tIns="45700" rIns="91425" bIns="45700" anchor="ctr" anchorCtr="0">
            <a:noAutofit/>
          </a:bodyPr>
          <a:lstStyle/>
          <a:p>
            <a:pPr marL="0" marR="0" lvl="0" indent="0" algn="ctr" rtl="0">
              <a:lnSpc>
                <a:spcPct val="80000"/>
              </a:lnSpc>
              <a:spcBef>
                <a:spcPts val="0"/>
              </a:spcBef>
              <a:buSzPct val="25000"/>
              <a:buNone/>
            </a:pPr>
            <a:r>
              <a:rPr lang="en-US" sz="2800" b="1" baseline="30000">
                <a:solidFill>
                  <a:srgbClr val="FFFF00"/>
                </a:solidFill>
                <a:latin typeface="Calibri"/>
                <a:ea typeface="Calibri"/>
                <a:cs typeface="Calibri"/>
                <a:sym typeface="Calibri"/>
              </a:rPr>
              <a:t>18</a:t>
            </a:r>
            <a:r>
              <a:rPr lang="en-US" sz="2800" b="1">
                <a:solidFill>
                  <a:srgbClr val="FFFF00"/>
                </a:solidFill>
                <a:latin typeface="Calibri"/>
                <a:ea typeface="Calibri"/>
                <a:cs typeface="Calibri"/>
                <a:sym typeface="Calibri"/>
              </a:rPr>
              <a:t>FDG</a:t>
            </a:r>
          </a:p>
        </p:txBody>
      </p:sp>
      <p:sp>
        <p:nvSpPr>
          <p:cNvPr id="897" name="Shape 897"/>
          <p:cNvSpPr/>
          <p:nvPr/>
        </p:nvSpPr>
        <p:spPr>
          <a:xfrm>
            <a:off x="4648200" y="3276600"/>
            <a:ext cx="1447800" cy="779462"/>
          </a:xfrm>
          <a:prstGeom prst="ellipse">
            <a:avLst/>
          </a:prstGeom>
          <a:gradFill>
            <a:gsLst>
              <a:gs pos="0">
                <a:srgbClr val="FFFF00"/>
              </a:gs>
              <a:gs pos="100000">
                <a:srgbClr val="808000"/>
              </a:gs>
            </a:gsLst>
            <a:path path="circle">
              <a:fillToRect l="50000" t="50000" r="50000" b="50000"/>
            </a:path>
            <a:tileRect/>
          </a:gradFill>
          <a:ln>
            <a:noFill/>
          </a:ln>
        </p:spPr>
        <p:txBody>
          <a:bodyPr lIns="91425" tIns="45700" rIns="91425" bIns="45700" anchor="ctr" anchorCtr="0">
            <a:noAutofit/>
          </a:bodyPr>
          <a:lstStyle/>
          <a:p>
            <a:pPr marL="0" marR="0" lvl="0" indent="0" algn="ctr" rtl="0">
              <a:lnSpc>
                <a:spcPct val="80000"/>
              </a:lnSpc>
              <a:spcBef>
                <a:spcPts val="0"/>
              </a:spcBef>
              <a:buSzPct val="25000"/>
              <a:buNone/>
            </a:pPr>
            <a:r>
              <a:rPr lang="en-US" sz="2400" b="1" baseline="30000">
                <a:solidFill>
                  <a:srgbClr val="000000"/>
                </a:solidFill>
                <a:latin typeface="Calibri"/>
                <a:ea typeface="Calibri"/>
                <a:cs typeface="Calibri"/>
                <a:sym typeface="Calibri"/>
              </a:rPr>
              <a:t>18</a:t>
            </a:r>
            <a:r>
              <a:rPr lang="en-US" sz="2400" b="1">
                <a:solidFill>
                  <a:srgbClr val="000000"/>
                </a:solidFill>
                <a:latin typeface="Calibri"/>
                <a:ea typeface="Calibri"/>
                <a:cs typeface="Calibri"/>
                <a:sym typeface="Calibri"/>
              </a:rPr>
              <a:t>FDG-6P</a:t>
            </a:r>
          </a:p>
        </p:txBody>
      </p:sp>
      <p:sp>
        <p:nvSpPr>
          <p:cNvPr id="898" name="Shape 898"/>
          <p:cNvSpPr/>
          <p:nvPr/>
        </p:nvSpPr>
        <p:spPr>
          <a:xfrm>
            <a:off x="0" y="177800"/>
            <a:ext cx="9144000" cy="1143000"/>
          </a:xfrm>
          <a:prstGeom prst="rect">
            <a:avLst/>
          </a:prstGeom>
          <a:noFill/>
          <a:ln>
            <a:noFill/>
          </a:ln>
        </p:spPr>
        <p:txBody>
          <a:bodyPr lIns="91425" tIns="45700" rIns="91425" bIns="45700" anchor="ctr" anchorCtr="0">
            <a:noAutofit/>
          </a:bodyPr>
          <a:lstStyle/>
          <a:p>
            <a:pPr marL="0" marR="0" lvl="0" indent="0" algn="ctr" rtl="0">
              <a:lnSpc>
                <a:spcPct val="80000"/>
              </a:lnSpc>
              <a:spcBef>
                <a:spcPts val="0"/>
              </a:spcBef>
              <a:buSzPct val="25000"/>
              <a:buNone/>
            </a:pPr>
            <a:r>
              <a:rPr lang="en-US" sz="2400" b="1">
                <a:solidFill>
                  <a:srgbClr val="FFFF00"/>
                </a:solidFill>
                <a:latin typeface="Calibri"/>
                <a:ea typeface="Calibri"/>
                <a:cs typeface="Calibri"/>
                <a:sym typeface="Calibri"/>
              </a:rPr>
              <a:t> </a:t>
            </a:r>
            <a:r>
              <a:rPr lang="en-US" sz="2000" b="1">
                <a:solidFill>
                  <a:srgbClr val="FF0000"/>
                </a:solidFill>
                <a:latin typeface="Calibri"/>
                <a:ea typeface="Calibri"/>
                <a:cs typeface="Calibri"/>
                <a:sym typeface="Calibri"/>
              </a:rPr>
              <a:t>[</a:t>
            </a:r>
            <a:r>
              <a:rPr lang="en-US" sz="2000" b="1" baseline="30000">
                <a:solidFill>
                  <a:srgbClr val="FF0000"/>
                </a:solidFill>
                <a:latin typeface="Calibri"/>
                <a:ea typeface="Calibri"/>
                <a:cs typeface="Calibri"/>
                <a:sym typeface="Calibri"/>
              </a:rPr>
              <a:t>18</a:t>
            </a:r>
            <a:r>
              <a:rPr lang="en-US" sz="2000" b="1">
                <a:solidFill>
                  <a:srgbClr val="FF0000"/>
                </a:solidFill>
                <a:latin typeface="Calibri"/>
                <a:ea typeface="Calibri"/>
                <a:cs typeface="Calibri"/>
                <a:sym typeface="Calibri"/>
              </a:rPr>
              <a:t>F] FDG – Captación y metabolismo</a:t>
            </a:r>
          </a:p>
        </p:txBody>
      </p:sp>
      <p:grpSp>
        <p:nvGrpSpPr>
          <p:cNvPr id="899" name="Shape 899"/>
          <p:cNvGrpSpPr/>
          <p:nvPr/>
        </p:nvGrpSpPr>
        <p:grpSpPr>
          <a:xfrm>
            <a:off x="5630862" y="4110037"/>
            <a:ext cx="155575" cy="187324"/>
            <a:chOff x="3547" y="2588"/>
            <a:chExt cx="98" cy="117"/>
          </a:xfrm>
        </p:grpSpPr>
        <p:cxnSp>
          <p:nvCxnSpPr>
            <p:cNvPr id="900" name="Shape 900"/>
            <p:cNvCxnSpPr/>
            <p:nvPr/>
          </p:nvCxnSpPr>
          <p:spPr>
            <a:xfrm>
              <a:off x="3556" y="2588"/>
              <a:ext cx="88" cy="117"/>
            </a:xfrm>
            <a:prstGeom prst="straightConnector1">
              <a:avLst/>
            </a:prstGeom>
            <a:noFill/>
            <a:ln w="38150" cap="flat" cmpd="sng">
              <a:solidFill>
                <a:srgbClr val="FF0101"/>
              </a:solidFill>
              <a:prstDash val="solid"/>
              <a:miter/>
              <a:headEnd type="none" w="med" len="med"/>
              <a:tailEnd type="none" w="med" len="med"/>
            </a:ln>
          </p:spPr>
        </p:cxnSp>
        <p:cxnSp>
          <p:nvCxnSpPr>
            <p:cNvPr id="901" name="Shape 901"/>
            <p:cNvCxnSpPr/>
            <p:nvPr/>
          </p:nvCxnSpPr>
          <p:spPr>
            <a:xfrm flipH="1">
              <a:off x="3547" y="2588"/>
              <a:ext cx="98" cy="110"/>
            </a:xfrm>
            <a:prstGeom prst="straightConnector1">
              <a:avLst/>
            </a:prstGeom>
            <a:noFill/>
            <a:ln w="38150" cap="flat" cmpd="sng">
              <a:solidFill>
                <a:srgbClr val="FF0101"/>
              </a:solidFill>
              <a:prstDash val="solid"/>
              <a:miter/>
              <a:headEnd type="none" w="med" len="med"/>
              <a:tailEnd type="none" w="med" len="med"/>
            </a:ln>
          </p:spPr>
        </p:cxnSp>
      </p:grpSp>
      <p:grpSp>
        <p:nvGrpSpPr>
          <p:cNvPr id="902" name="Shape 902"/>
          <p:cNvGrpSpPr/>
          <p:nvPr/>
        </p:nvGrpSpPr>
        <p:grpSpPr>
          <a:xfrm>
            <a:off x="6132512" y="3538538"/>
            <a:ext cx="155575" cy="187324"/>
            <a:chOff x="3863" y="2229"/>
            <a:chExt cx="98" cy="117"/>
          </a:xfrm>
        </p:grpSpPr>
        <p:cxnSp>
          <p:nvCxnSpPr>
            <p:cNvPr id="903" name="Shape 903"/>
            <p:cNvCxnSpPr/>
            <p:nvPr/>
          </p:nvCxnSpPr>
          <p:spPr>
            <a:xfrm>
              <a:off x="3872" y="2229"/>
              <a:ext cx="88" cy="117"/>
            </a:xfrm>
            <a:prstGeom prst="straightConnector1">
              <a:avLst/>
            </a:prstGeom>
            <a:noFill/>
            <a:ln w="38150" cap="flat" cmpd="sng">
              <a:solidFill>
                <a:srgbClr val="FF0101"/>
              </a:solidFill>
              <a:prstDash val="solid"/>
              <a:miter/>
              <a:headEnd type="none" w="med" len="med"/>
              <a:tailEnd type="none" w="med" len="med"/>
            </a:ln>
          </p:spPr>
        </p:cxnSp>
        <p:cxnSp>
          <p:nvCxnSpPr>
            <p:cNvPr id="904" name="Shape 904"/>
            <p:cNvCxnSpPr/>
            <p:nvPr/>
          </p:nvCxnSpPr>
          <p:spPr>
            <a:xfrm flipH="1">
              <a:off x="3863" y="2229"/>
              <a:ext cx="98" cy="110"/>
            </a:xfrm>
            <a:prstGeom prst="straightConnector1">
              <a:avLst/>
            </a:prstGeom>
            <a:noFill/>
            <a:ln w="38150" cap="flat" cmpd="sng">
              <a:solidFill>
                <a:srgbClr val="FF0101"/>
              </a:solidFill>
              <a:prstDash val="solid"/>
              <a:miter/>
              <a:headEnd type="none" w="med" len="med"/>
              <a:tailEnd type="none" w="med" len="med"/>
            </a:ln>
          </p:spPr>
        </p:cxnSp>
      </p:grpSp>
      <p:sp>
        <p:nvSpPr>
          <p:cNvPr id="905" name="Shape 905"/>
          <p:cNvSpPr/>
          <p:nvPr/>
        </p:nvSpPr>
        <p:spPr>
          <a:xfrm rot="10800000">
            <a:off x="5059362" y="2646363"/>
            <a:ext cx="396874" cy="434974"/>
          </a:xfrm>
          <a:prstGeom prst="rect">
            <a:avLst/>
          </a:prstGeom>
          <a:noFill/>
          <a:ln>
            <a:noFill/>
          </a:ln>
        </p:spPr>
        <p:txBody>
          <a:bodyPr lIns="90000" tIns="46800" rIns="90000" bIns="46800" anchor="t" anchorCtr="0">
            <a:noAutofit/>
          </a:bodyPr>
          <a:lstStyle/>
          <a:p>
            <a:pPr marL="0" marR="0" lvl="0" indent="0" algn="l" rtl="0">
              <a:lnSpc>
                <a:spcPct val="80000"/>
              </a:lnSpc>
              <a:spcBef>
                <a:spcPts val="0"/>
              </a:spcBef>
              <a:buSzPct val="25000"/>
              <a:buNone/>
            </a:pPr>
            <a:r>
              <a:rPr lang="en-US" sz="2800" b="1">
                <a:solidFill>
                  <a:srgbClr val="FF0000"/>
                </a:solidFill>
                <a:latin typeface="Noto Sans Symbols"/>
                <a:ea typeface="Noto Sans Symbols"/>
                <a:cs typeface="Noto Sans Symbols"/>
                <a:sym typeface="Noto Sans Symbols"/>
              </a:rPr>
              <a:t>↓</a:t>
            </a:r>
          </a:p>
        </p:txBody>
      </p:sp>
    </p:spTree>
  </p:cSld>
  <p:clrMapOvr>
    <a:masterClrMapping/>
  </p:clrMapOvr>
  <mc:AlternateContent xmlns:mc="http://schemas.openxmlformats.org/markup-compatibility/2006">
    <mc:Choice xmlns:p14="http://schemas.microsoft.com/office/powerpoint/2010/main" xmlns="" Requires="p14">
      <p:transition spd="slow">
        <p14:gallery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0" y="0"/>
            <a:ext cx="9144000" cy="1092199"/>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r>
              <a:rPr lang="en-US" sz="4800" b="0" i="0" u="none" strike="noStrike" cap="none">
                <a:solidFill>
                  <a:schemeClr val="lt1"/>
                </a:solidFill>
                <a:latin typeface="Calibri"/>
                <a:ea typeface="Calibri"/>
                <a:cs typeface="Calibri"/>
                <a:sym typeface="Calibri"/>
              </a:rPr>
              <a:t>EPIDEMIOLOGÍA </a:t>
            </a:r>
          </a:p>
        </p:txBody>
      </p:sp>
      <p:sp>
        <p:nvSpPr>
          <p:cNvPr id="190" name="Shape 190"/>
          <p:cNvSpPr txBox="1">
            <a:spLocks noGrp="1"/>
          </p:cNvSpPr>
          <p:nvPr>
            <p:ph type="body" idx="1"/>
          </p:nvPr>
        </p:nvSpPr>
        <p:spPr>
          <a:xfrm>
            <a:off x="0" y="914400"/>
            <a:ext cx="9144000" cy="1533831"/>
          </a:xfrm>
          <a:prstGeom prst="rect">
            <a:avLst/>
          </a:prstGeom>
          <a:noFill/>
          <a:ln>
            <a:noFill/>
          </a:ln>
        </p:spPr>
        <p:txBody>
          <a:bodyPr lIns="91425" tIns="45700" rIns="91425" bIns="45700" anchor="ctr" anchorCtr="0">
            <a:noAutofit/>
          </a:bodyPr>
          <a:lstStyle/>
          <a:p>
            <a:pPr marL="285750" marR="0" lvl="0" indent="-285750" algn="l" rtl="0">
              <a:spcBef>
                <a:spcPts val="0"/>
              </a:spcBef>
              <a:spcAft>
                <a:spcPts val="0"/>
              </a:spcAft>
              <a:buClr>
                <a:schemeClr val="lt1"/>
              </a:buClr>
              <a:buSzPct val="100000"/>
              <a:buFont typeface="Noto Sans Symbols"/>
              <a:buChar char="❖"/>
            </a:pPr>
            <a:r>
              <a:rPr lang="en-US" sz="2400" b="0" i="0" u="none" strike="noStrike" cap="none" dirty="0" err="1">
                <a:solidFill>
                  <a:schemeClr val="lt1"/>
                </a:solidFill>
                <a:latin typeface="Calibri"/>
                <a:ea typeface="Calibri"/>
                <a:cs typeface="Calibri"/>
                <a:sym typeface="Calibri"/>
              </a:rPr>
              <a:t>Raro</a:t>
            </a:r>
            <a:r>
              <a:rPr lang="en-US" sz="2400" b="0" i="0" u="none" strike="noStrike" cap="none" dirty="0">
                <a:solidFill>
                  <a:schemeClr val="lt1"/>
                </a:solidFill>
                <a:latin typeface="Calibri"/>
                <a:ea typeface="Calibri"/>
                <a:cs typeface="Calibri"/>
                <a:sym typeface="Calibri"/>
              </a:rPr>
              <a:t> &lt; 5 </a:t>
            </a:r>
            <a:r>
              <a:rPr lang="en-US" sz="2400" b="0" i="0" u="none" strike="noStrike" cap="none" dirty="0" err="1">
                <a:solidFill>
                  <a:schemeClr val="lt1"/>
                </a:solidFill>
                <a:latin typeface="Calibri"/>
                <a:ea typeface="Calibri"/>
                <a:cs typeface="Calibri"/>
                <a:sym typeface="Calibri"/>
              </a:rPr>
              <a:t>años</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aumento</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progresivo</a:t>
            </a:r>
            <a:r>
              <a:rPr lang="en-US" sz="2400" b="0" i="0" u="none" strike="noStrike" cap="none" dirty="0">
                <a:solidFill>
                  <a:schemeClr val="lt1"/>
                </a:solidFill>
                <a:latin typeface="Calibri"/>
                <a:ea typeface="Calibri"/>
                <a:cs typeface="Calibri"/>
                <a:sym typeface="Calibri"/>
              </a:rPr>
              <a:t> de </a:t>
            </a:r>
            <a:r>
              <a:rPr lang="en-US" sz="2400" b="0" i="0" u="none" strike="noStrike" cap="none" dirty="0" err="1">
                <a:solidFill>
                  <a:schemeClr val="lt1"/>
                </a:solidFill>
                <a:latin typeface="Calibri"/>
                <a:ea typeface="Calibri"/>
                <a:cs typeface="Calibri"/>
                <a:sym typeface="Calibri"/>
              </a:rPr>
              <a:t>incidencia</a:t>
            </a:r>
            <a:r>
              <a:rPr lang="en-US" sz="2400" b="0" i="0" u="none" strike="noStrike" cap="none" dirty="0">
                <a:solidFill>
                  <a:schemeClr val="lt1"/>
                </a:solidFill>
                <a:latin typeface="Calibri"/>
                <a:ea typeface="Calibri"/>
                <a:cs typeface="Calibri"/>
                <a:sym typeface="Calibri"/>
              </a:rPr>
              <a:t> con un </a:t>
            </a:r>
            <a:r>
              <a:rPr lang="en-US" sz="2400" b="0" i="0" u="none" strike="noStrike" cap="none" dirty="0" err="1">
                <a:solidFill>
                  <a:schemeClr val="lt1"/>
                </a:solidFill>
                <a:latin typeface="Calibri"/>
                <a:ea typeface="Calibri"/>
                <a:cs typeface="Calibri"/>
                <a:sym typeface="Calibri"/>
              </a:rPr>
              <a:t>pico</a:t>
            </a:r>
            <a:r>
              <a:rPr lang="en-US" sz="2400" b="0" i="0" u="none" strike="noStrike" cap="none" dirty="0">
                <a:solidFill>
                  <a:schemeClr val="lt1"/>
                </a:solidFill>
                <a:latin typeface="Calibri"/>
                <a:ea typeface="Calibri"/>
                <a:cs typeface="Calibri"/>
                <a:sym typeface="Calibri"/>
              </a:rPr>
              <a:t> a los 15 </a:t>
            </a:r>
            <a:r>
              <a:rPr lang="en-US" sz="2400" b="0" i="0" u="none" strike="noStrike" cap="none" dirty="0" err="1">
                <a:solidFill>
                  <a:schemeClr val="lt1"/>
                </a:solidFill>
                <a:latin typeface="Calibri"/>
                <a:ea typeface="Calibri"/>
                <a:cs typeface="Calibri"/>
                <a:sym typeface="Calibri"/>
              </a:rPr>
              <a:t>años</a:t>
            </a:r>
            <a:r>
              <a:rPr lang="en-US" sz="2400" b="0" i="0" u="none" strike="noStrike" cap="none" dirty="0">
                <a:solidFill>
                  <a:schemeClr val="lt1"/>
                </a:solidFill>
                <a:latin typeface="Calibri"/>
                <a:ea typeface="Calibri"/>
                <a:cs typeface="Calibri"/>
                <a:sym typeface="Calibri"/>
              </a:rPr>
              <a:t>.</a:t>
            </a:r>
          </a:p>
          <a:p>
            <a:pPr marL="285750" marR="0" lvl="0" indent="-285750" algn="l" rtl="0">
              <a:spcBef>
                <a:spcPts val="1000"/>
              </a:spcBef>
              <a:spcAft>
                <a:spcPts val="0"/>
              </a:spcAft>
              <a:buClr>
                <a:schemeClr val="lt1"/>
              </a:buClr>
              <a:buSzPct val="100000"/>
              <a:buFont typeface="Noto Sans Symbols"/>
              <a:buChar char="❖"/>
            </a:pPr>
            <a:r>
              <a:rPr lang="en-US" sz="2400" b="0" i="0" u="none" strike="noStrike" cap="none" dirty="0">
                <a:solidFill>
                  <a:schemeClr val="lt1"/>
                </a:solidFill>
                <a:latin typeface="Calibri"/>
                <a:ea typeface="Calibri"/>
                <a:cs typeface="Calibri"/>
                <a:sym typeface="Calibri"/>
              </a:rPr>
              <a:t>Segundo </a:t>
            </a:r>
            <a:r>
              <a:rPr lang="en-US" sz="2400" b="0" i="0" u="none" strike="noStrike" cap="none" dirty="0" err="1">
                <a:solidFill>
                  <a:schemeClr val="lt1"/>
                </a:solidFill>
                <a:latin typeface="Calibri"/>
                <a:ea typeface="Calibri"/>
                <a:cs typeface="Calibri"/>
                <a:sym typeface="Calibri"/>
              </a:rPr>
              <a:t>pico</a:t>
            </a:r>
            <a:r>
              <a:rPr lang="en-US" sz="2400" b="0" i="0" u="none" strike="noStrike" cap="none" dirty="0">
                <a:solidFill>
                  <a:schemeClr val="lt1"/>
                </a:solidFill>
                <a:latin typeface="Calibri"/>
                <a:ea typeface="Calibri"/>
                <a:cs typeface="Calibri"/>
                <a:sym typeface="Calibri"/>
              </a:rPr>
              <a:t> de </a:t>
            </a:r>
            <a:r>
              <a:rPr lang="en-US" sz="2400" b="0" i="0" u="none" strike="noStrike" cap="none" dirty="0" err="1">
                <a:solidFill>
                  <a:schemeClr val="lt1"/>
                </a:solidFill>
                <a:latin typeface="Calibri"/>
                <a:ea typeface="Calibri"/>
                <a:cs typeface="Calibri"/>
                <a:sym typeface="Calibri"/>
              </a:rPr>
              <a:t>Incidencia</a:t>
            </a:r>
            <a:r>
              <a:rPr lang="en-US" sz="2400" b="0" i="0" u="none" strike="noStrike" cap="none" dirty="0">
                <a:solidFill>
                  <a:schemeClr val="lt1"/>
                </a:solidFill>
                <a:latin typeface="Calibri"/>
                <a:ea typeface="Calibri"/>
                <a:cs typeface="Calibri"/>
                <a:sym typeface="Calibri"/>
              </a:rPr>
              <a:t>: 60-70 </a:t>
            </a:r>
            <a:r>
              <a:rPr lang="en-US" sz="2400" b="0" i="0" u="none" strike="noStrike" cap="none" dirty="0" err="1">
                <a:solidFill>
                  <a:schemeClr val="lt1"/>
                </a:solidFill>
                <a:latin typeface="Calibri"/>
                <a:ea typeface="Calibri"/>
                <a:cs typeface="Calibri"/>
                <a:sym typeface="Calibri"/>
              </a:rPr>
              <a:t>años</a:t>
            </a:r>
            <a:r>
              <a:rPr lang="en-US" sz="2400" b="0" i="0" u="none" strike="noStrike" cap="none" dirty="0">
                <a:solidFill>
                  <a:schemeClr val="lt1"/>
                </a:solidFill>
                <a:latin typeface="Calibri"/>
                <a:ea typeface="Calibri"/>
                <a:cs typeface="Calibri"/>
                <a:sym typeface="Calibri"/>
              </a:rPr>
              <a:t> ( 50% se </a:t>
            </a:r>
            <a:r>
              <a:rPr lang="en-US" sz="2400" b="0" i="0" u="none" strike="noStrike" cap="none" dirty="0" err="1">
                <a:solidFill>
                  <a:schemeClr val="lt1"/>
                </a:solidFill>
                <a:latin typeface="Calibri"/>
                <a:ea typeface="Calibri"/>
                <a:cs typeface="Calibri"/>
                <a:sym typeface="Calibri"/>
              </a:rPr>
              <a:t>relaciona</a:t>
            </a:r>
            <a:r>
              <a:rPr lang="en-US" sz="2400" b="0" i="0" u="none" strike="noStrike" cap="none" dirty="0">
                <a:solidFill>
                  <a:schemeClr val="lt1"/>
                </a:solidFill>
                <a:latin typeface="Calibri"/>
                <a:ea typeface="Calibri"/>
                <a:cs typeface="Calibri"/>
                <a:sym typeface="Calibri"/>
              </a:rPr>
              <a:t> con </a:t>
            </a:r>
            <a:r>
              <a:rPr lang="en-US" sz="2400" b="0" i="0" u="none" strike="noStrike" cap="none" dirty="0" err="1">
                <a:solidFill>
                  <a:schemeClr val="lt1"/>
                </a:solidFill>
                <a:latin typeface="Calibri"/>
                <a:ea typeface="Calibri"/>
                <a:cs typeface="Calibri"/>
                <a:sym typeface="Calibri"/>
              </a:rPr>
              <a:t>enfermedad</a:t>
            </a:r>
            <a:r>
              <a:rPr lang="en-US" sz="2400" b="0" i="0" u="none" strike="noStrike" cap="none" dirty="0">
                <a:solidFill>
                  <a:schemeClr val="lt1"/>
                </a:solidFill>
                <a:latin typeface="Calibri"/>
                <a:ea typeface="Calibri"/>
                <a:cs typeface="Calibri"/>
                <a:sym typeface="Calibri"/>
              </a:rPr>
              <a:t> de Paget o RT), 50%  sin </a:t>
            </a:r>
            <a:r>
              <a:rPr lang="en-US" sz="2400" b="0" i="0" u="none" strike="noStrike" cap="none" dirty="0" err="1">
                <a:solidFill>
                  <a:schemeClr val="lt1"/>
                </a:solidFill>
                <a:latin typeface="Calibri"/>
                <a:ea typeface="Calibri"/>
                <a:cs typeface="Calibri"/>
                <a:sym typeface="Calibri"/>
              </a:rPr>
              <a:t>antecedentes</a:t>
            </a:r>
            <a:r>
              <a:rPr lang="en-US" sz="2400" b="0" i="0" u="none" strike="noStrike" cap="none" dirty="0">
                <a:solidFill>
                  <a:schemeClr val="lt1"/>
                </a:solidFill>
                <a:latin typeface="Calibri"/>
                <a:ea typeface="Calibri"/>
                <a:cs typeface="Calibri"/>
                <a:sym typeface="Calibri"/>
              </a:rPr>
              <a:t>.</a:t>
            </a:r>
          </a:p>
        </p:txBody>
      </p:sp>
      <p:pic>
        <p:nvPicPr>
          <p:cNvPr id="191" name="Shape 191"/>
          <p:cNvPicPr preferRelativeResize="0"/>
          <p:nvPr/>
        </p:nvPicPr>
        <p:blipFill rotWithShape="1">
          <a:blip r:embed="rId3">
            <a:alphaModFix/>
          </a:blip>
          <a:srcRect/>
          <a:stretch/>
        </p:blipFill>
        <p:spPr>
          <a:xfrm>
            <a:off x="0" y="2448232"/>
            <a:ext cx="9144000" cy="4409767"/>
          </a:xfrm>
          <a:prstGeom prst="rect">
            <a:avLst/>
          </a:prstGeom>
          <a:noFill/>
          <a:ln>
            <a:noFill/>
          </a:ln>
        </p:spPr>
      </p:pic>
    </p:spTree>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918"/>
        <p:cNvGrpSpPr/>
        <p:nvPr/>
      </p:nvGrpSpPr>
      <p:grpSpPr>
        <a:xfrm>
          <a:off x="0" y="0"/>
          <a:ext cx="0" cy="0"/>
          <a:chOff x="0" y="0"/>
          <a:chExt cx="0" cy="0"/>
        </a:xfrm>
      </p:grpSpPr>
      <p:sp>
        <p:nvSpPr>
          <p:cNvPr id="919" name="Shape 919"/>
          <p:cNvSpPr txBox="1">
            <a:spLocks noGrp="1"/>
          </p:cNvSpPr>
          <p:nvPr>
            <p:ph type="title"/>
          </p:nvPr>
        </p:nvSpPr>
        <p:spPr>
          <a:xfrm>
            <a:off x="0" y="0"/>
            <a:ext cx="9144000" cy="1349829"/>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r>
              <a:rPr lang="en-US" sz="4000" b="0" i="0" u="none" strike="noStrike" cap="none" dirty="0">
                <a:solidFill>
                  <a:schemeClr val="lt1"/>
                </a:solidFill>
                <a:latin typeface="Calibri"/>
                <a:ea typeface="Calibri"/>
                <a:cs typeface="Calibri"/>
                <a:sym typeface="Calibri"/>
              </a:rPr>
              <a:t>VALORACIÓN SISTÉMICA  </a:t>
            </a:r>
          </a:p>
        </p:txBody>
      </p:sp>
      <p:sp>
        <p:nvSpPr>
          <p:cNvPr id="920" name="Shape 920"/>
          <p:cNvSpPr txBox="1">
            <a:spLocks noGrp="1"/>
          </p:cNvSpPr>
          <p:nvPr>
            <p:ph type="body" idx="3"/>
          </p:nvPr>
        </p:nvSpPr>
        <p:spPr>
          <a:xfrm>
            <a:off x="3116438" y="1568138"/>
            <a:ext cx="2697639" cy="518963"/>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Clr>
                <a:schemeClr val="lt1"/>
              </a:buClr>
              <a:buSzPct val="25000"/>
              <a:buFont typeface="Arial"/>
              <a:buNone/>
            </a:pPr>
            <a:r>
              <a:rPr lang="en-US" sz="2400" b="0" i="0" u="none" strike="noStrike" cap="none">
                <a:solidFill>
                  <a:schemeClr val="lt1"/>
                </a:solidFill>
                <a:latin typeface="Calibri"/>
                <a:ea typeface="Calibri"/>
                <a:cs typeface="Calibri"/>
                <a:sym typeface="Calibri"/>
              </a:rPr>
              <a:t>Metástasis Óseas</a:t>
            </a:r>
          </a:p>
        </p:txBody>
      </p:sp>
      <p:graphicFrame>
        <p:nvGraphicFramePr>
          <p:cNvPr id="921" name="Shape 921"/>
          <p:cNvGraphicFramePr/>
          <p:nvPr/>
        </p:nvGraphicFramePr>
        <p:xfrm>
          <a:off x="135041" y="2236650"/>
          <a:ext cx="2542125" cy="1483400"/>
        </p:xfrm>
        <a:graphic>
          <a:graphicData uri="http://schemas.openxmlformats.org/drawingml/2006/table">
            <a:tbl>
              <a:tblPr firstRow="1" bandRow="1">
                <a:noFill/>
                <a:tableStyleId>{4A8BAE00-C29F-4DF7-B9B0-AD80DC9247C8}</a:tableStyleId>
              </a:tblPr>
              <a:tblGrid>
                <a:gridCol w="847375"/>
                <a:gridCol w="847375"/>
                <a:gridCol w="847375"/>
              </a:tblGrid>
              <a:tr h="370850">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r>
                        <a:rPr lang="en-US" sz="1800"/>
                        <a:t>SEN</a:t>
                      </a:r>
                    </a:p>
                  </a:txBody>
                  <a:tcPr marL="91450" marR="91450" marT="45725" marB="45725"/>
                </a:tc>
                <a:tc>
                  <a:txBody>
                    <a:bodyPr/>
                    <a:lstStyle/>
                    <a:p>
                      <a:pPr marL="0" marR="0" lvl="0" indent="0" algn="l" rtl="0">
                        <a:spcBef>
                          <a:spcPts val="0"/>
                        </a:spcBef>
                        <a:buSzPct val="25000"/>
                        <a:buNone/>
                      </a:pPr>
                      <a:r>
                        <a:rPr lang="en-US" sz="1800"/>
                        <a:t>ESP</a:t>
                      </a:r>
                    </a:p>
                  </a:txBody>
                  <a:tcPr marL="91450" marR="91450" marT="45725" marB="45725"/>
                </a:tc>
              </a:tr>
              <a:tr h="370850">
                <a:tc>
                  <a:txBody>
                    <a:bodyPr/>
                    <a:lstStyle/>
                    <a:p>
                      <a:pPr marL="0" marR="0" lvl="0" indent="0" algn="l" rtl="0">
                        <a:spcBef>
                          <a:spcPts val="0"/>
                        </a:spcBef>
                        <a:buSzPct val="25000"/>
                        <a:buNone/>
                      </a:pPr>
                      <a:r>
                        <a:rPr lang="en-US" sz="1800" baseline="30000"/>
                        <a:t>PET-CT</a:t>
                      </a:r>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r>
              <a:tr h="370850">
                <a:tc>
                  <a:txBody>
                    <a:bodyPr/>
                    <a:lstStyle/>
                    <a:p>
                      <a:pPr marL="0" marR="0" lvl="0" indent="0" algn="l" rtl="0">
                        <a:spcBef>
                          <a:spcPts val="0"/>
                        </a:spcBef>
                        <a:buSzPct val="25000"/>
                        <a:buNone/>
                      </a:pPr>
                      <a:r>
                        <a:rPr lang="en-US" sz="1800"/>
                        <a:t>TC</a:t>
                      </a:r>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r>
              <a:tr h="370850">
                <a:tc>
                  <a:txBody>
                    <a:bodyPr/>
                    <a:lstStyle/>
                    <a:p>
                      <a:pPr marL="0" marR="0" lvl="0" indent="0" algn="l" rtl="0">
                        <a:spcBef>
                          <a:spcPts val="0"/>
                        </a:spcBef>
                        <a:buSzPct val="25000"/>
                        <a:buNone/>
                      </a:pPr>
                      <a:r>
                        <a:rPr lang="en-US" sz="1800"/>
                        <a:t>RM</a:t>
                      </a:r>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r>
            </a:tbl>
          </a:graphicData>
        </a:graphic>
      </p:graphicFrame>
      <p:sp>
        <p:nvSpPr>
          <p:cNvPr id="922" name="Shape 922"/>
          <p:cNvSpPr txBox="1">
            <a:spLocks noGrp="1"/>
          </p:cNvSpPr>
          <p:nvPr>
            <p:ph type="body" idx="1"/>
          </p:nvPr>
        </p:nvSpPr>
        <p:spPr>
          <a:xfrm>
            <a:off x="6457433" y="1514179"/>
            <a:ext cx="2542115" cy="576262"/>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Clr>
                <a:schemeClr val="lt1"/>
              </a:buClr>
              <a:buSzPct val="25000"/>
              <a:buFont typeface="Arial"/>
              <a:buNone/>
            </a:pPr>
            <a:r>
              <a:rPr lang="en-US" sz="2400" b="0" i="0" u="none" strike="noStrike" cap="none">
                <a:solidFill>
                  <a:schemeClr val="lt1"/>
                </a:solidFill>
                <a:latin typeface="Calibri"/>
                <a:ea typeface="Calibri"/>
                <a:cs typeface="Calibri"/>
                <a:sym typeface="Calibri"/>
              </a:rPr>
              <a:t>G Linfáticos</a:t>
            </a:r>
          </a:p>
        </p:txBody>
      </p:sp>
      <p:graphicFrame>
        <p:nvGraphicFramePr>
          <p:cNvPr id="923" name="Shape 923"/>
          <p:cNvGraphicFramePr/>
          <p:nvPr/>
        </p:nvGraphicFramePr>
        <p:xfrm>
          <a:off x="3116438" y="2254792"/>
          <a:ext cx="2829375" cy="1483400"/>
        </p:xfrm>
        <a:graphic>
          <a:graphicData uri="http://schemas.openxmlformats.org/drawingml/2006/table">
            <a:tbl>
              <a:tblPr firstRow="1" bandRow="1">
                <a:noFill/>
                <a:tableStyleId>{4A8BAE00-C29F-4DF7-B9B0-AD80DC9247C8}</a:tableStyleId>
              </a:tblPr>
              <a:tblGrid>
                <a:gridCol w="963450"/>
                <a:gridCol w="922800"/>
                <a:gridCol w="943125"/>
              </a:tblGrid>
              <a:tr h="370850">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r>
                        <a:rPr lang="en-US" sz="1800"/>
                        <a:t>SEN</a:t>
                      </a:r>
                    </a:p>
                  </a:txBody>
                  <a:tcPr marL="91450" marR="91450" marT="45725" marB="45725"/>
                </a:tc>
                <a:tc>
                  <a:txBody>
                    <a:bodyPr/>
                    <a:lstStyle/>
                    <a:p>
                      <a:pPr marL="0" marR="0" lvl="0" indent="0" algn="l" rtl="0">
                        <a:spcBef>
                          <a:spcPts val="0"/>
                        </a:spcBef>
                        <a:buSzPct val="25000"/>
                        <a:buNone/>
                      </a:pPr>
                      <a:r>
                        <a:rPr lang="en-US" sz="1800"/>
                        <a:t>ESP</a:t>
                      </a:r>
                    </a:p>
                  </a:txBody>
                  <a:tcPr marL="91450" marR="91450" marT="45725" marB="45725"/>
                </a:tc>
              </a:tr>
              <a:tr h="370850">
                <a:tc>
                  <a:txBody>
                    <a:bodyPr/>
                    <a:lstStyle/>
                    <a:p>
                      <a:pPr marL="0" marR="0" lvl="0" indent="0" algn="l" rtl="0">
                        <a:spcBef>
                          <a:spcPts val="0"/>
                        </a:spcBef>
                        <a:buSzPct val="25000"/>
                        <a:buNone/>
                      </a:pPr>
                      <a:r>
                        <a:rPr lang="en-US" sz="1800" baseline="30000"/>
                        <a:t>PET-CT</a:t>
                      </a:r>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r>
              <a:tr h="370850">
                <a:tc>
                  <a:txBody>
                    <a:bodyPr/>
                    <a:lstStyle/>
                    <a:p>
                      <a:pPr marL="0" marR="0" lvl="0" indent="0" algn="l" rtl="0">
                        <a:spcBef>
                          <a:spcPts val="0"/>
                        </a:spcBef>
                        <a:buSzPct val="25000"/>
                        <a:buNone/>
                      </a:pPr>
                      <a:r>
                        <a:rPr lang="en-US" sz="1800"/>
                        <a:t>TC</a:t>
                      </a:r>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r>
              <a:tr h="370850">
                <a:tc>
                  <a:txBody>
                    <a:bodyPr/>
                    <a:lstStyle/>
                    <a:p>
                      <a:pPr marL="0" marR="0" lvl="0" indent="0" algn="l" rtl="0">
                        <a:spcBef>
                          <a:spcPts val="0"/>
                        </a:spcBef>
                        <a:buSzPct val="25000"/>
                        <a:buNone/>
                      </a:pPr>
                      <a:r>
                        <a:rPr lang="en-US" sz="1800"/>
                        <a:t>RM</a:t>
                      </a:r>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r>
            </a:tbl>
          </a:graphicData>
        </a:graphic>
      </p:graphicFrame>
      <p:graphicFrame>
        <p:nvGraphicFramePr>
          <p:cNvPr id="924" name="Shape 924"/>
          <p:cNvGraphicFramePr/>
          <p:nvPr/>
        </p:nvGraphicFramePr>
        <p:xfrm>
          <a:off x="6457433" y="2254792"/>
          <a:ext cx="2542125" cy="1483400"/>
        </p:xfrm>
        <a:graphic>
          <a:graphicData uri="http://schemas.openxmlformats.org/drawingml/2006/table">
            <a:tbl>
              <a:tblPr firstRow="1" bandRow="1">
                <a:noFill/>
                <a:tableStyleId>{4A8BAE00-C29F-4DF7-B9B0-AD80DC9247C8}</a:tableStyleId>
              </a:tblPr>
              <a:tblGrid>
                <a:gridCol w="847375"/>
                <a:gridCol w="847375"/>
                <a:gridCol w="847375"/>
              </a:tblGrid>
              <a:tr h="370850">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r>
                        <a:rPr lang="en-US" sz="1800"/>
                        <a:t>SEN</a:t>
                      </a:r>
                    </a:p>
                  </a:txBody>
                  <a:tcPr marL="91450" marR="91450" marT="45725" marB="45725"/>
                </a:tc>
                <a:tc>
                  <a:txBody>
                    <a:bodyPr/>
                    <a:lstStyle/>
                    <a:p>
                      <a:pPr marL="0" marR="0" lvl="0" indent="0" algn="l" rtl="0">
                        <a:spcBef>
                          <a:spcPts val="0"/>
                        </a:spcBef>
                        <a:buSzPct val="25000"/>
                        <a:buNone/>
                      </a:pPr>
                      <a:r>
                        <a:rPr lang="en-US" sz="1800"/>
                        <a:t>ESP</a:t>
                      </a:r>
                    </a:p>
                  </a:txBody>
                  <a:tcPr marL="91450" marR="91450" marT="45725" marB="45725"/>
                </a:tc>
              </a:tr>
              <a:tr h="370850">
                <a:tc>
                  <a:txBody>
                    <a:bodyPr/>
                    <a:lstStyle/>
                    <a:p>
                      <a:pPr marL="0" marR="0" lvl="0" indent="0" algn="l" rtl="0">
                        <a:spcBef>
                          <a:spcPts val="0"/>
                        </a:spcBef>
                        <a:buSzPct val="25000"/>
                        <a:buNone/>
                      </a:pPr>
                      <a:r>
                        <a:rPr lang="en-US" sz="1800" baseline="30000"/>
                        <a:t>PET-CT</a:t>
                      </a:r>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r>
              <a:tr h="370850">
                <a:tc>
                  <a:txBody>
                    <a:bodyPr/>
                    <a:lstStyle/>
                    <a:p>
                      <a:pPr marL="0" marR="0" lvl="0" indent="0" algn="l" rtl="0">
                        <a:spcBef>
                          <a:spcPts val="0"/>
                        </a:spcBef>
                        <a:buSzPct val="25000"/>
                        <a:buNone/>
                      </a:pPr>
                      <a:r>
                        <a:rPr lang="en-US" sz="1800"/>
                        <a:t>TC</a:t>
                      </a:r>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r>
              <a:tr h="370850">
                <a:tc>
                  <a:txBody>
                    <a:bodyPr/>
                    <a:lstStyle/>
                    <a:p>
                      <a:pPr marL="0" marR="0" lvl="0" indent="0" algn="l" rtl="0">
                        <a:spcBef>
                          <a:spcPts val="0"/>
                        </a:spcBef>
                        <a:buSzPct val="25000"/>
                        <a:buNone/>
                      </a:pPr>
                      <a:r>
                        <a:rPr lang="en-US" sz="1800"/>
                        <a:t>RM</a:t>
                      </a:r>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r>
            </a:tbl>
          </a:graphicData>
        </a:graphic>
      </p:graphicFrame>
      <p:sp>
        <p:nvSpPr>
          <p:cNvPr id="925" name="Shape 925"/>
          <p:cNvSpPr txBox="1"/>
          <p:nvPr/>
        </p:nvSpPr>
        <p:spPr>
          <a:xfrm>
            <a:off x="135041" y="1568138"/>
            <a:ext cx="2651701"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a:solidFill>
                  <a:schemeClr val="lt1"/>
                </a:solidFill>
                <a:latin typeface="Calibri"/>
                <a:ea typeface="Calibri"/>
                <a:cs typeface="Calibri"/>
                <a:sym typeface="Calibri"/>
              </a:rPr>
              <a:t> Metástasis Pulmón</a:t>
            </a:r>
          </a:p>
        </p:txBody>
      </p:sp>
      <p:graphicFrame>
        <p:nvGraphicFramePr>
          <p:cNvPr id="926" name="Shape 926"/>
          <p:cNvGraphicFramePr/>
          <p:nvPr/>
        </p:nvGraphicFramePr>
        <p:xfrm>
          <a:off x="244627" y="5056053"/>
          <a:ext cx="2542125" cy="1381790"/>
        </p:xfrm>
        <a:graphic>
          <a:graphicData uri="http://schemas.openxmlformats.org/drawingml/2006/table">
            <a:tbl>
              <a:tblPr firstRow="1" bandRow="1">
                <a:noFill/>
                <a:tableStyleId>{4A8BAE00-C29F-4DF7-B9B0-AD80DC9247C8}</a:tableStyleId>
              </a:tblPr>
              <a:tblGrid>
                <a:gridCol w="847375"/>
                <a:gridCol w="847375"/>
                <a:gridCol w="847375"/>
              </a:tblGrid>
              <a:tr h="370850">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r>
                        <a:rPr lang="en-US" sz="1800"/>
                        <a:t>SEN</a:t>
                      </a:r>
                    </a:p>
                  </a:txBody>
                  <a:tcPr marL="91450" marR="91450" marT="45725" marB="45725"/>
                </a:tc>
                <a:tc>
                  <a:txBody>
                    <a:bodyPr/>
                    <a:lstStyle/>
                    <a:p>
                      <a:pPr marL="0" marR="0" lvl="0" indent="0" algn="l" rtl="0">
                        <a:spcBef>
                          <a:spcPts val="0"/>
                        </a:spcBef>
                        <a:buSzPct val="25000"/>
                        <a:buNone/>
                      </a:pPr>
                      <a:r>
                        <a:rPr lang="en-US" sz="1800"/>
                        <a:t>ESP</a:t>
                      </a:r>
                    </a:p>
                  </a:txBody>
                  <a:tcPr marL="91450" marR="91450" marT="45725" marB="45725"/>
                </a:tc>
              </a:tr>
              <a:tr h="370850">
                <a:tc>
                  <a:txBody>
                    <a:bodyPr/>
                    <a:lstStyle/>
                    <a:p>
                      <a:pPr marL="0" marR="0" lvl="0" indent="0" algn="l" rtl="0">
                        <a:spcBef>
                          <a:spcPts val="0"/>
                        </a:spcBef>
                        <a:buSzPct val="25000"/>
                        <a:buNone/>
                      </a:pPr>
                      <a:r>
                        <a:rPr lang="en-US" sz="1800" baseline="30000"/>
                        <a:t>18</a:t>
                      </a:r>
                      <a:r>
                        <a:rPr lang="en-US" sz="1800"/>
                        <a:t>F-FDG</a:t>
                      </a:r>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r>
              <a:tr h="370850">
                <a:tc>
                  <a:txBody>
                    <a:bodyPr/>
                    <a:lstStyle/>
                    <a:p>
                      <a:pPr marL="0" marR="0" lvl="0" indent="0" algn="l" rtl="0">
                        <a:spcBef>
                          <a:spcPts val="0"/>
                        </a:spcBef>
                        <a:buSzPct val="25000"/>
                        <a:buNone/>
                      </a:pPr>
                      <a:r>
                        <a:rPr lang="en-US" sz="1800"/>
                        <a:t>TC</a:t>
                      </a:r>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r>
            </a:tbl>
          </a:graphicData>
        </a:graphic>
      </p:graphicFrame>
      <p:sp>
        <p:nvSpPr>
          <p:cNvPr id="927" name="Shape 927"/>
          <p:cNvSpPr txBox="1"/>
          <p:nvPr/>
        </p:nvSpPr>
        <p:spPr>
          <a:xfrm>
            <a:off x="244627" y="4452257"/>
            <a:ext cx="2542115" cy="468086"/>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Clr>
                <a:schemeClr val="lt1"/>
              </a:buClr>
              <a:buSzPct val="25000"/>
              <a:buFont typeface="Arial"/>
              <a:buNone/>
            </a:pPr>
            <a:r>
              <a:rPr lang="en-US" sz="2400" b="0" cap="none">
                <a:solidFill>
                  <a:schemeClr val="lt1"/>
                </a:solidFill>
                <a:latin typeface="Calibri"/>
                <a:ea typeface="Calibri"/>
                <a:cs typeface="Calibri"/>
                <a:sym typeface="Calibri"/>
              </a:rPr>
              <a:t>Metástasis no Pulmonares  </a:t>
            </a:r>
          </a:p>
        </p:txBody>
      </p:sp>
      <p:pic>
        <p:nvPicPr>
          <p:cNvPr id="928" name="Shape 928"/>
          <p:cNvPicPr preferRelativeResize="0">
            <a:picLocks noGrp="1"/>
          </p:cNvPicPr>
          <p:nvPr>
            <p:ph type="body" idx="1"/>
          </p:nvPr>
        </p:nvPicPr>
        <p:blipFill rotWithShape="1">
          <a:blip r:embed="rId3">
            <a:alphaModFix/>
          </a:blip>
          <a:srcRect/>
          <a:stretch/>
        </p:blipFill>
        <p:spPr>
          <a:xfrm>
            <a:off x="3116438" y="3982328"/>
            <a:ext cx="5883111" cy="2147446"/>
          </a:xfrm>
          <a:prstGeom prst="rect">
            <a:avLst/>
          </a:prstGeom>
          <a:noFill/>
          <a:ln>
            <a:noFill/>
          </a:ln>
        </p:spPr>
      </p:pic>
    </p:spTree>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Shape 933"/>
          <p:cNvSpPr txBox="1">
            <a:spLocks noGrp="1"/>
          </p:cNvSpPr>
          <p:nvPr>
            <p:ph type="title"/>
          </p:nvPr>
        </p:nvSpPr>
        <p:spPr>
          <a:xfrm>
            <a:off x="457200" y="114300"/>
            <a:ext cx="7772400" cy="1456267"/>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Calibri"/>
              <a:buNone/>
            </a:pPr>
            <a:endParaRPr sz="2800" b="0" i="0" u="none" strike="noStrike" cap="none">
              <a:solidFill>
                <a:schemeClr val="lt1"/>
              </a:solidFill>
              <a:latin typeface="Calibri"/>
              <a:ea typeface="Calibri"/>
              <a:cs typeface="Calibri"/>
              <a:sym typeface="Calibri"/>
            </a:endParaRPr>
          </a:p>
        </p:txBody>
      </p:sp>
      <p:graphicFrame>
        <p:nvGraphicFramePr>
          <p:cNvPr id="934" name="Shape 934"/>
          <p:cNvGraphicFramePr/>
          <p:nvPr>
            <p:extLst>
              <p:ext uri="{D42A27DB-BD31-4B8C-83A1-F6EECF244321}">
                <p14:modId xmlns:p14="http://schemas.microsoft.com/office/powerpoint/2010/main" xmlns="" val="1383567162"/>
              </p:ext>
            </p:extLst>
          </p:nvPr>
        </p:nvGraphicFramePr>
        <p:xfrm>
          <a:off x="457200" y="2477575"/>
          <a:ext cx="8212050" cy="2755800"/>
        </p:xfrm>
        <a:graphic>
          <a:graphicData uri="http://schemas.openxmlformats.org/drawingml/2006/table">
            <a:tbl>
              <a:tblPr firstRow="1" bandRow="1">
                <a:noFill/>
                <a:tableStyleId>{4A8BAE00-C29F-4DF7-B9B0-AD80DC9247C8}</a:tableStyleId>
              </a:tblPr>
              <a:tblGrid>
                <a:gridCol w="2737350"/>
                <a:gridCol w="2737350"/>
                <a:gridCol w="2737350"/>
              </a:tblGrid>
              <a:tr h="688950">
                <a:tc>
                  <a:txBody>
                    <a:bodyPr/>
                    <a:lstStyle/>
                    <a:p>
                      <a:pPr marL="0" marR="0" lvl="0" indent="0" algn="l" rtl="0">
                        <a:spcBef>
                          <a:spcPts val="0"/>
                        </a:spcBef>
                        <a:buSzPct val="25000"/>
                        <a:buNone/>
                      </a:pPr>
                      <a:endParaRPr sz="1800" dirty="0"/>
                    </a:p>
                  </a:txBody>
                  <a:tcPr marL="91450" marR="91450" marT="45725" marB="45725"/>
                </a:tc>
                <a:tc>
                  <a:txBody>
                    <a:bodyPr/>
                    <a:lstStyle/>
                    <a:p>
                      <a:pPr marL="0" marR="0" lvl="0" indent="0" algn="ctr" rtl="0">
                        <a:lnSpc>
                          <a:spcPct val="200000"/>
                        </a:lnSpc>
                        <a:spcBef>
                          <a:spcPts val="0"/>
                        </a:spcBef>
                        <a:buSzPct val="25000"/>
                        <a:buNone/>
                      </a:pPr>
                      <a:r>
                        <a:rPr lang="en-US" sz="1800"/>
                        <a:t>SEN</a:t>
                      </a:r>
                    </a:p>
                  </a:txBody>
                  <a:tcPr marL="91450" marR="91450" marT="45725" marB="45725"/>
                </a:tc>
                <a:tc>
                  <a:txBody>
                    <a:bodyPr/>
                    <a:lstStyle/>
                    <a:p>
                      <a:pPr marL="0" marR="0" lvl="0" indent="0" algn="ctr" rtl="0">
                        <a:lnSpc>
                          <a:spcPct val="200000"/>
                        </a:lnSpc>
                        <a:spcBef>
                          <a:spcPts val="0"/>
                        </a:spcBef>
                        <a:buSzPct val="25000"/>
                        <a:buNone/>
                      </a:pPr>
                      <a:r>
                        <a:rPr lang="en-US" sz="1800"/>
                        <a:t>VPP</a:t>
                      </a:r>
                    </a:p>
                  </a:txBody>
                  <a:tcPr marL="91450" marR="91450" marT="45725" marB="45725"/>
                </a:tc>
              </a:tr>
              <a:tr h="688950">
                <a:tc>
                  <a:txBody>
                    <a:bodyPr/>
                    <a:lstStyle/>
                    <a:p>
                      <a:pPr marL="0" marR="0" lvl="0" indent="0" algn="l" rtl="0">
                        <a:spcBef>
                          <a:spcPts val="0"/>
                        </a:spcBef>
                        <a:buSzPct val="25000"/>
                        <a:buNone/>
                      </a:pPr>
                      <a:r>
                        <a:rPr lang="en-US" sz="1800" dirty="0">
                          <a:solidFill>
                            <a:schemeClr val="lt1"/>
                          </a:solidFill>
                        </a:rPr>
                        <a:t>PET CT</a:t>
                      </a:r>
                    </a:p>
                  </a:txBody>
                  <a:tcPr marL="91450" marR="91450" marT="45725" marB="45725">
                    <a:noFill/>
                  </a:tcPr>
                </a:tc>
                <a:tc>
                  <a:txBody>
                    <a:bodyPr/>
                    <a:lstStyle/>
                    <a:p>
                      <a:pPr marL="0" marR="0" lvl="0" indent="0" algn="l" rtl="0">
                        <a:spcBef>
                          <a:spcPts val="0"/>
                        </a:spcBef>
                        <a:buSzPct val="25000"/>
                        <a:buNone/>
                      </a:pPr>
                      <a:r>
                        <a:rPr lang="en-US" sz="1800" dirty="0">
                          <a:solidFill>
                            <a:schemeClr val="lt1"/>
                          </a:solidFill>
                        </a:rPr>
                        <a:t>92%</a:t>
                      </a:r>
                    </a:p>
                  </a:txBody>
                  <a:tcPr marL="91450" marR="91450" marT="45725" marB="45725">
                    <a:noFill/>
                  </a:tcPr>
                </a:tc>
                <a:tc>
                  <a:txBody>
                    <a:bodyPr/>
                    <a:lstStyle/>
                    <a:p>
                      <a:pPr marL="0" marR="0" lvl="0" indent="0" algn="l" rtl="0">
                        <a:spcBef>
                          <a:spcPts val="0"/>
                        </a:spcBef>
                        <a:buSzPct val="25000"/>
                        <a:buNone/>
                      </a:pPr>
                      <a:r>
                        <a:rPr lang="en-US" sz="1800" dirty="0">
                          <a:solidFill>
                            <a:schemeClr val="lt1"/>
                          </a:solidFill>
                        </a:rPr>
                        <a:t>85%</a:t>
                      </a:r>
                    </a:p>
                  </a:txBody>
                  <a:tcPr marL="91450" marR="91450" marT="45725" marB="45725">
                    <a:noFill/>
                  </a:tcPr>
                </a:tc>
              </a:tr>
              <a:tr h="688950">
                <a:tc>
                  <a:txBody>
                    <a:bodyPr/>
                    <a:lstStyle/>
                    <a:p>
                      <a:pPr marL="0" marR="0" lvl="0" indent="0" algn="l" rtl="0">
                        <a:spcBef>
                          <a:spcPts val="0"/>
                        </a:spcBef>
                        <a:buSzPct val="25000"/>
                        <a:buNone/>
                      </a:pPr>
                      <a:r>
                        <a:rPr lang="en-US" sz="1800" dirty="0">
                          <a:solidFill>
                            <a:schemeClr val="lt1"/>
                          </a:solidFill>
                        </a:rPr>
                        <a:t>CO</a:t>
                      </a:r>
                    </a:p>
                  </a:txBody>
                  <a:tcPr marL="91450" marR="91450" marT="45725" marB="45725">
                    <a:noFill/>
                  </a:tcPr>
                </a:tc>
                <a:tc>
                  <a:txBody>
                    <a:bodyPr/>
                    <a:lstStyle/>
                    <a:p>
                      <a:pPr marL="0" marR="0" lvl="0" indent="0" algn="l" rtl="0">
                        <a:spcBef>
                          <a:spcPts val="0"/>
                        </a:spcBef>
                        <a:buSzPct val="25000"/>
                        <a:buNone/>
                      </a:pPr>
                      <a:r>
                        <a:rPr lang="en-US" sz="1800" dirty="0">
                          <a:solidFill>
                            <a:schemeClr val="lt1"/>
                          </a:solidFill>
                        </a:rPr>
                        <a:t>74%</a:t>
                      </a:r>
                    </a:p>
                  </a:txBody>
                  <a:tcPr marL="91450" marR="91450" marT="45725" marB="45725">
                    <a:noFill/>
                  </a:tcPr>
                </a:tc>
                <a:tc>
                  <a:txBody>
                    <a:bodyPr/>
                    <a:lstStyle/>
                    <a:p>
                      <a:pPr marL="0" marR="0" lvl="0" indent="0" algn="l" rtl="0">
                        <a:spcBef>
                          <a:spcPts val="0"/>
                        </a:spcBef>
                        <a:buSzPct val="25000"/>
                        <a:buNone/>
                      </a:pPr>
                      <a:r>
                        <a:rPr lang="en-US" sz="1800" dirty="0">
                          <a:solidFill>
                            <a:schemeClr val="lt1"/>
                          </a:solidFill>
                        </a:rPr>
                        <a:t>74%</a:t>
                      </a:r>
                    </a:p>
                  </a:txBody>
                  <a:tcPr marL="91450" marR="91450" marT="45725" marB="45725">
                    <a:noFill/>
                  </a:tcPr>
                </a:tc>
              </a:tr>
              <a:tr h="688950">
                <a:tc>
                  <a:txBody>
                    <a:bodyPr/>
                    <a:lstStyle/>
                    <a:p>
                      <a:pPr marL="0" marR="0" lvl="0" indent="0" algn="l" rtl="0">
                        <a:spcBef>
                          <a:spcPts val="0"/>
                        </a:spcBef>
                        <a:buSzPct val="25000"/>
                        <a:buNone/>
                      </a:pPr>
                      <a:r>
                        <a:rPr lang="en-US" sz="1800" dirty="0">
                          <a:solidFill>
                            <a:schemeClr val="lt1"/>
                          </a:solidFill>
                        </a:rPr>
                        <a:t>CO </a:t>
                      </a:r>
                      <a:r>
                        <a:rPr lang="en-US" sz="1800" baseline="0" dirty="0" smtClean="0">
                          <a:solidFill>
                            <a:schemeClr val="lt1"/>
                          </a:solidFill>
                        </a:rPr>
                        <a:t> y </a:t>
                      </a:r>
                      <a:r>
                        <a:rPr lang="en-US" sz="1800" dirty="0" smtClean="0">
                          <a:solidFill>
                            <a:schemeClr val="lt1"/>
                          </a:solidFill>
                        </a:rPr>
                        <a:t> </a:t>
                      </a:r>
                      <a:r>
                        <a:rPr lang="en-US" sz="1800" dirty="0">
                          <a:solidFill>
                            <a:schemeClr val="lt1"/>
                          </a:solidFill>
                        </a:rPr>
                        <a:t>PET-CT</a:t>
                      </a:r>
                    </a:p>
                  </a:txBody>
                  <a:tcPr marL="91450" marR="91450" marT="45725" marB="45725">
                    <a:noFill/>
                  </a:tcPr>
                </a:tc>
                <a:tc>
                  <a:txBody>
                    <a:bodyPr/>
                    <a:lstStyle/>
                    <a:p>
                      <a:pPr marL="0" marR="0" lvl="0" indent="0" algn="l" rtl="0">
                        <a:spcBef>
                          <a:spcPts val="0"/>
                        </a:spcBef>
                        <a:buSzPct val="25000"/>
                        <a:buNone/>
                      </a:pPr>
                      <a:r>
                        <a:rPr lang="en-US" sz="1800" dirty="0">
                          <a:solidFill>
                            <a:schemeClr val="lt1"/>
                          </a:solidFill>
                        </a:rPr>
                        <a:t>100%</a:t>
                      </a:r>
                    </a:p>
                  </a:txBody>
                  <a:tcPr marL="91450" marR="91450" marT="45725" marB="45725">
                    <a:noFill/>
                  </a:tcPr>
                </a:tc>
                <a:tc>
                  <a:txBody>
                    <a:bodyPr/>
                    <a:lstStyle/>
                    <a:p>
                      <a:pPr marL="0" marR="0" lvl="0" indent="0" algn="l" rtl="0">
                        <a:spcBef>
                          <a:spcPts val="0"/>
                        </a:spcBef>
                        <a:buSzPct val="25000"/>
                        <a:buNone/>
                      </a:pPr>
                      <a:r>
                        <a:rPr lang="en-US" sz="1800" dirty="0">
                          <a:solidFill>
                            <a:schemeClr val="lt1"/>
                          </a:solidFill>
                        </a:rPr>
                        <a:t>75%</a:t>
                      </a:r>
                    </a:p>
                  </a:txBody>
                  <a:tcPr marL="91450" marR="91450" marT="45725" marB="45725">
                    <a:noFill/>
                  </a:tcPr>
                </a:tc>
              </a:tr>
            </a:tbl>
          </a:graphicData>
        </a:graphic>
      </p:graphicFrame>
      <p:sp>
        <p:nvSpPr>
          <p:cNvPr id="935" name="Shape 935"/>
          <p:cNvSpPr txBox="1"/>
          <p:nvPr/>
        </p:nvSpPr>
        <p:spPr>
          <a:xfrm>
            <a:off x="0" y="5595257"/>
            <a:ext cx="9135206"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dirty="0" err="1">
                <a:solidFill>
                  <a:schemeClr val="lt1"/>
                </a:solidFill>
                <a:latin typeface="Calibri"/>
                <a:ea typeface="Calibri"/>
                <a:cs typeface="Calibri"/>
                <a:sym typeface="Calibri"/>
              </a:rPr>
              <a:t>Análisis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basado</a:t>
            </a:r>
            <a:r>
              <a:rPr lang="en-US" sz="1800" dirty="0">
                <a:solidFill>
                  <a:schemeClr val="lt1"/>
                </a:solidFill>
                <a:latin typeface="Calibri"/>
                <a:ea typeface="Calibri"/>
                <a:cs typeface="Calibri"/>
                <a:sym typeface="Calibri"/>
              </a:rPr>
              <a:t> en las </a:t>
            </a:r>
            <a:r>
              <a:rPr lang="en-US" sz="1800" dirty="0" err="1">
                <a:solidFill>
                  <a:schemeClr val="lt1"/>
                </a:solidFill>
                <a:latin typeface="Calibri"/>
                <a:ea typeface="Calibri"/>
                <a:cs typeface="Calibri"/>
                <a:sym typeface="Calibri"/>
              </a:rPr>
              <a:t>lesiones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esqueléticas</a:t>
            </a:r>
            <a:r>
              <a:rPr lang="en-US" sz="1800" dirty="0">
                <a:solidFill>
                  <a:schemeClr val="lt1"/>
                </a:solidFill>
                <a:latin typeface="Calibri"/>
                <a:ea typeface="Calibri"/>
                <a:cs typeface="Calibri"/>
                <a:sym typeface="Calibri"/>
              </a:rPr>
              <a:t> </a:t>
            </a:r>
            <a:r>
              <a:rPr lang="en-US" sz="1800" dirty="0" err="1" smtClean="0">
                <a:solidFill>
                  <a:schemeClr val="lt1"/>
                </a:solidFill>
                <a:latin typeface="Calibri"/>
                <a:ea typeface="Calibri"/>
                <a:cs typeface="Calibri"/>
                <a:sym typeface="Calibri"/>
              </a:rPr>
              <a:t>confirmadas</a:t>
            </a:r>
            <a:r>
              <a:rPr lang="en-US" sz="1800" dirty="0" smtClean="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histopatológicamente</a:t>
            </a:r>
            <a:r>
              <a:rPr lang="en-US" sz="1800" dirty="0">
                <a:solidFill>
                  <a:schemeClr val="lt1"/>
                </a:solidFill>
                <a:latin typeface="Calibri"/>
                <a:ea typeface="Calibri"/>
                <a:cs typeface="Calibri"/>
                <a:sym typeface="Calibri"/>
              </a:rPr>
              <a:t> </a:t>
            </a:r>
          </a:p>
        </p:txBody>
      </p:sp>
      <p:grpSp>
        <p:nvGrpSpPr>
          <p:cNvPr id="936" name="Shape 936"/>
          <p:cNvGrpSpPr/>
          <p:nvPr/>
        </p:nvGrpSpPr>
        <p:grpSpPr>
          <a:xfrm>
            <a:off x="3209209" y="3177877"/>
            <a:ext cx="2708031" cy="2096964"/>
            <a:chOff x="3657598" y="2800349"/>
            <a:chExt cx="1257301" cy="778118"/>
          </a:xfrm>
        </p:grpSpPr>
        <p:sp>
          <p:nvSpPr>
            <p:cNvPr id="937" name="Shape 937"/>
            <p:cNvSpPr/>
            <p:nvPr/>
          </p:nvSpPr>
          <p:spPr>
            <a:xfrm>
              <a:off x="3657598" y="3063713"/>
              <a:ext cx="1257301" cy="239420"/>
            </a:xfrm>
            <a:prstGeom prst="rect">
              <a:avLst/>
            </a:prstGeom>
            <a:solidFill>
              <a:srgbClr val="435ED6">
                <a:alpha val="41960"/>
              </a:srgbClr>
            </a:solidFill>
            <a:ln w="19050" cap="rnd" cmpd="sng">
              <a:solidFill>
                <a:srgbClr val="7D2D8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38" name="Shape 938"/>
            <p:cNvSpPr/>
            <p:nvPr/>
          </p:nvSpPr>
          <p:spPr>
            <a:xfrm>
              <a:off x="3657598" y="2800349"/>
              <a:ext cx="1257301" cy="263364"/>
            </a:xfrm>
            <a:prstGeom prst="rect">
              <a:avLst/>
            </a:prstGeom>
            <a:solidFill>
              <a:srgbClr val="FF0000">
                <a:alpha val="40784"/>
              </a:srgbClr>
            </a:solidFill>
            <a:ln w="19050" cap="rnd" cmpd="sng">
              <a:solidFill>
                <a:srgbClr val="7D2D8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tx1"/>
                </a:solidFill>
                <a:latin typeface="Calibri"/>
                <a:ea typeface="Calibri"/>
                <a:cs typeface="Calibri"/>
                <a:sym typeface="Calibri"/>
              </a:endParaRPr>
            </a:p>
          </p:txBody>
        </p:sp>
        <p:sp>
          <p:nvSpPr>
            <p:cNvPr id="939" name="Shape 939"/>
            <p:cNvSpPr/>
            <p:nvPr/>
          </p:nvSpPr>
          <p:spPr>
            <a:xfrm>
              <a:off x="3657598" y="3303133"/>
              <a:ext cx="1257301" cy="275334"/>
            </a:xfrm>
            <a:prstGeom prst="rect">
              <a:avLst/>
            </a:prstGeom>
            <a:solidFill>
              <a:srgbClr val="92D050">
                <a:alpha val="24705"/>
              </a:srgbClr>
            </a:solidFill>
            <a:ln w="19050" cap="rnd" cmpd="sng">
              <a:solidFill>
                <a:srgbClr val="7D2D8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
        <p:nvSpPr>
          <p:cNvPr id="940" name="Shape 940"/>
          <p:cNvSpPr/>
          <p:nvPr/>
        </p:nvSpPr>
        <p:spPr>
          <a:xfrm>
            <a:off x="-477920" y="6047521"/>
            <a:ext cx="9613127" cy="810478"/>
          </a:xfrm>
          <a:prstGeom prst="rect">
            <a:avLst/>
          </a:prstGeom>
          <a:noFill/>
          <a:ln>
            <a:noFill/>
          </a:ln>
        </p:spPr>
        <p:txBody>
          <a:bodyPr lIns="91425" tIns="45700" rIns="91425" bIns="45700" anchor="t" anchorCtr="0">
            <a:noAutofit/>
          </a:bodyPr>
          <a:lstStyle/>
          <a:p>
            <a:pPr marL="1371600" marR="0" lvl="3" indent="0" algn="l" rtl="0">
              <a:lnSpc>
                <a:spcPct val="233333"/>
              </a:lnSpc>
              <a:spcBef>
                <a:spcPts val="0"/>
              </a:spcBef>
              <a:buSzPct val="25000"/>
              <a:buNone/>
            </a:pPr>
            <a:r>
              <a:rPr lang="en-US" sz="2400" b="0" i="0" u="none" strike="noStrike" cap="none">
                <a:solidFill>
                  <a:schemeClr val="lt1"/>
                </a:solidFill>
                <a:latin typeface="Calibri"/>
                <a:ea typeface="Calibri"/>
                <a:cs typeface="Calibri"/>
                <a:sym typeface="Calibri"/>
              </a:rPr>
              <a:t>		</a:t>
            </a:r>
            <a:r>
              <a:rPr lang="en-US" sz="1800" b="0" i="0" u="none" strike="noStrike" cap="none">
                <a:solidFill>
                  <a:schemeClr val="lt1"/>
                </a:solidFill>
                <a:latin typeface="Calibri"/>
                <a:ea typeface="Calibri"/>
                <a:cs typeface="Calibri"/>
                <a:sym typeface="Calibri"/>
              </a:rPr>
              <a:t>Byun BH et al. Skeletal Radiol 2013;42:1673-81.</a:t>
            </a:r>
          </a:p>
        </p:txBody>
      </p:sp>
      <p:pic>
        <p:nvPicPr>
          <p:cNvPr id="941" name="Shape 941"/>
          <p:cNvPicPr preferRelativeResize="0"/>
          <p:nvPr/>
        </p:nvPicPr>
        <p:blipFill rotWithShape="1">
          <a:blip r:embed="rId3">
            <a:alphaModFix/>
          </a:blip>
          <a:srcRect/>
          <a:stretch/>
        </p:blipFill>
        <p:spPr>
          <a:xfrm>
            <a:off x="0" y="2586"/>
            <a:ext cx="9144000" cy="2327563"/>
          </a:xfrm>
          <a:prstGeom prst="rect">
            <a:avLst/>
          </a:prstGeom>
          <a:noFill/>
          <a:ln>
            <a:noFill/>
          </a:ln>
        </p:spPr>
      </p:pic>
    </p:spTree>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Shape 946"/>
          <p:cNvSpPr/>
          <p:nvPr/>
        </p:nvSpPr>
        <p:spPr>
          <a:xfrm>
            <a:off x="116041" y="55420"/>
            <a:ext cx="8911919" cy="1640542"/>
          </a:xfrm>
          <a:prstGeom prst="rect">
            <a:avLst/>
          </a:prstGeom>
          <a:blipFill rotWithShape="1">
            <a:blip r:embed="rId3">
              <a:alphaModFix/>
            </a:blip>
            <a:stretch>
              <a:fillRect/>
            </a:stretch>
          </a:blipFill>
          <a:ln>
            <a:noFill/>
          </a:ln>
        </p:spPr>
        <p:txBody>
          <a:bodyPr lIns="0" tIns="0" rIns="0" bIns="0" anchor="t" anchorCtr="0">
            <a:noAutofit/>
          </a:bodyPr>
          <a:lstStyle/>
          <a:p>
            <a:pPr marL="0" marR="0" lvl="0" indent="0" algn="l" rtl="0">
              <a:spcBef>
                <a:spcPts val="0"/>
              </a:spcBef>
              <a:buNone/>
            </a:pPr>
            <a:endParaRPr sz="1234">
              <a:solidFill>
                <a:schemeClr val="lt1"/>
              </a:solidFill>
              <a:latin typeface="Calibri"/>
              <a:ea typeface="Calibri"/>
              <a:cs typeface="Calibri"/>
              <a:sym typeface="Calibri"/>
            </a:endParaRPr>
          </a:p>
        </p:txBody>
      </p:sp>
      <p:sp>
        <p:nvSpPr>
          <p:cNvPr id="947" name="Shape 947"/>
          <p:cNvSpPr txBox="1"/>
          <p:nvPr/>
        </p:nvSpPr>
        <p:spPr>
          <a:xfrm>
            <a:off x="5388301" y="6200919"/>
            <a:ext cx="3468163" cy="253145"/>
          </a:xfrm>
          <a:prstGeom prst="rect">
            <a:avLst/>
          </a:prstGeom>
          <a:noFill/>
          <a:ln>
            <a:noFill/>
          </a:ln>
        </p:spPr>
        <p:txBody>
          <a:bodyPr lIns="0" tIns="0" rIns="0" bIns="0" anchor="t" anchorCtr="0">
            <a:noAutofit/>
          </a:bodyPr>
          <a:lstStyle/>
          <a:p>
            <a:pPr marL="8703" marR="0" lvl="0" indent="-8703" algn="l" rtl="0">
              <a:spcBef>
                <a:spcPts val="0"/>
              </a:spcBef>
              <a:buSzPct val="25000"/>
              <a:buNone/>
            </a:pPr>
            <a:r>
              <a:rPr lang="en-US" sz="1645">
                <a:solidFill>
                  <a:schemeClr val="lt1"/>
                </a:solidFill>
                <a:latin typeface="Cabin"/>
                <a:ea typeface="Cabin"/>
                <a:cs typeface="Cabin"/>
                <a:sym typeface="Cabin"/>
              </a:rPr>
              <a:t>Pediatr Blood Cancer 2016;63:1381–1386</a:t>
            </a:r>
          </a:p>
        </p:txBody>
      </p:sp>
      <p:sp>
        <p:nvSpPr>
          <p:cNvPr id="948" name="Shape 948"/>
          <p:cNvSpPr/>
          <p:nvPr/>
        </p:nvSpPr>
        <p:spPr>
          <a:xfrm>
            <a:off x="116041" y="0"/>
            <a:ext cx="8911919" cy="6683938"/>
          </a:xfrm>
          <a:custGeom>
            <a:avLst/>
            <a:gdLst/>
            <a:ahLst/>
            <a:cxnLst/>
            <a:rect l="0" t="0" r="0" b="0"/>
            <a:pathLst>
              <a:path w="120000" h="120000" extrusionOk="0">
                <a:moveTo>
                  <a:pt x="0" y="120000"/>
                </a:moveTo>
                <a:lnTo>
                  <a:pt x="119999" y="120000"/>
                </a:lnTo>
                <a:lnTo>
                  <a:pt x="119999" y="0"/>
                </a:lnTo>
                <a:lnTo>
                  <a:pt x="0" y="0"/>
                </a:lnTo>
                <a:lnTo>
                  <a:pt x="0" y="120000"/>
                </a:lnTo>
                <a:close/>
              </a:path>
            </a:pathLst>
          </a:custGeom>
          <a:noFill/>
          <a:ln w="12700" cap="flat" cmpd="sng">
            <a:solidFill>
              <a:srgbClr val="4C4C4C"/>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234">
              <a:solidFill>
                <a:schemeClr val="lt1"/>
              </a:solidFill>
              <a:latin typeface="Calibri"/>
              <a:ea typeface="Calibri"/>
              <a:cs typeface="Calibri"/>
              <a:sym typeface="Calibri"/>
            </a:endParaRPr>
          </a:p>
        </p:txBody>
      </p:sp>
      <p:grpSp>
        <p:nvGrpSpPr>
          <p:cNvPr id="949" name="Shape 949"/>
          <p:cNvGrpSpPr/>
          <p:nvPr/>
        </p:nvGrpSpPr>
        <p:grpSpPr>
          <a:xfrm>
            <a:off x="257031" y="1946787"/>
            <a:ext cx="8273845" cy="4024260"/>
            <a:chOff x="982766" y="2078775"/>
            <a:chExt cx="7388885" cy="2921125"/>
          </a:xfrm>
        </p:grpSpPr>
        <p:sp>
          <p:nvSpPr>
            <p:cNvPr id="950" name="Shape 950"/>
            <p:cNvSpPr/>
            <p:nvPr/>
          </p:nvSpPr>
          <p:spPr>
            <a:xfrm>
              <a:off x="982766" y="2078775"/>
              <a:ext cx="7388885" cy="1905585"/>
            </a:xfrm>
            <a:prstGeom prst="rect">
              <a:avLst/>
            </a:prstGeom>
            <a:blipFill rotWithShape="1">
              <a:blip r:embed="rId4">
                <a:alphaModFix/>
              </a:blip>
              <a:stretch>
                <a:fillRect/>
              </a:stretch>
            </a:blipFill>
            <a:ln>
              <a:noFill/>
            </a:ln>
          </p:spPr>
          <p:txBody>
            <a:bodyPr lIns="0" tIns="0" rIns="0" bIns="0" anchor="t" anchorCtr="0">
              <a:noAutofit/>
            </a:bodyPr>
            <a:lstStyle/>
            <a:p>
              <a:pPr marL="0" marR="0" lvl="0" indent="0" algn="l" rtl="0">
                <a:spcBef>
                  <a:spcPts val="0"/>
                </a:spcBef>
                <a:buNone/>
              </a:pPr>
              <a:endParaRPr sz="1234">
                <a:solidFill>
                  <a:schemeClr val="lt1"/>
                </a:solidFill>
                <a:latin typeface="Calibri"/>
                <a:ea typeface="Calibri"/>
                <a:cs typeface="Calibri"/>
                <a:sym typeface="Calibri"/>
              </a:endParaRPr>
            </a:p>
          </p:txBody>
        </p:sp>
        <p:sp>
          <p:nvSpPr>
            <p:cNvPr id="951" name="Shape 951"/>
            <p:cNvSpPr/>
            <p:nvPr/>
          </p:nvSpPr>
          <p:spPr>
            <a:xfrm>
              <a:off x="982766" y="4103487"/>
              <a:ext cx="7388885" cy="896414"/>
            </a:xfrm>
            <a:prstGeom prst="rect">
              <a:avLst/>
            </a:prstGeom>
            <a:blipFill rotWithShape="1">
              <a:blip r:embed="rId5">
                <a:alphaModFix/>
              </a:blip>
              <a:stretch>
                <a:fillRect/>
              </a:stretch>
            </a:blipFill>
            <a:ln>
              <a:noFill/>
            </a:ln>
          </p:spPr>
          <p:txBody>
            <a:bodyPr lIns="0" tIns="0" rIns="0" bIns="0" anchor="t" anchorCtr="0">
              <a:noAutofit/>
            </a:bodyPr>
            <a:lstStyle/>
            <a:p>
              <a:pPr marL="0" marR="0" lvl="0" indent="0" algn="l" rtl="0">
                <a:spcBef>
                  <a:spcPts val="0"/>
                </a:spcBef>
                <a:buNone/>
              </a:pPr>
              <a:endParaRPr sz="1234">
                <a:solidFill>
                  <a:schemeClr val="lt1"/>
                </a:solidFill>
                <a:latin typeface="Calibri"/>
                <a:ea typeface="Calibri"/>
                <a:cs typeface="Calibri"/>
                <a:sym typeface="Calibri"/>
              </a:endParaRPr>
            </a:p>
          </p:txBody>
        </p:sp>
        <p:sp>
          <p:nvSpPr>
            <p:cNvPr id="952" name="Shape 952"/>
            <p:cNvSpPr txBox="1"/>
            <p:nvPr/>
          </p:nvSpPr>
          <p:spPr>
            <a:xfrm>
              <a:off x="1222100" y="2078775"/>
              <a:ext cx="7079928" cy="340672"/>
            </a:xfrm>
            <a:prstGeom prst="rect">
              <a:avLst/>
            </a:prstGeom>
            <a:noFill/>
            <a:ln w="63500" cap="flat" cmpd="sng">
              <a:solidFill>
                <a:srgbClr val="0B1336"/>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sp>
          <p:nvSpPr>
            <p:cNvPr id="953" name="Shape 953"/>
            <p:cNvSpPr txBox="1"/>
            <p:nvPr/>
          </p:nvSpPr>
          <p:spPr>
            <a:xfrm>
              <a:off x="1052388" y="4095707"/>
              <a:ext cx="7249641" cy="334009"/>
            </a:xfrm>
            <a:prstGeom prst="rect">
              <a:avLst/>
            </a:prstGeom>
            <a:noFill/>
            <a:ln w="63500" cap="flat" cmpd="sng">
              <a:solidFill>
                <a:srgbClr val="0B1336"/>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grpSp>
      <p:grpSp>
        <p:nvGrpSpPr>
          <p:cNvPr id="954" name="Shape 954"/>
          <p:cNvGrpSpPr/>
          <p:nvPr/>
        </p:nvGrpSpPr>
        <p:grpSpPr>
          <a:xfrm>
            <a:off x="3657598" y="2800349"/>
            <a:ext cx="1257301" cy="778118"/>
            <a:chOff x="3657598" y="2800349"/>
            <a:chExt cx="1257301" cy="778118"/>
          </a:xfrm>
        </p:grpSpPr>
        <p:sp>
          <p:nvSpPr>
            <p:cNvPr id="955" name="Shape 955"/>
            <p:cNvSpPr/>
            <p:nvPr/>
          </p:nvSpPr>
          <p:spPr>
            <a:xfrm>
              <a:off x="3657598" y="3063713"/>
              <a:ext cx="1257301" cy="239420"/>
            </a:xfrm>
            <a:prstGeom prst="rect">
              <a:avLst/>
            </a:prstGeom>
            <a:solidFill>
              <a:srgbClr val="435ED6">
                <a:alpha val="41960"/>
              </a:srgbClr>
            </a:solidFill>
            <a:ln w="19050" cap="rnd" cmpd="sng">
              <a:solidFill>
                <a:srgbClr val="7D2D8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56" name="Shape 956"/>
            <p:cNvSpPr/>
            <p:nvPr/>
          </p:nvSpPr>
          <p:spPr>
            <a:xfrm>
              <a:off x="3657598" y="2800349"/>
              <a:ext cx="1257301" cy="263364"/>
            </a:xfrm>
            <a:prstGeom prst="rect">
              <a:avLst/>
            </a:prstGeom>
            <a:solidFill>
              <a:srgbClr val="FF0000">
                <a:alpha val="40784"/>
              </a:srgbClr>
            </a:solidFill>
            <a:ln w="19050" cap="rnd" cmpd="sng">
              <a:solidFill>
                <a:srgbClr val="7D2D8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57" name="Shape 957"/>
            <p:cNvSpPr/>
            <p:nvPr/>
          </p:nvSpPr>
          <p:spPr>
            <a:xfrm>
              <a:off x="3657598" y="3303133"/>
              <a:ext cx="1257301" cy="275334"/>
            </a:xfrm>
            <a:prstGeom prst="rect">
              <a:avLst/>
            </a:prstGeom>
            <a:solidFill>
              <a:srgbClr val="92D050">
                <a:alpha val="24705"/>
              </a:srgbClr>
            </a:solidFill>
            <a:ln w="19050" cap="rnd" cmpd="sng">
              <a:solidFill>
                <a:srgbClr val="7D2D8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grpSp>
        <p:nvGrpSpPr>
          <p:cNvPr id="958" name="Shape 958"/>
          <p:cNvGrpSpPr/>
          <p:nvPr/>
        </p:nvGrpSpPr>
        <p:grpSpPr>
          <a:xfrm>
            <a:off x="5058590" y="2800349"/>
            <a:ext cx="770710" cy="778118"/>
            <a:chOff x="5266592" y="2716823"/>
            <a:chExt cx="509954" cy="571499"/>
          </a:xfrm>
        </p:grpSpPr>
        <p:sp>
          <p:nvSpPr>
            <p:cNvPr id="959" name="Shape 959"/>
            <p:cNvSpPr/>
            <p:nvPr/>
          </p:nvSpPr>
          <p:spPr>
            <a:xfrm>
              <a:off x="5266592" y="2716823"/>
              <a:ext cx="509954" cy="193430"/>
            </a:xfrm>
            <a:prstGeom prst="rect">
              <a:avLst/>
            </a:prstGeom>
            <a:solidFill>
              <a:srgbClr val="FF0000">
                <a:alpha val="35686"/>
              </a:srgbClr>
            </a:solidFill>
            <a:ln w="19050" cap="rnd" cmpd="sng">
              <a:solidFill>
                <a:srgbClr val="7D2D8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60" name="Shape 960"/>
            <p:cNvSpPr/>
            <p:nvPr/>
          </p:nvSpPr>
          <p:spPr>
            <a:xfrm>
              <a:off x="5266592" y="2910253"/>
              <a:ext cx="509954" cy="175846"/>
            </a:xfrm>
            <a:prstGeom prst="rect">
              <a:avLst/>
            </a:prstGeom>
            <a:solidFill>
              <a:srgbClr val="435ED6">
                <a:alpha val="44705"/>
              </a:srgbClr>
            </a:solidFill>
            <a:ln w="19050" cap="rnd" cmpd="sng">
              <a:solidFill>
                <a:srgbClr val="7D2D8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61" name="Shape 961"/>
            <p:cNvSpPr/>
            <p:nvPr/>
          </p:nvSpPr>
          <p:spPr>
            <a:xfrm>
              <a:off x="5266592" y="3086100"/>
              <a:ext cx="509954" cy="202223"/>
            </a:xfrm>
            <a:prstGeom prst="rect">
              <a:avLst/>
            </a:prstGeom>
            <a:solidFill>
              <a:srgbClr val="6C8D36">
                <a:alpha val="20784"/>
              </a:srgbClr>
            </a:solidFill>
            <a:ln w="19050" cap="rnd" cmpd="sng">
              <a:solidFill>
                <a:srgbClr val="7D2D8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grpSp>
        <p:nvGrpSpPr>
          <p:cNvPr id="962" name="Shape 962"/>
          <p:cNvGrpSpPr/>
          <p:nvPr/>
        </p:nvGrpSpPr>
        <p:grpSpPr>
          <a:xfrm>
            <a:off x="3657598" y="3730868"/>
            <a:ext cx="1257301" cy="778118"/>
            <a:chOff x="3657598" y="2800349"/>
            <a:chExt cx="1257301" cy="778118"/>
          </a:xfrm>
        </p:grpSpPr>
        <p:sp>
          <p:nvSpPr>
            <p:cNvPr id="963" name="Shape 963"/>
            <p:cNvSpPr/>
            <p:nvPr/>
          </p:nvSpPr>
          <p:spPr>
            <a:xfrm>
              <a:off x="3657598" y="3063713"/>
              <a:ext cx="1257301" cy="239420"/>
            </a:xfrm>
            <a:prstGeom prst="rect">
              <a:avLst/>
            </a:prstGeom>
            <a:solidFill>
              <a:srgbClr val="435ED6">
                <a:alpha val="41960"/>
              </a:srgbClr>
            </a:solidFill>
            <a:ln w="19050" cap="rnd" cmpd="sng">
              <a:solidFill>
                <a:srgbClr val="7D2D8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64" name="Shape 964"/>
            <p:cNvSpPr/>
            <p:nvPr/>
          </p:nvSpPr>
          <p:spPr>
            <a:xfrm>
              <a:off x="3657598" y="2800349"/>
              <a:ext cx="1257301" cy="263364"/>
            </a:xfrm>
            <a:prstGeom prst="rect">
              <a:avLst/>
            </a:prstGeom>
            <a:solidFill>
              <a:srgbClr val="FF0000">
                <a:alpha val="40784"/>
              </a:srgbClr>
            </a:solidFill>
            <a:ln w="19050" cap="rnd" cmpd="sng">
              <a:solidFill>
                <a:srgbClr val="7D2D8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65" name="Shape 965"/>
            <p:cNvSpPr/>
            <p:nvPr/>
          </p:nvSpPr>
          <p:spPr>
            <a:xfrm>
              <a:off x="3657598" y="3303133"/>
              <a:ext cx="1257301" cy="275334"/>
            </a:xfrm>
            <a:prstGeom prst="rect">
              <a:avLst/>
            </a:prstGeom>
            <a:solidFill>
              <a:srgbClr val="92D050">
                <a:alpha val="24705"/>
              </a:srgbClr>
            </a:solidFill>
            <a:ln w="19050" cap="rnd" cmpd="sng">
              <a:solidFill>
                <a:srgbClr val="7D2D8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grpSp>
        <p:nvGrpSpPr>
          <p:cNvPr id="966" name="Shape 966"/>
          <p:cNvGrpSpPr/>
          <p:nvPr/>
        </p:nvGrpSpPr>
        <p:grpSpPr>
          <a:xfrm>
            <a:off x="5058590" y="3730868"/>
            <a:ext cx="770710" cy="778118"/>
            <a:chOff x="5266592" y="2716823"/>
            <a:chExt cx="509954" cy="571499"/>
          </a:xfrm>
        </p:grpSpPr>
        <p:sp>
          <p:nvSpPr>
            <p:cNvPr id="967" name="Shape 967"/>
            <p:cNvSpPr/>
            <p:nvPr/>
          </p:nvSpPr>
          <p:spPr>
            <a:xfrm>
              <a:off x="5266592" y="2716823"/>
              <a:ext cx="509954" cy="193430"/>
            </a:xfrm>
            <a:prstGeom prst="rect">
              <a:avLst/>
            </a:prstGeom>
            <a:solidFill>
              <a:srgbClr val="FF0000">
                <a:alpha val="35686"/>
              </a:srgbClr>
            </a:solidFill>
            <a:ln w="19050" cap="rnd" cmpd="sng">
              <a:solidFill>
                <a:srgbClr val="7D2D8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68" name="Shape 968"/>
            <p:cNvSpPr/>
            <p:nvPr/>
          </p:nvSpPr>
          <p:spPr>
            <a:xfrm>
              <a:off x="5266592" y="2910253"/>
              <a:ext cx="509954" cy="175846"/>
            </a:xfrm>
            <a:prstGeom prst="rect">
              <a:avLst/>
            </a:prstGeom>
            <a:solidFill>
              <a:srgbClr val="435ED6">
                <a:alpha val="44705"/>
              </a:srgbClr>
            </a:solidFill>
            <a:ln w="19050" cap="rnd" cmpd="sng">
              <a:solidFill>
                <a:srgbClr val="7D2D8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69" name="Shape 969"/>
            <p:cNvSpPr/>
            <p:nvPr/>
          </p:nvSpPr>
          <p:spPr>
            <a:xfrm>
              <a:off x="5266592" y="3086100"/>
              <a:ext cx="509954" cy="202223"/>
            </a:xfrm>
            <a:prstGeom prst="rect">
              <a:avLst/>
            </a:prstGeom>
            <a:solidFill>
              <a:srgbClr val="6C8D36">
                <a:alpha val="20784"/>
              </a:srgbClr>
            </a:solidFill>
            <a:ln w="19050" cap="rnd" cmpd="sng">
              <a:solidFill>
                <a:srgbClr val="7D2D8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grpSp>
        <p:nvGrpSpPr>
          <p:cNvPr id="970" name="Shape 970"/>
          <p:cNvGrpSpPr/>
          <p:nvPr/>
        </p:nvGrpSpPr>
        <p:grpSpPr>
          <a:xfrm>
            <a:off x="3956538" y="5185539"/>
            <a:ext cx="1749670" cy="778118"/>
            <a:chOff x="3657598" y="2800349"/>
            <a:chExt cx="1257301" cy="778118"/>
          </a:xfrm>
        </p:grpSpPr>
        <p:sp>
          <p:nvSpPr>
            <p:cNvPr id="971" name="Shape 971"/>
            <p:cNvSpPr/>
            <p:nvPr/>
          </p:nvSpPr>
          <p:spPr>
            <a:xfrm>
              <a:off x="3657598" y="3063713"/>
              <a:ext cx="1257301" cy="239420"/>
            </a:xfrm>
            <a:prstGeom prst="rect">
              <a:avLst/>
            </a:prstGeom>
            <a:solidFill>
              <a:srgbClr val="435ED6">
                <a:alpha val="41960"/>
              </a:srgbClr>
            </a:solidFill>
            <a:ln w="19050" cap="rnd" cmpd="sng">
              <a:solidFill>
                <a:srgbClr val="7D2D8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72" name="Shape 972"/>
            <p:cNvSpPr/>
            <p:nvPr/>
          </p:nvSpPr>
          <p:spPr>
            <a:xfrm>
              <a:off x="3657598" y="2800349"/>
              <a:ext cx="1257301" cy="263364"/>
            </a:xfrm>
            <a:prstGeom prst="rect">
              <a:avLst/>
            </a:prstGeom>
            <a:solidFill>
              <a:srgbClr val="FF0000">
                <a:alpha val="40784"/>
              </a:srgbClr>
            </a:solidFill>
            <a:ln w="19050" cap="rnd" cmpd="sng">
              <a:solidFill>
                <a:srgbClr val="7D2D8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73" name="Shape 973"/>
            <p:cNvSpPr/>
            <p:nvPr/>
          </p:nvSpPr>
          <p:spPr>
            <a:xfrm>
              <a:off x="3657598" y="3303133"/>
              <a:ext cx="1257301" cy="275334"/>
            </a:xfrm>
            <a:prstGeom prst="rect">
              <a:avLst/>
            </a:prstGeom>
            <a:solidFill>
              <a:srgbClr val="92D050">
                <a:alpha val="24705"/>
              </a:srgbClr>
            </a:solidFill>
            <a:ln w="19050" cap="rnd" cmpd="sng">
              <a:solidFill>
                <a:srgbClr val="7D2D8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Tree>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pic>
        <p:nvPicPr>
          <p:cNvPr id="978" name="Shape 978"/>
          <p:cNvPicPr preferRelativeResize="0">
            <a:picLocks noGrp="1"/>
          </p:cNvPicPr>
          <p:nvPr>
            <p:ph type="body" idx="1"/>
          </p:nvPr>
        </p:nvPicPr>
        <p:blipFill rotWithShape="1">
          <a:blip r:embed="rId3">
            <a:alphaModFix/>
          </a:blip>
          <a:srcRect/>
          <a:stretch/>
        </p:blipFill>
        <p:spPr>
          <a:xfrm>
            <a:off x="495258" y="915437"/>
            <a:ext cx="8153482" cy="4949984"/>
          </a:xfrm>
          <a:prstGeom prst="rect">
            <a:avLst/>
          </a:prstGeom>
          <a:noFill/>
          <a:ln>
            <a:noFill/>
          </a:ln>
        </p:spPr>
      </p:pic>
      <p:sp>
        <p:nvSpPr>
          <p:cNvPr id="979" name="Shape 979"/>
          <p:cNvSpPr txBox="1"/>
          <p:nvPr/>
        </p:nvSpPr>
        <p:spPr>
          <a:xfrm>
            <a:off x="0" y="6442503"/>
            <a:ext cx="10605091"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Calibri"/>
                <a:ea typeface="Calibri"/>
                <a:cs typeface="Calibri"/>
                <a:sym typeface="Calibri"/>
              </a:rPr>
              <a:t>			Skeletal Radiol(2013)42:1673-1681</a:t>
            </a:r>
          </a:p>
        </p:txBody>
      </p:sp>
      <p:sp>
        <p:nvSpPr>
          <p:cNvPr id="980" name="Shape 980"/>
          <p:cNvSpPr txBox="1"/>
          <p:nvPr/>
        </p:nvSpPr>
        <p:spPr>
          <a:xfrm>
            <a:off x="1357259" y="5919282"/>
            <a:ext cx="242123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a:solidFill>
                  <a:schemeClr val="lt1"/>
                </a:solidFill>
                <a:latin typeface="Calibri"/>
                <a:ea typeface="Calibri"/>
                <a:cs typeface="Calibri"/>
                <a:sym typeface="Calibri"/>
              </a:rPr>
              <a:t>PET/CT </a:t>
            </a:r>
            <a:r>
              <a:rPr lang="en-US" sz="2800" baseline="30000">
                <a:solidFill>
                  <a:schemeClr val="lt1"/>
                </a:solidFill>
                <a:latin typeface="Calibri"/>
                <a:ea typeface="Calibri"/>
                <a:cs typeface="Calibri"/>
                <a:sym typeface="Calibri"/>
              </a:rPr>
              <a:t>18</a:t>
            </a:r>
            <a:r>
              <a:rPr lang="en-US" sz="2800">
                <a:solidFill>
                  <a:schemeClr val="lt1"/>
                </a:solidFill>
                <a:latin typeface="Calibri"/>
                <a:ea typeface="Calibri"/>
                <a:cs typeface="Calibri"/>
                <a:sym typeface="Calibri"/>
              </a:rPr>
              <a:t>F-FDG</a:t>
            </a:r>
          </a:p>
        </p:txBody>
      </p:sp>
      <p:sp>
        <p:nvSpPr>
          <p:cNvPr id="981" name="Shape 981"/>
          <p:cNvSpPr/>
          <p:nvPr/>
        </p:nvSpPr>
        <p:spPr>
          <a:xfrm>
            <a:off x="0" y="45972"/>
            <a:ext cx="9144000"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aseline="30000">
                <a:solidFill>
                  <a:schemeClr val="lt1"/>
                </a:solidFill>
                <a:latin typeface="Calibri"/>
                <a:ea typeface="Calibri"/>
                <a:cs typeface="Calibri"/>
                <a:sym typeface="Calibri"/>
              </a:rPr>
              <a:t>18</a:t>
            </a:r>
            <a:r>
              <a:rPr lang="en-US" sz="4000">
                <a:solidFill>
                  <a:schemeClr val="lt1"/>
                </a:solidFill>
                <a:latin typeface="Calibri"/>
                <a:ea typeface="Calibri"/>
                <a:cs typeface="Calibri"/>
                <a:sym typeface="Calibri"/>
              </a:rPr>
              <a:t>F-FDG Vs CO </a:t>
            </a:r>
            <a:r>
              <a:rPr lang="en-US" sz="4000" baseline="30000">
                <a:solidFill>
                  <a:schemeClr val="lt1"/>
                </a:solidFill>
                <a:latin typeface="Calibri"/>
                <a:ea typeface="Calibri"/>
                <a:cs typeface="Calibri"/>
                <a:sym typeface="Calibri"/>
              </a:rPr>
              <a:t>99</a:t>
            </a:r>
            <a:r>
              <a:rPr lang="en-US" sz="4000">
                <a:solidFill>
                  <a:schemeClr val="lt1"/>
                </a:solidFill>
                <a:latin typeface="Calibri"/>
                <a:ea typeface="Calibri"/>
                <a:cs typeface="Calibri"/>
                <a:sym typeface="Calibri"/>
              </a:rPr>
              <a:t>TC-MDP</a:t>
            </a:r>
          </a:p>
        </p:txBody>
      </p:sp>
      <p:sp>
        <p:nvSpPr>
          <p:cNvPr id="982" name="Shape 982"/>
          <p:cNvSpPr txBox="1"/>
          <p:nvPr/>
        </p:nvSpPr>
        <p:spPr>
          <a:xfrm>
            <a:off x="5691903" y="5919282"/>
            <a:ext cx="2463799"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a:solidFill>
                  <a:schemeClr val="lt1"/>
                </a:solidFill>
                <a:latin typeface="Calibri"/>
                <a:ea typeface="Calibri"/>
                <a:cs typeface="Calibri"/>
                <a:sym typeface="Calibri"/>
              </a:rPr>
              <a:t>CO </a:t>
            </a:r>
            <a:r>
              <a:rPr lang="en-US" sz="2400" baseline="30000">
                <a:solidFill>
                  <a:schemeClr val="lt1"/>
                </a:solidFill>
                <a:latin typeface="Calibri"/>
                <a:ea typeface="Calibri"/>
                <a:cs typeface="Calibri"/>
                <a:sym typeface="Calibri"/>
              </a:rPr>
              <a:t>99m</a:t>
            </a:r>
            <a:r>
              <a:rPr lang="en-US" sz="2400">
                <a:solidFill>
                  <a:schemeClr val="lt1"/>
                </a:solidFill>
                <a:latin typeface="Calibri"/>
                <a:ea typeface="Calibri"/>
                <a:cs typeface="Calibri"/>
                <a:sym typeface="Calibri"/>
              </a:rPr>
              <a:t>TC-MDP</a:t>
            </a:r>
          </a:p>
        </p:txBody>
      </p:sp>
    </p:spTree>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Shape 987"/>
          <p:cNvSpPr/>
          <p:nvPr/>
        </p:nvSpPr>
        <p:spPr>
          <a:xfrm>
            <a:off x="-1802683" y="6453530"/>
            <a:ext cx="12749366"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a:solidFill>
                  <a:schemeClr val="lt1"/>
                </a:solidFill>
                <a:latin typeface="Calibri"/>
                <a:ea typeface="Calibri"/>
                <a:cs typeface="Calibri"/>
                <a:sym typeface="Calibri"/>
              </a:rPr>
              <a:t>Skeletal Radiol (2013) 42:1673–1681 </a:t>
            </a:r>
          </a:p>
        </p:txBody>
      </p:sp>
      <p:sp>
        <p:nvSpPr>
          <p:cNvPr id="988" name="Shape 988"/>
          <p:cNvSpPr txBox="1"/>
          <p:nvPr/>
        </p:nvSpPr>
        <p:spPr>
          <a:xfrm>
            <a:off x="0" y="0"/>
            <a:ext cx="9144000"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aseline="30000">
                <a:solidFill>
                  <a:schemeClr val="lt1"/>
                </a:solidFill>
                <a:latin typeface="Calibri"/>
                <a:ea typeface="Calibri"/>
                <a:cs typeface="Calibri"/>
                <a:sym typeface="Calibri"/>
              </a:rPr>
              <a:t>18</a:t>
            </a:r>
            <a:r>
              <a:rPr lang="en-US" sz="3600">
                <a:solidFill>
                  <a:schemeClr val="lt1"/>
                </a:solidFill>
                <a:latin typeface="Calibri"/>
                <a:ea typeface="Calibri"/>
                <a:cs typeface="Calibri"/>
                <a:sym typeface="Calibri"/>
              </a:rPr>
              <a:t>F-FDG vs. CO </a:t>
            </a:r>
            <a:r>
              <a:rPr lang="en-US" sz="3600" baseline="30000">
                <a:solidFill>
                  <a:schemeClr val="lt1"/>
                </a:solidFill>
                <a:latin typeface="Calibri"/>
                <a:ea typeface="Calibri"/>
                <a:cs typeface="Calibri"/>
                <a:sym typeface="Calibri"/>
              </a:rPr>
              <a:t>99</a:t>
            </a:r>
            <a:r>
              <a:rPr lang="en-US" sz="3600">
                <a:solidFill>
                  <a:schemeClr val="lt1"/>
                </a:solidFill>
                <a:latin typeface="Calibri"/>
                <a:ea typeface="Calibri"/>
                <a:cs typeface="Calibri"/>
                <a:sym typeface="Calibri"/>
              </a:rPr>
              <a:t>TC-MDP</a:t>
            </a:r>
          </a:p>
        </p:txBody>
      </p:sp>
      <p:pic>
        <p:nvPicPr>
          <p:cNvPr id="989" name="Shape 989"/>
          <p:cNvPicPr preferRelativeResize="0"/>
          <p:nvPr/>
        </p:nvPicPr>
        <p:blipFill rotWithShape="1">
          <a:blip r:embed="rId3">
            <a:alphaModFix/>
          </a:blip>
          <a:srcRect/>
          <a:stretch/>
        </p:blipFill>
        <p:spPr>
          <a:xfrm>
            <a:off x="0" y="1053954"/>
            <a:ext cx="9119632" cy="5287853"/>
          </a:xfrm>
          <a:prstGeom prst="rect">
            <a:avLst/>
          </a:prstGeom>
          <a:noFill/>
          <a:ln>
            <a:noFill/>
          </a:ln>
        </p:spPr>
      </p:pic>
    </p:spTree>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Shape 993"/>
        <p:cNvGrpSpPr/>
        <p:nvPr/>
      </p:nvGrpSpPr>
      <p:grpSpPr>
        <a:xfrm>
          <a:off x="0" y="0"/>
          <a:ext cx="0" cy="0"/>
          <a:chOff x="0" y="0"/>
          <a:chExt cx="0" cy="0"/>
        </a:xfrm>
      </p:grpSpPr>
      <p:pic>
        <p:nvPicPr>
          <p:cNvPr id="995" name="Shape 995"/>
          <p:cNvPicPr preferRelativeResize="0"/>
          <p:nvPr/>
        </p:nvPicPr>
        <p:blipFill rotWithShape="1">
          <a:blip r:embed="rId3">
            <a:alphaModFix/>
          </a:blip>
          <a:srcRect/>
          <a:stretch/>
        </p:blipFill>
        <p:spPr>
          <a:xfrm>
            <a:off x="201881" y="764317"/>
            <a:ext cx="8668987" cy="5897739"/>
          </a:xfrm>
          <a:prstGeom prst="rect">
            <a:avLst/>
          </a:prstGeom>
          <a:noFill/>
          <a:ln>
            <a:noFill/>
          </a:ln>
        </p:spPr>
      </p:pic>
      <p:sp>
        <p:nvSpPr>
          <p:cNvPr id="996" name="Shape 996"/>
          <p:cNvSpPr txBox="1"/>
          <p:nvPr/>
        </p:nvSpPr>
        <p:spPr>
          <a:xfrm>
            <a:off x="0" y="117987"/>
            <a:ext cx="9144000" cy="6462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aseline="30000">
                <a:solidFill>
                  <a:schemeClr val="lt1"/>
                </a:solidFill>
                <a:latin typeface="Calibri"/>
                <a:ea typeface="Calibri"/>
                <a:cs typeface="Calibri"/>
                <a:sym typeface="Calibri"/>
              </a:rPr>
              <a:t>18</a:t>
            </a:r>
            <a:r>
              <a:rPr lang="en-US" sz="3600">
                <a:solidFill>
                  <a:schemeClr val="lt1"/>
                </a:solidFill>
                <a:latin typeface="Calibri"/>
                <a:ea typeface="Calibri"/>
                <a:cs typeface="Calibri"/>
                <a:sym typeface="Calibri"/>
              </a:rPr>
              <a:t>F-FDG vs. CO </a:t>
            </a:r>
            <a:r>
              <a:rPr lang="en-US" sz="3600" baseline="30000">
                <a:solidFill>
                  <a:schemeClr val="lt1"/>
                </a:solidFill>
                <a:latin typeface="Calibri"/>
                <a:ea typeface="Calibri"/>
                <a:cs typeface="Calibri"/>
                <a:sym typeface="Calibri"/>
              </a:rPr>
              <a:t>99</a:t>
            </a:r>
            <a:r>
              <a:rPr lang="en-US" sz="3600">
                <a:solidFill>
                  <a:schemeClr val="lt1"/>
                </a:solidFill>
                <a:latin typeface="Calibri"/>
                <a:ea typeface="Calibri"/>
                <a:cs typeface="Calibri"/>
                <a:sym typeface="Calibri"/>
              </a:rPr>
              <a:t>TC-MDP</a:t>
            </a:r>
          </a:p>
        </p:txBody>
      </p:sp>
      <p:sp>
        <p:nvSpPr>
          <p:cNvPr id="6" name="Shape 997"/>
          <p:cNvSpPr txBox="1"/>
          <p:nvPr/>
        </p:nvSpPr>
        <p:spPr>
          <a:xfrm>
            <a:off x="4916057" y="5213266"/>
            <a:ext cx="641595" cy="1448790"/>
          </a:xfrm>
          <a:prstGeom prst="rect">
            <a:avLst/>
          </a:prstGeom>
          <a:noFill/>
          <a:ln>
            <a:noFill/>
          </a:ln>
        </p:spPr>
        <p:txBody>
          <a:bodyPr lIns="91425" tIns="91425" rIns="91425" bIns="91425" anchor="ctr" anchorCtr="0">
            <a:noAutofit/>
          </a:bodyPr>
          <a:lstStyle/>
          <a:p>
            <a:pPr lvl="0" rtl="0">
              <a:spcBef>
                <a:spcPts val="0"/>
              </a:spcBef>
              <a:buNone/>
            </a:pPr>
            <a:r>
              <a:rPr lang="en-US" sz="1800" dirty="0">
                <a:solidFill>
                  <a:srgbClr val="FEFEFE"/>
                </a:solidFill>
              </a:rPr>
              <a:t>T1</a:t>
            </a:r>
          </a:p>
        </p:txBody>
      </p:sp>
    </p:spTree>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Shape 1003"/>
          <p:cNvSpPr txBox="1">
            <a:spLocks noGrp="1"/>
          </p:cNvSpPr>
          <p:nvPr>
            <p:ph type="title"/>
          </p:nvPr>
        </p:nvSpPr>
        <p:spPr>
          <a:xfrm>
            <a:off x="0" y="5326380"/>
            <a:ext cx="9144000" cy="153162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Calibri"/>
              <a:buNone/>
            </a:pPr>
            <a:r>
              <a:rPr lang="en-US" sz="2800" b="0" i="0" u="none" strike="noStrike" cap="none">
                <a:solidFill>
                  <a:schemeClr val="lt1"/>
                </a:solidFill>
                <a:latin typeface="Calibri"/>
                <a:ea typeface="Calibri"/>
                <a:cs typeface="Calibri"/>
                <a:sym typeface="Calibri"/>
              </a:rPr>
              <a:t>Estadificación inicial: </a:t>
            </a:r>
            <a:br>
              <a:rPr lang="en-US" sz="2800" b="0" i="0" u="none" strike="noStrike" cap="none">
                <a:solidFill>
                  <a:schemeClr val="lt1"/>
                </a:solidFill>
                <a:latin typeface="Calibri"/>
                <a:ea typeface="Calibri"/>
                <a:cs typeface="Calibri"/>
                <a:sym typeface="Calibri"/>
              </a:rPr>
            </a:br>
            <a:r>
              <a:rPr lang="en-US" sz="2800" b="0" i="0" u="none" strike="noStrike" cap="none">
                <a:solidFill>
                  <a:schemeClr val="lt1"/>
                </a:solidFill>
                <a:latin typeface="Calibri"/>
                <a:ea typeface="Calibri"/>
                <a:cs typeface="Calibri"/>
                <a:sym typeface="Calibri"/>
              </a:rPr>
              <a:t>SM, 16 años, OS de tercio proximal de tibia izquierda</a:t>
            </a:r>
            <a:r>
              <a:rPr lang="en-US" sz="3200" b="0" i="0" u="none" strike="noStrike" cap="none">
                <a:solidFill>
                  <a:schemeClr val="lt1"/>
                </a:solidFill>
                <a:latin typeface="Calibri"/>
                <a:ea typeface="Calibri"/>
                <a:cs typeface="Calibri"/>
                <a:sym typeface="Calibri"/>
              </a:rPr>
              <a:t>.</a:t>
            </a:r>
          </a:p>
        </p:txBody>
      </p:sp>
      <p:pic>
        <p:nvPicPr>
          <p:cNvPr id="1004" name="Shape 1004"/>
          <p:cNvPicPr preferRelativeResize="0">
            <a:picLocks noGrp="1"/>
          </p:cNvPicPr>
          <p:nvPr>
            <p:ph type="body" idx="1"/>
          </p:nvPr>
        </p:nvPicPr>
        <p:blipFill rotWithShape="1">
          <a:blip r:embed="rId3">
            <a:alphaModFix/>
          </a:blip>
          <a:srcRect/>
          <a:stretch/>
        </p:blipFill>
        <p:spPr>
          <a:xfrm>
            <a:off x="153408" y="860287"/>
            <a:ext cx="8713852" cy="4021427"/>
          </a:xfrm>
          <a:prstGeom prst="rect">
            <a:avLst/>
          </a:prstGeom>
          <a:noFill/>
          <a:ln>
            <a:noFill/>
          </a:ln>
        </p:spPr>
      </p:pic>
    </p:spTree>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1008"/>
        <p:cNvGrpSpPr/>
        <p:nvPr/>
      </p:nvGrpSpPr>
      <p:grpSpPr>
        <a:xfrm>
          <a:off x="0" y="0"/>
          <a:ext cx="0" cy="0"/>
          <a:chOff x="0" y="0"/>
          <a:chExt cx="0" cy="0"/>
        </a:xfrm>
      </p:grpSpPr>
      <p:sp>
        <p:nvSpPr>
          <p:cNvPr id="1009" name="Shape 1009"/>
          <p:cNvSpPr txBox="1">
            <a:spLocks noGrp="1"/>
          </p:cNvSpPr>
          <p:nvPr>
            <p:ph type="title"/>
          </p:nvPr>
        </p:nvSpPr>
        <p:spPr>
          <a:xfrm>
            <a:off x="0" y="0"/>
            <a:ext cx="9144000" cy="1592826"/>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r>
              <a:rPr lang="en-US" sz="4400" b="0" i="0" u="none" strike="noStrike" cap="none" baseline="30000" dirty="0">
                <a:solidFill>
                  <a:schemeClr val="lt1"/>
                </a:solidFill>
                <a:latin typeface="Calibri"/>
                <a:ea typeface="Calibri"/>
                <a:cs typeface="Calibri"/>
                <a:sym typeface="Calibri"/>
              </a:rPr>
              <a:t>18</a:t>
            </a:r>
            <a:r>
              <a:rPr lang="en-US" sz="4400" b="0" i="0" u="none" strike="noStrike" cap="none" dirty="0">
                <a:solidFill>
                  <a:schemeClr val="lt1"/>
                </a:solidFill>
                <a:latin typeface="Calibri"/>
                <a:ea typeface="Calibri"/>
                <a:cs typeface="Calibri"/>
                <a:sym typeface="Calibri"/>
              </a:rPr>
              <a:t>F-FDG EN NEOADYUVANCIA</a:t>
            </a:r>
          </a:p>
        </p:txBody>
      </p:sp>
      <p:sp>
        <p:nvSpPr>
          <p:cNvPr id="1010" name="Shape 1010"/>
          <p:cNvSpPr txBox="1">
            <a:spLocks noGrp="1"/>
          </p:cNvSpPr>
          <p:nvPr>
            <p:ph type="body" idx="1"/>
          </p:nvPr>
        </p:nvSpPr>
        <p:spPr>
          <a:xfrm>
            <a:off x="88492" y="1531074"/>
            <a:ext cx="9055508" cy="4188541"/>
          </a:xfrm>
          <a:prstGeom prst="rect">
            <a:avLst/>
          </a:prstGeom>
          <a:noFill/>
          <a:ln>
            <a:noFill/>
          </a:ln>
        </p:spPr>
        <p:txBody>
          <a:bodyPr lIns="91425" tIns="45700" rIns="91425" bIns="45700" anchor="ctr" anchorCtr="0">
            <a:noAutofit/>
          </a:bodyPr>
          <a:lstStyle/>
          <a:p>
            <a:pPr marL="285750" marR="0" lvl="0" indent="-285750" algn="l" rtl="0">
              <a:lnSpc>
                <a:spcPct val="80000"/>
              </a:lnSpc>
              <a:spcBef>
                <a:spcPts val="0"/>
              </a:spcBef>
              <a:spcAft>
                <a:spcPts val="0"/>
              </a:spcAft>
              <a:buClr>
                <a:schemeClr val="lt1"/>
              </a:buClr>
              <a:buSzPct val="100833"/>
              <a:buFont typeface="Arial"/>
              <a:buNone/>
            </a:pPr>
            <a:endParaRPr sz="1210" b="0" i="0" u="none" strike="noStrike" cap="none" dirty="0">
              <a:solidFill>
                <a:schemeClr val="lt1"/>
              </a:solidFill>
              <a:latin typeface="Calibri"/>
              <a:ea typeface="Calibri"/>
              <a:cs typeface="Calibri"/>
              <a:sym typeface="Calibri"/>
            </a:endParaRPr>
          </a:p>
          <a:p>
            <a:pPr marL="285750" marR="0" lvl="0" indent="-285750" algn="l" rtl="0">
              <a:lnSpc>
                <a:spcPct val="100000"/>
              </a:lnSpc>
              <a:spcBef>
                <a:spcPts val="1000"/>
              </a:spcBef>
              <a:spcAft>
                <a:spcPts val="0"/>
              </a:spcAft>
              <a:buClr>
                <a:schemeClr val="lt1"/>
              </a:buClr>
              <a:buSzPct val="132916"/>
              <a:buNone/>
            </a:pPr>
            <a:endParaRPr lang="en-US" sz="1210" b="0" i="0" u="none" strike="noStrike" cap="none" dirty="0" smtClean="0">
              <a:solidFill>
                <a:schemeClr val="lt1"/>
              </a:solidFill>
              <a:latin typeface="Calibri"/>
              <a:ea typeface="Calibri"/>
              <a:cs typeface="Calibri"/>
              <a:sym typeface="Calibri"/>
            </a:endParaRPr>
          </a:p>
          <a:p>
            <a:pPr marL="285750" marR="0" lvl="0" indent="-285750" algn="l" rtl="0">
              <a:lnSpc>
                <a:spcPct val="100000"/>
              </a:lnSpc>
              <a:spcBef>
                <a:spcPts val="1000"/>
              </a:spcBef>
              <a:spcAft>
                <a:spcPts val="0"/>
              </a:spcAft>
              <a:buClr>
                <a:schemeClr val="lt1"/>
              </a:buClr>
              <a:buSzPct val="132916"/>
              <a:buFont typeface="Arial"/>
              <a:buChar char="•"/>
            </a:pPr>
            <a:endParaRPr lang="en-US" sz="1210" dirty="0" smtClean="0"/>
          </a:p>
          <a:p>
            <a:pPr marL="285750" marR="0" lvl="0" indent="-285750" algn="l" rtl="0">
              <a:lnSpc>
                <a:spcPct val="100000"/>
              </a:lnSpc>
              <a:spcBef>
                <a:spcPts val="1000"/>
              </a:spcBef>
              <a:spcAft>
                <a:spcPts val="0"/>
              </a:spcAft>
              <a:buClr>
                <a:schemeClr val="lt1"/>
              </a:buClr>
              <a:buSzPct val="132916"/>
              <a:buFont typeface="Arial"/>
              <a:buChar char="•"/>
            </a:pPr>
            <a:endParaRPr lang="en-US" sz="2000" b="1" i="1" u="none" strike="noStrike" cap="none" dirty="0" smtClean="0">
              <a:solidFill>
                <a:srgbClr val="FF0000"/>
              </a:solidFill>
              <a:latin typeface="Calibri"/>
              <a:ea typeface="Calibri"/>
              <a:cs typeface="Calibri"/>
              <a:sym typeface="Calibri"/>
            </a:endParaRPr>
          </a:p>
          <a:p>
            <a:pPr marL="285750" marR="0" lvl="0" indent="-285750" algn="l" rtl="0">
              <a:lnSpc>
                <a:spcPct val="100000"/>
              </a:lnSpc>
              <a:spcBef>
                <a:spcPts val="1000"/>
              </a:spcBef>
              <a:spcAft>
                <a:spcPts val="0"/>
              </a:spcAft>
              <a:buClr>
                <a:schemeClr val="lt1"/>
              </a:buClr>
              <a:buSzPct val="132916"/>
              <a:buNone/>
            </a:pPr>
            <a:r>
              <a:rPr lang="en-US" sz="2000" b="1" i="1" dirty="0" smtClean="0">
                <a:solidFill>
                  <a:srgbClr val="FF0000"/>
                </a:solidFill>
              </a:rPr>
              <a:t>    </a:t>
            </a:r>
            <a:r>
              <a:rPr lang="en-US" sz="2000" b="1" dirty="0" smtClean="0">
                <a:solidFill>
                  <a:srgbClr val="FF0000"/>
                </a:solidFill>
                <a:latin typeface="Calibri" pitchFamily="34" charset="0"/>
                <a:cs typeface="Calibri" pitchFamily="34" charset="0"/>
              </a:rPr>
              <a:t> </a:t>
            </a:r>
            <a:r>
              <a:rPr lang="en-US" sz="2000" b="1" dirty="0" err="1" smtClean="0">
                <a:solidFill>
                  <a:srgbClr val="FF0000"/>
                </a:solidFill>
                <a:latin typeface="Calibri" pitchFamily="34" charset="0"/>
                <a:cs typeface="Calibri" pitchFamily="34" charset="0"/>
              </a:rPr>
              <a:t>N</a:t>
            </a:r>
            <a:r>
              <a:rPr lang="en-US" sz="2000" b="1" u="none" strike="noStrike" cap="none" dirty="0" err="1" smtClean="0">
                <a:solidFill>
                  <a:srgbClr val="FF0000"/>
                </a:solidFill>
                <a:latin typeface="Calibri" pitchFamily="34" charset="0"/>
                <a:cs typeface="Calibri" pitchFamily="34" charset="0"/>
                <a:sym typeface="Calibri"/>
              </a:rPr>
              <a:t>ecrósis</a:t>
            </a:r>
            <a:r>
              <a:rPr lang="en-US" sz="2000" b="1" u="none" strike="noStrike" cap="none" dirty="0" smtClean="0">
                <a:solidFill>
                  <a:srgbClr val="FF0000"/>
                </a:solidFill>
                <a:latin typeface="Calibri" pitchFamily="34" charset="0"/>
                <a:cs typeface="Calibri" pitchFamily="34" charset="0"/>
                <a:sym typeface="Calibri"/>
              </a:rPr>
              <a:t> </a:t>
            </a:r>
            <a:r>
              <a:rPr lang="en-US" sz="2000" b="1" u="none" strike="noStrike" cap="none" dirty="0" err="1" smtClean="0">
                <a:solidFill>
                  <a:srgbClr val="FF0000"/>
                </a:solidFill>
                <a:latin typeface="Calibri" pitchFamily="34" charset="0"/>
                <a:cs typeface="Calibri" pitchFamily="34" charset="0"/>
                <a:sym typeface="Calibri"/>
              </a:rPr>
              <a:t>Anatomo</a:t>
            </a:r>
            <a:r>
              <a:rPr lang="en-US" sz="2000" b="1" dirty="0" err="1" smtClean="0">
                <a:solidFill>
                  <a:srgbClr val="FF0000"/>
                </a:solidFill>
                <a:latin typeface="Calibri" pitchFamily="34" charset="0"/>
                <a:cs typeface="Calibri" pitchFamily="34" charset="0"/>
              </a:rPr>
              <a:t>-</a:t>
            </a:r>
            <a:r>
              <a:rPr lang="en-US" sz="2000" b="1" u="none" strike="noStrike" cap="none" dirty="0" err="1" smtClean="0">
                <a:solidFill>
                  <a:srgbClr val="FF0000"/>
                </a:solidFill>
                <a:latin typeface="Calibri" pitchFamily="34" charset="0"/>
                <a:cs typeface="Calibri" pitchFamily="34" charset="0"/>
                <a:sym typeface="Calibri"/>
              </a:rPr>
              <a:t>patológica</a:t>
            </a:r>
            <a:r>
              <a:rPr lang="en-US" sz="2000" b="1" u="none" strike="noStrike" cap="none" dirty="0" smtClean="0">
                <a:solidFill>
                  <a:srgbClr val="FF0000"/>
                </a:solidFill>
                <a:latin typeface="Calibri" pitchFamily="34" charset="0"/>
                <a:cs typeface="Calibri" pitchFamily="34" charset="0"/>
                <a:sym typeface="Calibri"/>
              </a:rPr>
              <a:t> </a:t>
            </a:r>
            <a:r>
              <a:rPr lang="en-US" sz="2000" b="1" u="none" strike="noStrike" cap="none" dirty="0">
                <a:solidFill>
                  <a:srgbClr val="FF0000"/>
                </a:solidFill>
                <a:latin typeface="Calibri" pitchFamily="34" charset="0"/>
                <a:cs typeface="Calibri" pitchFamily="34" charset="0"/>
                <a:sym typeface="Calibri"/>
              </a:rPr>
              <a:t>&gt; 90</a:t>
            </a:r>
            <a:r>
              <a:rPr lang="en-US" sz="2000" b="1" u="none" strike="noStrike" cap="none" dirty="0" smtClean="0">
                <a:solidFill>
                  <a:srgbClr val="FF0000"/>
                </a:solidFill>
                <a:latin typeface="Calibri" pitchFamily="34" charset="0"/>
                <a:cs typeface="Calibri" pitchFamily="34" charset="0"/>
                <a:sym typeface="Calibri"/>
              </a:rPr>
              <a:t>% (</a:t>
            </a:r>
            <a:r>
              <a:rPr lang="en-US" sz="2000" b="1" u="none" strike="noStrike" cap="none" dirty="0" err="1" smtClean="0">
                <a:solidFill>
                  <a:srgbClr val="FF0000"/>
                </a:solidFill>
                <a:latin typeface="Calibri" pitchFamily="34" charset="0"/>
                <a:cs typeface="Calibri" pitchFamily="34" charset="0"/>
                <a:sym typeface="Calibri"/>
              </a:rPr>
              <a:t>Grado</a:t>
            </a:r>
            <a:r>
              <a:rPr lang="en-US" sz="2000" b="1" u="none" strike="noStrike" cap="none" dirty="0" smtClean="0">
                <a:solidFill>
                  <a:srgbClr val="FF0000"/>
                </a:solidFill>
                <a:latin typeface="Calibri" pitchFamily="34" charset="0"/>
                <a:cs typeface="Calibri" pitchFamily="34" charset="0"/>
                <a:sym typeface="Calibri"/>
              </a:rPr>
              <a:t> de Necrosis </a:t>
            </a:r>
            <a:r>
              <a:rPr lang="en-US" sz="2000" b="1" u="none" strike="noStrike" cap="none" dirty="0" err="1" smtClean="0">
                <a:solidFill>
                  <a:srgbClr val="FF0000"/>
                </a:solidFill>
                <a:latin typeface="Calibri" pitchFamily="34" charset="0"/>
                <a:cs typeface="Calibri" pitchFamily="34" charset="0"/>
                <a:sym typeface="Calibri"/>
              </a:rPr>
              <a:t>Tumoral</a:t>
            </a:r>
            <a:r>
              <a:rPr lang="en-US" sz="2000" b="1" dirty="0" smtClean="0">
                <a:solidFill>
                  <a:srgbClr val="FF0000"/>
                </a:solidFill>
                <a:latin typeface="Calibri" pitchFamily="34" charset="0"/>
                <a:cs typeface="Calibri" pitchFamily="34" charset="0"/>
              </a:rPr>
              <a:t>)</a:t>
            </a:r>
            <a:r>
              <a:rPr lang="en-US" sz="2000" b="1" u="none" strike="noStrike" cap="none" dirty="0" smtClean="0">
                <a:solidFill>
                  <a:srgbClr val="FF0000"/>
                </a:solidFill>
                <a:latin typeface="Calibri" pitchFamily="34" charset="0"/>
                <a:cs typeface="Calibri" pitchFamily="34" charset="0"/>
                <a:sym typeface="Calibri"/>
              </a:rPr>
              <a:t>  </a:t>
            </a:r>
            <a:r>
              <a:rPr lang="en-US" sz="2000" b="0" u="none" strike="noStrike" cap="none" dirty="0">
                <a:solidFill>
                  <a:schemeClr val="lt1"/>
                </a:solidFill>
                <a:latin typeface="Calibri" pitchFamily="34" charset="0"/>
                <a:cs typeface="Calibri" pitchFamily="34" charset="0"/>
                <a:sym typeface="Calibri"/>
              </a:rPr>
              <a:t>tienen </a:t>
            </a:r>
            <a:r>
              <a:rPr lang="en-US" sz="2000" b="0" u="none" strike="noStrike" cap="none" dirty="0" err="1">
                <a:solidFill>
                  <a:srgbClr val="FF0000"/>
                </a:solidFill>
                <a:latin typeface="Calibri" pitchFamily="34" charset="0"/>
                <a:cs typeface="Calibri" pitchFamily="34" charset="0"/>
                <a:sym typeface="Calibri"/>
              </a:rPr>
              <a:t>mejor</a:t>
            </a:r>
            <a:r>
              <a:rPr lang="en-US" sz="2000" b="0" u="none" strike="noStrike" cap="none" dirty="0">
                <a:solidFill>
                  <a:srgbClr val="FF0000"/>
                </a:solidFill>
                <a:latin typeface="Calibri" pitchFamily="34" charset="0"/>
                <a:cs typeface="Calibri" pitchFamily="34" charset="0"/>
                <a:sym typeface="Calibri"/>
              </a:rPr>
              <a:t> </a:t>
            </a:r>
            <a:r>
              <a:rPr lang="en-US" sz="2000" b="0" u="none" strike="noStrike" cap="none" dirty="0" err="1" smtClean="0">
                <a:solidFill>
                  <a:srgbClr val="FF0000"/>
                </a:solidFill>
                <a:latin typeface="Calibri" pitchFamily="34" charset="0"/>
                <a:cs typeface="Calibri" pitchFamily="34" charset="0"/>
                <a:sym typeface="Calibri"/>
              </a:rPr>
              <a:t>pron</a:t>
            </a:r>
            <a:r>
              <a:rPr lang="es-UY" sz="2000" b="0" u="none" strike="noStrike" cap="none" dirty="0" smtClean="0">
                <a:solidFill>
                  <a:srgbClr val="FF0000"/>
                </a:solidFill>
                <a:latin typeface="Calibri" pitchFamily="34" charset="0"/>
                <a:cs typeface="Calibri" pitchFamily="34" charset="0"/>
                <a:sym typeface="Calibri"/>
              </a:rPr>
              <a:t>ó</a:t>
            </a:r>
            <a:r>
              <a:rPr lang="en-US" sz="2000" b="0" u="none" strike="noStrike" cap="none" dirty="0" err="1" smtClean="0">
                <a:solidFill>
                  <a:srgbClr val="FF0000"/>
                </a:solidFill>
                <a:latin typeface="Calibri" pitchFamily="34" charset="0"/>
                <a:cs typeface="Calibri" pitchFamily="34" charset="0"/>
                <a:sym typeface="Calibri"/>
              </a:rPr>
              <a:t>stico</a:t>
            </a:r>
            <a:r>
              <a:rPr lang="en-US" sz="2000" b="0" u="none" strike="noStrike" cap="none" dirty="0" smtClean="0">
                <a:solidFill>
                  <a:srgbClr val="FF0000"/>
                </a:solidFill>
                <a:latin typeface="Calibri" pitchFamily="34" charset="0"/>
                <a:cs typeface="Calibri" pitchFamily="34" charset="0"/>
                <a:sym typeface="Calibri"/>
              </a:rPr>
              <a:t> </a:t>
            </a:r>
            <a:r>
              <a:rPr lang="en-US" sz="2000" b="0" u="none" strike="noStrike" cap="none" dirty="0" smtClean="0">
                <a:solidFill>
                  <a:schemeClr val="lt1"/>
                </a:solidFill>
                <a:latin typeface="Calibri" pitchFamily="34" charset="0"/>
                <a:cs typeface="Calibri" pitchFamily="34" charset="0"/>
                <a:sym typeface="Calibri"/>
              </a:rPr>
              <a:t> y </a:t>
            </a:r>
            <a:r>
              <a:rPr lang="en-US" sz="2000" b="0" u="none" strike="noStrike" cap="none" dirty="0" err="1">
                <a:solidFill>
                  <a:schemeClr val="lt1"/>
                </a:solidFill>
                <a:latin typeface="Calibri" pitchFamily="34" charset="0"/>
                <a:cs typeface="Calibri" pitchFamily="34" charset="0"/>
                <a:sym typeface="Calibri"/>
              </a:rPr>
              <a:t>menor</a:t>
            </a:r>
            <a:r>
              <a:rPr lang="en-US" sz="2000" b="0" u="none" strike="noStrike" cap="none" dirty="0">
                <a:solidFill>
                  <a:schemeClr val="lt1"/>
                </a:solidFill>
                <a:latin typeface="Calibri" pitchFamily="34" charset="0"/>
                <a:cs typeface="Calibri" pitchFamily="34" charset="0"/>
                <a:sym typeface="Calibri"/>
              </a:rPr>
              <a:t> riesgo de </a:t>
            </a:r>
            <a:r>
              <a:rPr lang="en-US" sz="2000" b="0" u="none" strike="noStrike" cap="none" dirty="0" err="1">
                <a:solidFill>
                  <a:schemeClr val="lt1"/>
                </a:solidFill>
                <a:latin typeface="Calibri" pitchFamily="34" charset="0"/>
                <a:cs typeface="Calibri" pitchFamily="34" charset="0"/>
                <a:sym typeface="Calibri"/>
              </a:rPr>
              <a:t>recurrencia</a:t>
            </a:r>
            <a:r>
              <a:rPr lang="en-US" sz="2000" b="0" u="none" strike="noStrike" cap="none" dirty="0">
                <a:solidFill>
                  <a:schemeClr val="lt1"/>
                </a:solidFill>
                <a:latin typeface="Calibri" pitchFamily="34" charset="0"/>
                <a:cs typeface="Calibri" pitchFamily="34" charset="0"/>
                <a:sym typeface="Calibri"/>
              </a:rPr>
              <a:t> a los dos años. </a:t>
            </a:r>
            <a:endParaRPr sz="2000" b="0" u="none" strike="noStrike" cap="none" dirty="0">
              <a:solidFill>
                <a:schemeClr val="lt1"/>
              </a:solidFill>
              <a:latin typeface="Calibri" pitchFamily="34" charset="0"/>
              <a:cs typeface="Calibri" pitchFamily="34" charset="0"/>
              <a:sym typeface="Calibri"/>
            </a:endParaRPr>
          </a:p>
          <a:p>
            <a:pPr marL="285750" marR="0" lvl="0" indent="-285750" algn="l" rtl="0">
              <a:lnSpc>
                <a:spcPct val="100000"/>
              </a:lnSpc>
              <a:spcBef>
                <a:spcPts val="1000"/>
              </a:spcBef>
              <a:spcAft>
                <a:spcPts val="0"/>
              </a:spcAft>
              <a:buClr>
                <a:schemeClr val="lt1"/>
              </a:buClr>
              <a:buSzPct val="99687"/>
              <a:buFont typeface="Arial"/>
              <a:buChar char="•"/>
            </a:pPr>
            <a:r>
              <a:rPr lang="en-US" sz="2000" b="1" dirty="0" smtClean="0">
                <a:latin typeface="Calibri" pitchFamily="34" charset="0"/>
                <a:cs typeface="Calibri" pitchFamily="34" charset="0"/>
              </a:rPr>
              <a:t>Se ha </a:t>
            </a:r>
            <a:r>
              <a:rPr lang="en-US" sz="2000" b="1" dirty="0" err="1" smtClean="0">
                <a:latin typeface="Calibri" pitchFamily="34" charset="0"/>
                <a:cs typeface="Calibri" pitchFamily="34" charset="0"/>
              </a:rPr>
              <a:t>intentado</a:t>
            </a:r>
            <a:r>
              <a:rPr lang="en-US" sz="2000" b="1" u="none" strike="noStrike" cap="none" dirty="0" smtClean="0">
                <a:solidFill>
                  <a:schemeClr val="lt1"/>
                </a:solidFill>
                <a:latin typeface="Calibri" pitchFamily="34" charset="0"/>
                <a:cs typeface="Calibri" pitchFamily="34" charset="0"/>
                <a:sym typeface="Calibri"/>
              </a:rPr>
              <a:t> </a:t>
            </a:r>
            <a:r>
              <a:rPr lang="en-US" sz="2000" b="1" u="none" strike="noStrike" cap="none" dirty="0" err="1">
                <a:solidFill>
                  <a:schemeClr val="lt1"/>
                </a:solidFill>
                <a:latin typeface="Calibri" pitchFamily="34" charset="0"/>
                <a:cs typeface="Calibri" pitchFamily="34" charset="0"/>
                <a:sym typeface="Calibri"/>
              </a:rPr>
              <a:t>predecir</a:t>
            </a:r>
            <a:r>
              <a:rPr lang="en-US" sz="2000" b="1" u="none" strike="noStrike" cap="none" dirty="0">
                <a:solidFill>
                  <a:schemeClr val="lt1"/>
                </a:solidFill>
                <a:latin typeface="Calibri" pitchFamily="34" charset="0"/>
                <a:cs typeface="Calibri" pitchFamily="34" charset="0"/>
                <a:sym typeface="Calibri"/>
              </a:rPr>
              <a:t> la </a:t>
            </a:r>
            <a:r>
              <a:rPr lang="en-US" sz="2000" b="1" u="none" strike="noStrike" cap="none" dirty="0" err="1">
                <a:solidFill>
                  <a:schemeClr val="lt1"/>
                </a:solidFill>
                <a:latin typeface="Calibri" pitchFamily="34" charset="0"/>
                <a:cs typeface="Calibri" pitchFamily="34" charset="0"/>
                <a:sym typeface="Calibri"/>
              </a:rPr>
              <a:t>respuesta</a:t>
            </a:r>
            <a:r>
              <a:rPr lang="en-US" sz="2000" b="1" u="none" strike="noStrike" cap="none" dirty="0">
                <a:solidFill>
                  <a:schemeClr val="lt1"/>
                </a:solidFill>
                <a:latin typeface="Calibri" pitchFamily="34" charset="0"/>
                <a:cs typeface="Calibri" pitchFamily="34" charset="0"/>
                <a:sym typeface="Calibri"/>
              </a:rPr>
              <a:t> a la Neoadyuvancia </a:t>
            </a:r>
            <a:r>
              <a:rPr lang="en-US" sz="2000" b="1" u="none" strike="noStrike" cap="none" dirty="0" err="1">
                <a:solidFill>
                  <a:schemeClr val="lt1"/>
                </a:solidFill>
                <a:latin typeface="Calibri" pitchFamily="34" charset="0"/>
                <a:cs typeface="Calibri" pitchFamily="34" charset="0"/>
                <a:sym typeface="Calibri"/>
              </a:rPr>
              <a:t>mediante</a:t>
            </a:r>
            <a:r>
              <a:rPr lang="en-US" sz="2000" b="1" u="none" strike="noStrike" cap="none" dirty="0">
                <a:solidFill>
                  <a:schemeClr val="lt1"/>
                </a:solidFill>
                <a:latin typeface="Calibri" pitchFamily="34" charset="0"/>
                <a:cs typeface="Calibri" pitchFamily="34" charset="0"/>
                <a:sym typeface="Calibri"/>
              </a:rPr>
              <a:t> </a:t>
            </a:r>
            <a:r>
              <a:rPr lang="en-US" sz="2000" b="1" u="none" strike="noStrike" cap="none" dirty="0" err="1">
                <a:solidFill>
                  <a:schemeClr val="lt1"/>
                </a:solidFill>
                <a:latin typeface="Calibri" pitchFamily="34" charset="0"/>
                <a:cs typeface="Calibri" pitchFamily="34" charset="0"/>
                <a:sym typeface="Calibri"/>
              </a:rPr>
              <a:t>técnicas</a:t>
            </a:r>
            <a:r>
              <a:rPr lang="en-US" sz="2000" b="1" u="none" strike="noStrike" cap="none" dirty="0">
                <a:solidFill>
                  <a:schemeClr val="lt1"/>
                </a:solidFill>
                <a:latin typeface="Calibri" pitchFamily="34" charset="0"/>
                <a:cs typeface="Calibri" pitchFamily="34" charset="0"/>
                <a:sym typeface="Calibri"/>
              </a:rPr>
              <a:t> de </a:t>
            </a:r>
            <a:r>
              <a:rPr lang="en-US" sz="2000" b="1" u="none" strike="noStrike" cap="none" dirty="0" err="1">
                <a:solidFill>
                  <a:schemeClr val="lt1"/>
                </a:solidFill>
                <a:latin typeface="Calibri" pitchFamily="34" charset="0"/>
                <a:cs typeface="Calibri" pitchFamily="34" charset="0"/>
                <a:sym typeface="Calibri"/>
              </a:rPr>
              <a:t>diagnóstico</a:t>
            </a:r>
            <a:r>
              <a:rPr lang="en-US" sz="2000" b="1" u="none" strike="noStrike" cap="none" dirty="0">
                <a:solidFill>
                  <a:schemeClr val="lt1"/>
                </a:solidFill>
                <a:latin typeface="Calibri" pitchFamily="34" charset="0"/>
                <a:cs typeface="Calibri" pitchFamily="34" charset="0"/>
                <a:sym typeface="Calibri"/>
              </a:rPr>
              <a:t> </a:t>
            </a:r>
            <a:r>
              <a:rPr lang="en-US" sz="2000" b="1" u="none" strike="noStrike" cap="none" dirty="0" err="1">
                <a:solidFill>
                  <a:schemeClr val="lt1"/>
                </a:solidFill>
                <a:latin typeface="Calibri" pitchFamily="34" charset="0"/>
                <a:cs typeface="Calibri" pitchFamily="34" charset="0"/>
                <a:sym typeface="Calibri"/>
              </a:rPr>
              <a:t>por</a:t>
            </a:r>
            <a:r>
              <a:rPr lang="en-US" sz="2000" b="1" u="none" strike="noStrike" cap="none" dirty="0">
                <a:solidFill>
                  <a:schemeClr val="lt1"/>
                </a:solidFill>
                <a:latin typeface="Calibri" pitchFamily="34" charset="0"/>
                <a:cs typeface="Calibri" pitchFamily="34" charset="0"/>
                <a:sym typeface="Calibri"/>
              </a:rPr>
              <a:t> </a:t>
            </a:r>
            <a:r>
              <a:rPr lang="en-US" sz="2000" b="1" u="none" strike="noStrike" cap="none" dirty="0" err="1" smtClean="0">
                <a:solidFill>
                  <a:schemeClr val="lt1"/>
                </a:solidFill>
                <a:latin typeface="Calibri" pitchFamily="34" charset="0"/>
                <a:cs typeface="Calibri" pitchFamily="34" charset="0"/>
                <a:sym typeface="Calibri"/>
              </a:rPr>
              <a:t>imágen</a:t>
            </a:r>
            <a:r>
              <a:rPr lang="en-US" sz="2000" b="1" u="none" strike="noStrike" cap="none" dirty="0" smtClean="0">
                <a:solidFill>
                  <a:schemeClr val="lt1"/>
                </a:solidFill>
                <a:latin typeface="Calibri" pitchFamily="34" charset="0"/>
                <a:cs typeface="Calibri" pitchFamily="34" charset="0"/>
                <a:sym typeface="Calibri"/>
              </a:rPr>
              <a:t> </a:t>
            </a:r>
            <a:r>
              <a:rPr lang="en-US" sz="2000" b="1" u="none" strike="noStrike" cap="none" dirty="0">
                <a:solidFill>
                  <a:schemeClr val="lt1"/>
                </a:solidFill>
                <a:latin typeface="Calibri" pitchFamily="34" charset="0"/>
                <a:cs typeface="Calibri" pitchFamily="34" charset="0"/>
                <a:sym typeface="Calibri"/>
              </a:rPr>
              <a:t>no </a:t>
            </a:r>
            <a:r>
              <a:rPr lang="en-US" sz="2000" b="1" u="none" strike="noStrike" cap="none" dirty="0" err="1">
                <a:solidFill>
                  <a:schemeClr val="lt1"/>
                </a:solidFill>
                <a:latin typeface="Calibri" pitchFamily="34" charset="0"/>
                <a:cs typeface="Calibri" pitchFamily="34" charset="0"/>
                <a:sym typeface="Calibri"/>
              </a:rPr>
              <a:t>invasivas</a:t>
            </a:r>
            <a:r>
              <a:rPr lang="en-US" sz="2000" b="1" u="none" strike="noStrike" cap="none" dirty="0">
                <a:solidFill>
                  <a:schemeClr val="lt1"/>
                </a:solidFill>
                <a:latin typeface="Calibri" pitchFamily="34" charset="0"/>
                <a:cs typeface="Calibri" pitchFamily="34" charset="0"/>
                <a:sym typeface="Calibri"/>
              </a:rPr>
              <a:t> que </a:t>
            </a:r>
            <a:r>
              <a:rPr lang="en-US" sz="2000" b="1" u="none" strike="noStrike" cap="none" dirty="0" err="1">
                <a:solidFill>
                  <a:schemeClr val="lt1"/>
                </a:solidFill>
                <a:latin typeface="Calibri" pitchFamily="34" charset="0"/>
                <a:cs typeface="Calibri" pitchFamily="34" charset="0"/>
                <a:sym typeface="Calibri"/>
              </a:rPr>
              <a:t>demuestren</a:t>
            </a:r>
            <a:r>
              <a:rPr lang="en-US" sz="2000" b="1" u="none" strike="noStrike" cap="none" dirty="0">
                <a:solidFill>
                  <a:schemeClr val="lt1"/>
                </a:solidFill>
                <a:latin typeface="Calibri" pitchFamily="34" charset="0"/>
                <a:cs typeface="Calibri" pitchFamily="34" charset="0"/>
                <a:sym typeface="Calibri"/>
              </a:rPr>
              <a:t> </a:t>
            </a:r>
            <a:r>
              <a:rPr lang="en-US" sz="2000" b="1" u="none" strike="noStrike" cap="none" dirty="0" err="1">
                <a:solidFill>
                  <a:schemeClr val="lt1"/>
                </a:solidFill>
                <a:latin typeface="Calibri" pitchFamily="34" charset="0"/>
                <a:cs typeface="Calibri" pitchFamily="34" charset="0"/>
                <a:sym typeface="Calibri"/>
              </a:rPr>
              <a:t>correlación</a:t>
            </a:r>
            <a:r>
              <a:rPr lang="en-US" sz="2000" b="1" u="none" strike="noStrike" cap="none" dirty="0">
                <a:solidFill>
                  <a:schemeClr val="lt1"/>
                </a:solidFill>
                <a:latin typeface="Calibri" pitchFamily="34" charset="0"/>
                <a:cs typeface="Calibri" pitchFamily="34" charset="0"/>
                <a:sym typeface="Calibri"/>
              </a:rPr>
              <a:t> </a:t>
            </a:r>
            <a:r>
              <a:rPr lang="en-US" sz="2000" b="1" u="none" strike="noStrike" cap="none" dirty="0" err="1">
                <a:solidFill>
                  <a:schemeClr val="lt1"/>
                </a:solidFill>
                <a:latin typeface="Calibri" pitchFamily="34" charset="0"/>
                <a:cs typeface="Calibri" pitchFamily="34" charset="0"/>
                <a:sym typeface="Calibri"/>
              </a:rPr>
              <a:t>directa</a:t>
            </a:r>
            <a:r>
              <a:rPr lang="en-US" sz="2000" b="1" u="none" strike="noStrike" cap="none" dirty="0">
                <a:solidFill>
                  <a:schemeClr val="lt1"/>
                </a:solidFill>
                <a:latin typeface="Calibri" pitchFamily="34" charset="0"/>
                <a:cs typeface="Calibri" pitchFamily="34" charset="0"/>
                <a:sym typeface="Calibri"/>
              </a:rPr>
              <a:t> con la </a:t>
            </a:r>
            <a:r>
              <a:rPr lang="en-US" sz="2000" b="1" u="none" strike="noStrike" cap="none" dirty="0" err="1">
                <a:solidFill>
                  <a:schemeClr val="lt1"/>
                </a:solidFill>
                <a:latin typeface="Calibri" pitchFamily="34" charset="0"/>
                <a:cs typeface="Calibri" pitchFamily="34" charset="0"/>
                <a:sym typeface="Calibri"/>
              </a:rPr>
              <a:t>respuesta</a:t>
            </a:r>
            <a:r>
              <a:rPr lang="en-US" sz="2000" b="1" u="none" strike="noStrike" cap="none" dirty="0">
                <a:solidFill>
                  <a:schemeClr val="lt1"/>
                </a:solidFill>
                <a:latin typeface="Calibri" pitchFamily="34" charset="0"/>
                <a:cs typeface="Calibri" pitchFamily="34" charset="0"/>
                <a:sym typeface="Calibri"/>
              </a:rPr>
              <a:t> </a:t>
            </a:r>
            <a:r>
              <a:rPr lang="en-US" sz="2000" b="1" u="none" strike="noStrike" cap="none" dirty="0" err="1">
                <a:solidFill>
                  <a:schemeClr val="lt1"/>
                </a:solidFill>
                <a:latin typeface="Calibri" pitchFamily="34" charset="0"/>
                <a:cs typeface="Calibri" pitchFamily="34" charset="0"/>
                <a:sym typeface="Calibri"/>
              </a:rPr>
              <a:t>histológica</a:t>
            </a:r>
            <a:r>
              <a:rPr lang="en-US" sz="2000" b="1" u="none" strike="noStrike" cap="none" dirty="0">
                <a:solidFill>
                  <a:schemeClr val="lt1"/>
                </a:solidFill>
                <a:latin typeface="Calibri" pitchFamily="34" charset="0"/>
                <a:cs typeface="Calibri" pitchFamily="34" charset="0"/>
                <a:sym typeface="Calibri"/>
              </a:rPr>
              <a:t> post </a:t>
            </a:r>
            <a:r>
              <a:rPr lang="en-US" sz="2000" b="1" u="none" strike="noStrike" cap="none" dirty="0" err="1" smtClean="0">
                <a:solidFill>
                  <a:schemeClr val="lt1"/>
                </a:solidFill>
                <a:latin typeface="Calibri" pitchFamily="34" charset="0"/>
                <a:cs typeface="Calibri" pitchFamily="34" charset="0"/>
                <a:sym typeface="Calibri"/>
              </a:rPr>
              <a:t>quirúrgica</a:t>
            </a:r>
            <a:r>
              <a:rPr lang="en-US" sz="2000" b="1" dirty="0">
                <a:latin typeface="Calibri" pitchFamily="34" charset="0"/>
                <a:cs typeface="Calibri" pitchFamily="34" charset="0"/>
              </a:rPr>
              <a:t>.</a:t>
            </a:r>
            <a:r>
              <a:rPr lang="en-US" sz="2000" b="1" u="none" strike="noStrike" cap="none" dirty="0" smtClean="0">
                <a:solidFill>
                  <a:schemeClr val="lt1"/>
                </a:solidFill>
                <a:latin typeface="Calibri" pitchFamily="34" charset="0"/>
                <a:cs typeface="Calibri" pitchFamily="34" charset="0"/>
                <a:sym typeface="Calibri"/>
              </a:rPr>
              <a:t> </a:t>
            </a:r>
            <a:endParaRPr lang="en-US" sz="2000" b="1" u="none" strike="noStrike" cap="none" dirty="0">
              <a:solidFill>
                <a:schemeClr val="lt1"/>
              </a:solidFill>
              <a:latin typeface="Calibri" pitchFamily="34" charset="0"/>
              <a:cs typeface="Calibri" pitchFamily="34" charset="0"/>
              <a:sym typeface="Calibri"/>
            </a:endParaRPr>
          </a:p>
          <a:p>
            <a:pPr marL="285750" marR="0" lvl="0" indent="-285750" algn="l" rtl="0">
              <a:lnSpc>
                <a:spcPct val="100000"/>
              </a:lnSpc>
              <a:spcBef>
                <a:spcPts val="1000"/>
              </a:spcBef>
              <a:spcAft>
                <a:spcPts val="0"/>
              </a:spcAft>
              <a:buClr>
                <a:schemeClr val="lt1"/>
              </a:buClr>
              <a:buSzPct val="99687"/>
              <a:buFont typeface="Arial"/>
              <a:buChar char="•"/>
            </a:pPr>
            <a:r>
              <a:rPr lang="en-US" sz="2000" b="1" u="none" strike="noStrike" cap="none" dirty="0">
                <a:solidFill>
                  <a:schemeClr val="lt1"/>
                </a:solidFill>
                <a:latin typeface="Calibri" pitchFamily="34" charset="0"/>
                <a:cs typeface="Calibri" pitchFamily="34" charset="0"/>
                <a:sym typeface="Calibri"/>
              </a:rPr>
              <a:t> </a:t>
            </a:r>
            <a:r>
              <a:rPr lang="en-US" sz="2000" b="1" u="none" strike="noStrike" cap="none" dirty="0" err="1" smtClean="0">
                <a:solidFill>
                  <a:schemeClr val="lt1"/>
                </a:solidFill>
                <a:latin typeface="Calibri" pitchFamily="34" charset="0"/>
                <a:cs typeface="Calibri" pitchFamily="34" charset="0"/>
                <a:sym typeface="Calibri"/>
              </a:rPr>
              <a:t>Identificar</a:t>
            </a:r>
            <a:r>
              <a:rPr lang="en-US" sz="2000" b="1" u="none" strike="noStrike" cap="none" dirty="0" smtClean="0">
                <a:solidFill>
                  <a:schemeClr val="lt1"/>
                </a:solidFill>
                <a:latin typeface="Calibri" pitchFamily="34" charset="0"/>
                <a:cs typeface="Calibri" pitchFamily="34" charset="0"/>
                <a:sym typeface="Calibri"/>
              </a:rPr>
              <a:t>  </a:t>
            </a:r>
            <a:r>
              <a:rPr lang="en-US" sz="2000" b="1" u="none" strike="noStrike" cap="none" dirty="0" err="1">
                <a:solidFill>
                  <a:schemeClr val="lt1"/>
                </a:solidFill>
                <a:latin typeface="Calibri" pitchFamily="34" charset="0"/>
                <a:cs typeface="Calibri" pitchFamily="34" charset="0"/>
                <a:sym typeface="Calibri"/>
              </a:rPr>
              <a:t>tumores</a:t>
            </a:r>
            <a:r>
              <a:rPr lang="en-US" sz="2000" b="1" u="none" strike="noStrike" cap="none" dirty="0">
                <a:solidFill>
                  <a:schemeClr val="lt1"/>
                </a:solidFill>
                <a:latin typeface="Calibri" pitchFamily="34" charset="0"/>
                <a:cs typeface="Calibri" pitchFamily="34" charset="0"/>
                <a:sym typeface="Calibri"/>
              </a:rPr>
              <a:t> no </a:t>
            </a:r>
            <a:r>
              <a:rPr lang="en-US" sz="2000" b="1" u="none" strike="noStrike" cap="none" dirty="0" err="1">
                <a:solidFill>
                  <a:schemeClr val="lt1"/>
                </a:solidFill>
                <a:latin typeface="Calibri" pitchFamily="34" charset="0"/>
                <a:cs typeface="Calibri" pitchFamily="34" charset="0"/>
                <a:sym typeface="Calibri"/>
              </a:rPr>
              <a:t>respondedores</a:t>
            </a:r>
            <a:r>
              <a:rPr lang="en-US" sz="2000" b="1" u="none" strike="noStrike" cap="none" dirty="0">
                <a:solidFill>
                  <a:schemeClr val="lt1"/>
                </a:solidFill>
                <a:latin typeface="Calibri" pitchFamily="34" charset="0"/>
                <a:cs typeface="Calibri" pitchFamily="34" charset="0"/>
                <a:sym typeface="Calibri"/>
              </a:rPr>
              <a:t>  	</a:t>
            </a:r>
            <a:r>
              <a:rPr lang="en-US" sz="2000" b="1" u="none" strike="noStrike" cap="none" dirty="0" smtClean="0">
                <a:solidFill>
                  <a:schemeClr val="lt1"/>
                </a:solidFill>
                <a:latin typeface="Calibri" pitchFamily="34" charset="0"/>
                <a:cs typeface="Calibri" pitchFamily="34" charset="0"/>
                <a:sym typeface="Calibri"/>
              </a:rPr>
              <a:t>             </a:t>
            </a:r>
            <a:r>
              <a:rPr lang="en-US" sz="2000" b="0" u="none" strike="noStrike" cap="none" dirty="0" err="1" smtClean="0">
                <a:solidFill>
                  <a:schemeClr val="lt1"/>
                </a:solidFill>
                <a:latin typeface="Calibri" pitchFamily="34" charset="0"/>
                <a:cs typeface="Calibri" pitchFamily="34" charset="0"/>
                <a:sym typeface="Calibri"/>
              </a:rPr>
              <a:t>cambios</a:t>
            </a:r>
            <a:r>
              <a:rPr lang="en-US" sz="2000" b="0" u="none" strike="noStrike" cap="none" dirty="0" smtClean="0">
                <a:solidFill>
                  <a:schemeClr val="lt1"/>
                </a:solidFill>
                <a:latin typeface="Calibri" pitchFamily="34" charset="0"/>
                <a:cs typeface="Calibri" pitchFamily="34" charset="0"/>
                <a:sym typeface="Calibri"/>
              </a:rPr>
              <a:t> </a:t>
            </a:r>
            <a:r>
              <a:rPr lang="en-US" sz="2000" b="0" u="none" strike="noStrike" cap="none" dirty="0">
                <a:solidFill>
                  <a:schemeClr val="lt1"/>
                </a:solidFill>
                <a:latin typeface="Calibri" pitchFamily="34" charset="0"/>
                <a:cs typeface="Calibri" pitchFamily="34" charset="0"/>
                <a:sym typeface="Calibri"/>
              </a:rPr>
              <a:t>en </a:t>
            </a:r>
            <a:r>
              <a:rPr lang="en-US" sz="2000" b="0" u="none" strike="noStrike" cap="none" dirty="0" err="1">
                <a:solidFill>
                  <a:schemeClr val="lt1"/>
                </a:solidFill>
                <a:latin typeface="Calibri" pitchFamily="34" charset="0"/>
                <a:cs typeface="Calibri" pitchFamily="34" charset="0"/>
                <a:sym typeface="Calibri"/>
              </a:rPr>
              <a:t>régimen</a:t>
            </a:r>
            <a:r>
              <a:rPr lang="en-US" sz="2000" b="0" u="none" strike="noStrike" cap="none" dirty="0">
                <a:solidFill>
                  <a:schemeClr val="lt1"/>
                </a:solidFill>
                <a:latin typeface="Calibri" pitchFamily="34" charset="0"/>
                <a:cs typeface="Calibri" pitchFamily="34" charset="0"/>
                <a:sym typeface="Calibri"/>
              </a:rPr>
              <a:t> de QT.</a:t>
            </a:r>
          </a:p>
          <a:p>
            <a:pPr marL="285750" marR="0" lvl="0" indent="-285750" algn="l" rtl="0">
              <a:lnSpc>
                <a:spcPct val="100000"/>
              </a:lnSpc>
              <a:spcBef>
                <a:spcPts val="1000"/>
              </a:spcBef>
              <a:spcAft>
                <a:spcPts val="0"/>
              </a:spcAft>
              <a:buClr>
                <a:schemeClr val="lt1"/>
              </a:buClr>
              <a:buSzPct val="99687"/>
              <a:buFont typeface="Arial"/>
              <a:buNone/>
            </a:pPr>
            <a:endParaRPr sz="2000" b="0" u="none" strike="noStrike" cap="none" dirty="0">
              <a:solidFill>
                <a:schemeClr val="lt1"/>
              </a:solidFill>
              <a:latin typeface="Calibri" pitchFamily="34" charset="0"/>
              <a:cs typeface="Calibri" pitchFamily="34" charset="0"/>
              <a:sym typeface="Calibri"/>
            </a:endParaRPr>
          </a:p>
          <a:p>
            <a:pPr marL="285750" marR="0" lvl="0" indent="-285750" algn="l" rtl="0">
              <a:lnSpc>
                <a:spcPct val="100000"/>
              </a:lnSpc>
              <a:spcBef>
                <a:spcPts val="1000"/>
              </a:spcBef>
              <a:spcAft>
                <a:spcPts val="0"/>
              </a:spcAft>
              <a:buClr>
                <a:schemeClr val="lt1"/>
              </a:buClr>
              <a:buSzPct val="99687"/>
              <a:buFont typeface="Arial"/>
              <a:buChar char="•"/>
            </a:pPr>
            <a:r>
              <a:rPr lang="en-US" sz="2000" b="0" u="none" strike="noStrike" cap="none" dirty="0" err="1">
                <a:solidFill>
                  <a:schemeClr val="lt1"/>
                </a:solidFill>
                <a:latin typeface="Calibri" pitchFamily="34" charset="0"/>
                <a:cs typeface="Calibri" pitchFamily="34" charset="0"/>
                <a:sym typeface="Calibri"/>
              </a:rPr>
              <a:t>Existen</a:t>
            </a:r>
            <a:r>
              <a:rPr lang="en-US" sz="2000" b="0" u="none" strike="noStrike" cap="none" dirty="0">
                <a:solidFill>
                  <a:schemeClr val="lt1"/>
                </a:solidFill>
                <a:latin typeface="Calibri" pitchFamily="34" charset="0"/>
                <a:cs typeface="Calibri" pitchFamily="34" charset="0"/>
                <a:sym typeface="Calibri"/>
              </a:rPr>
              <a:t> </a:t>
            </a:r>
            <a:r>
              <a:rPr lang="en-US" sz="2000" b="0" u="none" strike="noStrike" cap="none" dirty="0" err="1">
                <a:solidFill>
                  <a:schemeClr val="lt1"/>
                </a:solidFill>
                <a:latin typeface="Calibri" pitchFamily="34" charset="0"/>
                <a:cs typeface="Calibri" pitchFamily="34" charset="0"/>
                <a:sym typeface="Calibri"/>
              </a:rPr>
              <a:t>múltiples</a:t>
            </a:r>
            <a:r>
              <a:rPr lang="en-US" sz="2000" b="0" u="none" strike="noStrike" cap="none" dirty="0">
                <a:solidFill>
                  <a:schemeClr val="lt1"/>
                </a:solidFill>
                <a:latin typeface="Calibri" pitchFamily="34" charset="0"/>
                <a:cs typeface="Calibri" pitchFamily="34" charset="0"/>
                <a:sym typeface="Calibri"/>
              </a:rPr>
              <a:t> </a:t>
            </a:r>
            <a:r>
              <a:rPr lang="en-US" sz="2000" b="0" u="none" strike="noStrike" cap="none" dirty="0" err="1">
                <a:solidFill>
                  <a:schemeClr val="lt1"/>
                </a:solidFill>
                <a:latin typeface="Calibri" pitchFamily="34" charset="0"/>
                <a:cs typeface="Calibri" pitchFamily="34" charset="0"/>
                <a:sym typeface="Calibri"/>
              </a:rPr>
              <a:t>estudios</a:t>
            </a:r>
            <a:r>
              <a:rPr lang="en-US" sz="2000" b="0" u="none" strike="noStrike" cap="none" dirty="0">
                <a:solidFill>
                  <a:schemeClr val="lt1"/>
                </a:solidFill>
                <a:latin typeface="Calibri" pitchFamily="34" charset="0"/>
                <a:cs typeface="Calibri" pitchFamily="34" charset="0"/>
                <a:sym typeface="Calibri"/>
              </a:rPr>
              <a:t>  </a:t>
            </a:r>
            <a:r>
              <a:rPr lang="en-US" sz="2000" b="0" u="none" strike="noStrike" cap="none" dirty="0" err="1">
                <a:solidFill>
                  <a:schemeClr val="lt1"/>
                </a:solidFill>
                <a:latin typeface="Calibri" pitchFamily="34" charset="0"/>
                <a:cs typeface="Calibri" pitchFamily="34" charset="0"/>
                <a:sym typeface="Calibri"/>
              </a:rPr>
              <a:t>enfocados</a:t>
            </a:r>
            <a:r>
              <a:rPr lang="en-US" sz="2000" b="0" u="none" strike="noStrike" cap="none" dirty="0">
                <a:solidFill>
                  <a:schemeClr val="lt1"/>
                </a:solidFill>
                <a:latin typeface="Calibri" pitchFamily="34" charset="0"/>
                <a:cs typeface="Calibri" pitchFamily="34" charset="0"/>
                <a:sym typeface="Calibri"/>
              </a:rPr>
              <a:t> </a:t>
            </a:r>
            <a:r>
              <a:rPr lang="en-US" sz="2000" b="0" u="none" strike="noStrike" cap="none" dirty="0" err="1">
                <a:solidFill>
                  <a:schemeClr val="lt1"/>
                </a:solidFill>
                <a:latin typeface="Calibri" pitchFamily="34" charset="0"/>
                <a:cs typeface="Calibri" pitchFamily="34" charset="0"/>
                <a:sym typeface="Calibri"/>
              </a:rPr>
              <a:t>en</a:t>
            </a:r>
            <a:r>
              <a:rPr lang="en-US" sz="2000" b="0" u="none" strike="noStrike" cap="none" dirty="0">
                <a:solidFill>
                  <a:schemeClr val="lt1"/>
                </a:solidFill>
                <a:latin typeface="Calibri" pitchFamily="34" charset="0"/>
                <a:cs typeface="Calibri" pitchFamily="34" charset="0"/>
                <a:sym typeface="Calibri"/>
              </a:rPr>
              <a:t> </a:t>
            </a:r>
            <a:r>
              <a:rPr lang="en-US" sz="2000" b="0" u="none" strike="noStrike" cap="none" dirty="0" err="1">
                <a:solidFill>
                  <a:schemeClr val="lt1"/>
                </a:solidFill>
                <a:latin typeface="Calibri" pitchFamily="34" charset="0"/>
                <a:cs typeface="Calibri" pitchFamily="34" charset="0"/>
                <a:sym typeface="Calibri"/>
              </a:rPr>
              <a:t>validar</a:t>
            </a:r>
            <a:r>
              <a:rPr lang="en-US" sz="2000" b="0" u="none" strike="noStrike" cap="none" dirty="0">
                <a:solidFill>
                  <a:schemeClr val="lt1"/>
                </a:solidFill>
                <a:latin typeface="Calibri" pitchFamily="34" charset="0"/>
                <a:cs typeface="Calibri" pitchFamily="34" charset="0"/>
                <a:sym typeface="Calibri"/>
              </a:rPr>
              <a:t> la </a:t>
            </a:r>
            <a:r>
              <a:rPr lang="en-US" sz="2000" b="0" u="none" strike="noStrike" cap="none" dirty="0" err="1">
                <a:solidFill>
                  <a:schemeClr val="lt1"/>
                </a:solidFill>
                <a:latin typeface="Calibri" pitchFamily="34" charset="0"/>
                <a:cs typeface="Calibri" pitchFamily="34" charset="0"/>
                <a:sym typeface="Calibri"/>
              </a:rPr>
              <a:t>utilización</a:t>
            </a:r>
            <a:r>
              <a:rPr lang="en-US" sz="2000" b="0" u="none" strike="noStrike" cap="none" dirty="0">
                <a:solidFill>
                  <a:schemeClr val="lt1"/>
                </a:solidFill>
                <a:latin typeface="Calibri" pitchFamily="34" charset="0"/>
                <a:cs typeface="Calibri" pitchFamily="34" charset="0"/>
                <a:sym typeface="Calibri"/>
              </a:rPr>
              <a:t> del  PET/CT con </a:t>
            </a:r>
            <a:r>
              <a:rPr lang="en-US" sz="2000" b="0" u="none" strike="noStrike" cap="none" baseline="30000" dirty="0">
                <a:solidFill>
                  <a:schemeClr val="lt1"/>
                </a:solidFill>
                <a:latin typeface="Calibri" pitchFamily="34" charset="0"/>
                <a:cs typeface="Calibri" pitchFamily="34" charset="0"/>
                <a:sym typeface="Calibri"/>
              </a:rPr>
              <a:t>18</a:t>
            </a:r>
            <a:r>
              <a:rPr lang="en-US" sz="2000" b="0" u="none" strike="noStrike" cap="none" dirty="0">
                <a:solidFill>
                  <a:schemeClr val="lt1"/>
                </a:solidFill>
                <a:latin typeface="Calibri" pitchFamily="34" charset="0"/>
                <a:cs typeface="Calibri" pitchFamily="34" charset="0"/>
                <a:sym typeface="Calibri"/>
              </a:rPr>
              <a:t>F-FDG para el  control de la  Neoadyuvancia. La </a:t>
            </a:r>
            <a:r>
              <a:rPr lang="en-US" sz="2000" b="0" u="none" strike="noStrike" cap="none" dirty="0" err="1">
                <a:solidFill>
                  <a:schemeClr val="lt1"/>
                </a:solidFill>
                <a:latin typeface="Calibri" pitchFamily="34" charset="0"/>
                <a:cs typeface="Calibri" pitchFamily="34" charset="0"/>
                <a:sym typeface="Calibri"/>
              </a:rPr>
              <a:t>mayoría</a:t>
            </a:r>
            <a:r>
              <a:rPr lang="en-US" sz="2000" b="0" u="none" strike="noStrike" cap="none" dirty="0">
                <a:solidFill>
                  <a:schemeClr val="lt1"/>
                </a:solidFill>
                <a:latin typeface="Calibri" pitchFamily="34" charset="0"/>
                <a:cs typeface="Calibri" pitchFamily="34" charset="0"/>
                <a:sym typeface="Calibri"/>
              </a:rPr>
              <a:t> de </a:t>
            </a:r>
            <a:r>
              <a:rPr lang="en-US" sz="2000" b="0" u="none" strike="noStrike" cap="none" dirty="0" err="1">
                <a:solidFill>
                  <a:schemeClr val="lt1"/>
                </a:solidFill>
                <a:latin typeface="Calibri" pitchFamily="34" charset="0"/>
                <a:cs typeface="Calibri" pitchFamily="34" charset="0"/>
                <a:sym typeface="Calibri"/>
              </a:rPr>
              <a:t>ellos</a:t>
            </a:r>
            <a:r>
              <a:rPr lang="en-US" sz="2000" b="0" u="none" strike="noStrike" cap="none" dirty="0">
                <a:solidFill>
                  <a:schemeClr val="lt1"/>
                </a:solidFill>
                <a:latin typeface="Calibri" pitchFamily="34" charset="0"/>
                <a:cs typeface="Calibri" pitchFamily="34" charset="0"/>
                <a:sym typeface="Calibri"/>
              </a:rPr>
              <a:t> ha  </a:t>
            </a:r>
            <a:r>
              <a:rPr lang="en-US" sz="2000" b="0" u="none" strike="noStrike" cap="none" dirty="0" err="1">
                <a:solidFill>
                  <a:schemeClr val="lt1"/>
                </a:solidFill>
                <a:latin typeface="Calibri" pitchFamily="34" charset="0"/>
                <a:cs typeface="Calibri" pitchFamily="34" charset="0"/>
                <a:sym typeface="Calibri"/>
              </a:rPr>
              <a:t>utilizando</a:t>
            </a:r>
            <a:r>
              <a:rPr lang="en-US" sz="2000" b="0" u="none" strike="noStrike" cap="none" dirty="0">
                <a:solidFill>
                  <a:schemeClr val="lt1"/>
                </a:solidFill>
                <a:latin typeface="Calibri" pitchFamily="34" charset="0"/>
                <a:cs typeface="Calibri" pitchFamily="34" charset="0"/>
                <a:sym typeface="Calibri"/>
              </a:rPr>
              <a:t> </a:t>
            </a:r>
            <a:r>
              <a:rPr lang="en-US" sz="2000" b="0" u="none" strike="noStrike" cap="none" dirty="0" err="1">
                <a:solidFill>
                  <a:schemeClr val="lt1"/>
                </a:solidFill>
                <a:latin typeface="Calibri" pitchFamily="34" charset="0"/>
                <a:cs typeface="Calibri" pitchFamily="34" charset="0"/>
                <a:sym typeface="Calibri"/>
              </a:rPr>
              <a:t>parámetros</a:t>
            </a:r>
            <a:r>
              <a:rPr lang="en-US" sz="2000" b="0" u="none" strike="noStrike" cap="none" dirty="0">
                <a:solidFill>
                  <a:schemeClr val="lt1"/>
                </a:solidFill>
                <a:latin typeface="Calibri" pitchFamily="34" charset="0"/>
                <a:cs typeface="Calibri" pitchFamily="34" charset="0"/>
                <a:sym typeface="Calibri"/>
              </a:rPr>
              <a:t> de </a:t>
            </a:r>
            <a:r>
              <a:rPr lang="en-US" sz="2000" b="0" u="none" strike="noStrike" cap="none" dirty="0" err="1">
                <a:solidFill>
                  <a:schemeClr val="lt1"/>
                </a:solidFill>
                <a:latin typeface="Calibri" pitchFamily="34" charset="0"/>
                <a:cs typeface="Calibri" pitchFamily="34" charset="0"/>
                <a:sym typeface="Calibri"/>
              </a:rPr>
              <a:t>cuantificación</a:t>
            </a:r>
            <a:r>
              <a:rPr lang="en-US" sz="2000" b="0" u="none" strike="noStrike" cap="none" dirty="0">
                <a:solidFill>
                  <a:schemeClr val="lt1"/>
                </a:solidFill>
                <a:latin typeface="Calibri" pitchFamily="34" charset="0"/>
                <a:cs typeface="Calibri" pitchFamily="34" charset="0"/>
                <a:sym typeface="Calibri"/>
              </a:rPr>
              <a:t> </a:t>
            </a:r>
            <a:r>
              <a:rPr lang="en-US" sz="2000" b="0" u="none" strike="noStrike" cap="none" dirty="0" err="1">
                <a:solidFill>
                  <a:schemeClr val="lt1"/>
                </a:solidFill>
                <a:latin typeface="Calibri" pitchFamily="34" charset="0"/>
                <a:cs typeface="Calibri" pitchFamily="34" charset="0"/>
                <a:sym typeface="Calibri"/>
              </a:rPr>
              <a:t>basados</a:t>
            </a:r>
            <a:r>
              <a:rPr lang="en-US" sz="2000" b="0" u="none" strike="noStrike" cap="none" dirty="0">
                <a:solidFill>
                  <a:schemeClr val="lt1"/>
                </a:solidFill>
                <a:latin typeface="Calibri" pitchFamily="34" charset="0"/>
                <a:cs typeface="Calibri" pitchFamily="34" charset="0"/>
                <a:sym typeface="Calibri"/>
              </a:rPr>
              <a:t> </a:t>
            </a:r>
            <a:r>
              <a:rPr lang="en-US" sz="2000" b="0" u="none" strike="noStrike" cap="none" dirty="0" err="1">
                <a:solidFill>
                  <a:schemeClr val="lt1"/>
                </a:solidFill>
                <a:latin typeface="Calibri" pitchFamily="34" charset="0"/>
                <a:cs typeface="Calibri" pitchFamily="34" charset="0"/>
                <a:sym typeface="Calibri"/>
              </a:rPr>
              <a:t>en</a:t>
            </a:r>
            <a:r>
              <a:rPr lang="en-US" sz="2000" b="0" u="none" strike="noStrike" cap="none" dirty="0">
                <a:solidFill>
                  <a:schemeClr val="lt1"/>
                </a:solidFill>
                <a:latin typeface="Calibri" pitchFamily="34" charset="0"/>
                <a:cs typeface="Calibri" pitchFamily="34" charset="0"/>
                <a:sym typeface="Calibri"/>
              </a:rPr>
              <a:t> </a:t>
            </a:r>
            <a:r>
              <a:rPr lang="en-US" sz="2000" b="0" u="none" strike="noStrike" cap="none" dirty="0" err="1">
                <a:solidFill>
                  <a:schemeClr val="lt1"/>
                </a:solidFill>
                <a:latin typeface="Calibri" pitchFamily="34" charset="0"/>
                <a:cs typeface="Calibri" pitchFamily="34" charset="0"/>
                <a:sym typeface="Calibri"/>
              </a:rPr>
              <a:t>valores</a:t>
            </a:r>
            <a:r>
              <a:rPr lang="en-US" sz="2000" b="0" u="none" strike="noStrike" cap="none" dirty="0">
                <a:solidFill>
                  <a:schemeClr val="lt1"/>
                </a:solidFill>
                <a:latin typeface="Calibri" pitchFamily="34" charset="0"/>
                <a:cs typeface="Calibri" pitchFamily="34" charset="0"/>
                <a:sym typeface="Calibri"/>
              </a:rPr>
              <a:t> de SUV </a:t>
            </a:r>
            <a:r>
              <a:rPr lang="en-US" sz="2000" b="0" u="none" strike="noStrike" cap="none" dirty="0" err="1" smtClean="0">
                <a:solidFill>
                  <a:schemeClr val="lt1"/>
                </a:solidFill>
                <a:latin typeface="Calibri" pitchFamily="34" charset="0"/>
                <a:cs typeface="Calibri" pitchFamily="34" charset="0"/>
                <a:sym typeface="Calibri"/>
              </a:rPr>
              <a:t>máx</a:t>
            </a:r>
            <a:r>
              <a:rPr lang="en-US" sz="2000" dirty="0">
                <a:latin typeface="Calibri" pitchFamily="34" charset="0"/>
                <a:cs typeface="Calibri" pitchFamily="34" charset="0"/>
              </a:rPr>
              <a:t> </a:t>
            </a:r>
            <a:r>
              <a:rPr lang="en-US" sz="2000" dirty="0" smtClean="0">
                <a:latin typeface="Calibri" pitchFamily="34" charset="0"/>
                <a:cs typeface="Calibri" pitchFamily="34" charset="0"/>
              </a:rPr>
              <a:t>y </a:t>
            </a:r>
            <a:r>
              <a:rPr lang="en-US" sz="2000" dirty="0" err="1" smtClean="0">
                <a:latin typeface="Calibri" pitchFamily="34" charset="0"/>
                <a:cs typeface="Calibri" pitchFamily="34" charset="0"/>
              </a:rPr>
              <a:t>actualmente</a:t>
            </a:r>
            <a:r>
              <a:rPr lang="en-US" sz="2000" dirty="0" smtClean="0">
                <a:latin typeface="Calibri" pitchFamily="34" charset="0"/>
                <a:cs typeface="Calibri" pitchFamily="34" charset="0"/>
              </a:rPr>
              <a:t> </a:t>
            </a:r>
            <a:r>
              <a:rPr lang="en-US" sz="2000" dirty="0" err="1" smtClean="0">
                <a:latin typeface="Calibri" pitchFamily="34" charset="0"/>
                <a:cs typeface="Calibri" pitchFamily="34" charset="0"/>
              </a:rPr>
              <a:t>en</a:t>
            </a:r>
            <a:r>
              <a:rPr lang="en-US" sz="2000" dirty="0" smtClean="0">
                <a:latin typeface="Calibri" pitchFamily="34" charset="0"/>
                <a:cs typeface="Calibri" pitchFamily="34" charset="0"/>
              </a:rPr>
              <a:t> VMT</a:t>
            </a:r>
            <a:endParaRPr lang="en-US" sz="2000" b="0" u="none" strike="noStrike" cap="none" dirty="0">
              <a:solidFill>
                <a:schemeClr val="lt1"/>
              </a:solidFill>
              <a:latin typeface="Calibri" pitchFamily="34" charset="0"/>
              <a:cs typeface="Calibri" pitchFamily="34" charset="0"/>
              <a:sym typeface="Calibri"/>
            </a:endParaRPr>
          </a:p>
          <a:p>
            <a:pPr marL="285750" marR="0" lvl="0" indent="-285750" algn="l" rtl="0">
              <a:lnSpc>
                <a:spcPct val="100000"/>
              </a:lnSpc>
              <a:spcBef>
                <a:spcPts val="1000"/>
              </a:spcBef>
              <a:spcAft>
                <a:spcPts val="0"/>
              </a:spcAft>
              <a:buClr>
                <a:schemeClr val="lt1"/>
              </a:buClr>
              <a:buSzPct val="99687"/>
              <a:buFont typeface="Arial"/>
              <a:buChar char="•"/>
            </a:pPr>
            <a:r>
              <a:rPr lang="en-US" sz="2000" b="0" u="none" strike="noStrike" cap="none" dirty="0" err="1">
                <a:solidFill>
                  <a:schemeClr val="lt1"/>
                </a:solidFill>
                <a:latin typeface="Calibri" pitchFamily="34" charset="0"/>
                <a:cs typeface="Calibri" pitchFamily="34" charset="0"/>
                <a:sym typeface="Calibri"/>
              </a:rPr>
              <a:t>Desventaja</a:t>
            </a:r>
            <a:r>
              <a:rPr lang="en-US" sz="2000" b="0" u="none" strike="noStrike" cap="none" dirty="0">
                <a:solidFill>
                  <a:schemeClr val="lt1"/>
                </a:solidFill>
                <a:latin typeface="Calibri" pitchFamily="34" charset="0"/>
                <a:cs typeface="Calibri" pitchFamily="34" charset="0"/>
                <a:sym typeface="Calibri"/>
              </a:rPr>
              <a:t>: </a:t>
            </a:r>
            <a:r>
              <a:rPr lang="en-US" sz="2000" b="0" u="none" strike="noStrike" cap="none" dirty="0" err="1">
                <a:solidFill>
                  <a:schemeClr val="lt1"/>
                </a:solidFill>
                <a:latin typeface="Calibri" pitchFamily="34" charset="0"/>
                <a:cs typeface="Calibri" pitchFamily="34" charset="0"/>
                <a:sym typeface="Calibri"/>
              </a:rPr>
              <a:t>grupos</a:t>
            </a:r>
            <a:r>
              <a:rPr lang="en-US" sz="2000" b="0" u="none" strike="noStrike" cap="none" dirty="0">
                <a:solidFill>
                  <a:schemeClr val="lt1"/>
                </a:solidFill>
                <a:latin typeface="Calibri" pitchFamily="34" charset="0"/>
                <a:cs typeface="Calibri" pitchFamily="34" charset="0"/>
                <a:sym typeface="Calibri"/>
              </a:rPr>
              <a:t> </a:t>
            </a:r>
            <a:r>
              <a:rPr lang="en-US" sz="2000" b="0" u="none" strike="noStrike" cap="none" dirty="0" err="1" smtClean="0">
                <a:solidFill>
                  <a:schemeClr val="lt1"/>
                </a:solidFill>
                <a:latin typeface="Calibri" pitchFamily="34" charset="0"/>
                <a:cs typeface="Calibri" pitchFamily="34" charset="0"/>
                <a:sym typeface="Calibri"/>
              </a:rPr>
              <a:t>heterog</a:t>
            </a:r>
            <a:r>
              <a:rPr lang="es-UY" sz="2000" b="0" u="none" strike="noStrike" cap="none" dirty="0" smtClean="0">
                <a:solidFill>
                  <a:schemeClr val="lt1"/>
                </a:solidFill>
                <a:latin typeface="Calibri" pitchFamily="34" charset="0"/>
                <a:cs typeface="Calibri" pitchFamily="34" charset="0"/>
                <a:sym typeface="Calibri"/>
              </a:rPr>
              <a:t>é</a:t>
            </a:r>
            <a:r>
              <a:rPr lang="en-US" sz="2000" b="0" u="none" strike="noStrike" cap="none" dirty="0" err="1" smtClean="0">
                <a:solidFill>
                  <a:schemeClr val="lt1"/>
                </a:solidFill>
                <a:latin typeface="Calibri" pitchFamily="34" charset="0"/>
                <a:cs typeface="Calibri" pitchFamily="34" charset="0"/>
                <a:sym typeface="Calibri"/>
              </a:rPr>
              <a:t>neos</a:t>
            </a:r>
            <a:r>
              <a:rPr lang="en-US" sz="2000" b="0" u="none" strike="noStrike" cap="none" dirty="0" smtClean="0">
                <a:solidFill>
                  <a:schemeClr val="lt1"/>
                </a:solidFill>
                <a:latin typeface="Calibri" pitchFamily="34" charset="0"/>
                <a:cs typeface="Calibri" pitchFamily="34" charset="0"/>
                <a:sym typeface="Calibri"/>
              </a:rPr>
              <a:t> </a:t>
            </a:r>
            <a:r>
              <a:rPr lang="en-US" sz="2000" b="0" u="none" strike="noStrike" cap="none" dirty="0">
                <a:solidFill>
                  <a:schemeClr val="lt1"/>
                </a:solidFill>
                <a:latin typeface="Calibri" pitchFamily="34" charset="0"/>
                <a:cs typeface="Calibri" pitchFamily="34" charset="0"/>
                <a:sym typeface="Calibri"/>
              </a:rPr>
              <a:t>de pacientes y </a:t>
            </a:r>
            <a:r>
              <a:rPr lang="en-US" sz="2000" b="0" u="none" strike="noStrike" cap="none" dirty="0" err="1">
                <a:solidFill>
                  <a:schemeClr val="lt1"/>
                </a:solidFill>
                <a:latin typeface="Calibri" pitchFamily="34" charset="0"/>
                <a:cs typeface="Calibri" pitchFamily="34" charset="0"/>
                <a:sym typeface="Calibri"/>
              </a:rPr>
              <a:t>muestras</a:t>
            </a:r>
            <a:r>
              <a:rPr lang="en-US" sz="2000" b="0" u="none" strike="noStrike" cap="none" dirty="0">
                <a:solidFill>
                  <a:schemeClr val="lt1"/>
                </a:solidFill>
                <a:latin typeface="Calibri" pitchFamily="34" charset="0"/>
                <a:cs typeface="Calibri" pitchFamily="34" charset="0"/>
                <a:sym typeface="Calibri"/>
              </a:rPr>
              <a:t> </a:t>
            </a:r>
            <a:r>
              <a:rPr lang="en-US" sz="2000" b="0" u="none" strike="noStrike" cap="none" dirty="0" err="1">
                <a:solidFill>
                  <a:schemeClr val="lt1"/>
                </a:solidFill>
                <a:latin typeface="Calibri" pitchFamily="34" charset="0"/>
                <a:cs typeface="Calibri" pitchFamily="34" charset="0"/>
                <a:sym typeface="Calibri"/>
              </a:rPr>
              <a:t>reducidas</a:t>
            </a:r>
            <a:r>
              <a:rPr lang="en-US" sz="2000" b="0" u="none" strike="noStrike" cap="none" dirty="0">
                <a:solidFill>
                  <a:schemeClr val="lt1"/>
                </a:solidFill>
                <a:latin typeface="Calibri" pitchFamily="34" charset="0"/>
                <a:cs typeface="Calibri" pitchFamily="34" charset="0"/>
                <a:sym typeface="Calibri"/>
              </a:rPr>
              <a:t>. </a:t>
            </a:r>
          </a:p>
          <a:p>
            <a:pPr marL="285750" marR="0" lvl="0" indent="-285750" algn="l" rtl="0">
              <a:lnSpc>
                <a:spcPct val="80000"/>
              </a:lnSpc>
              <a:spcBef>
                <a:spcPts val="1000"/>
              </a:spcBef>
              <a:spcAft>
                <a:spcPts val="0"/>
              </a:spcAft>
              <a:buClr>
                <a:schemeClr val="lt1"/>
              </a:buClr>
              <a:buSzPct val="100833"/>
              <a:buFont typeface="Arial"/>
              <a:buNone/>
            </a:pPr>
            <a:endParaRPr b="0" i="0" u="none" strike="noStrike" cap="none" dirty="0">
              <a:solidFill>
                <a:schemeClr val="lt1"/>
              </a:solidFill>
              <a:latin typeface="Calibri"/>
              <a:ea typeface="Calibri"/>
              <a:cs typeface="Calibri"/>
              <a:sym typeface="Calibri"/>
            </a:endParaRPr>
          </a:p>
          <a:p>
            <a:pPr marL="285750" marR="0" lvl="0" indent="-285750" algn="l" rtl="0">
              <a:lnSpc>
                <a:spcPct val="80000"/>
              </a:lnSpc>
              <a:spcBef>
                <a:spcPts val="1000"/>
              </a:spcBef>
              <a:spcAft>
                <a:spcPts val="0"/>
              </a:spcAft>
              <a:buClr>
                <a:schemeClr val="lt1"/>
              </a:buClr>
              <a:buSzPct val="100833"/>
              <a:buFont typeface="Arial"/>
              <a:buNone/>
            </a:pPr>
            <a:endParaRPr sz="1210" b="0" i="0" u="none" strike="noStrike" cap="none" dirty="0">
              <a:solidFill>
                <a:schemeClr val="lt1"/>
              </a:solidFill>
              <a:latin typeface="Calibri"/>
              <a:ea typeface="Calibri"/>
              <a:cs typeface="Calibri"/>
              <a:sym typeface="Calibri"/>
            </a:endParaRPr>
          </a:p>
          <a:p>
            <a:pPr marL="285750" marR="0" lvl="0" indent="-285750" algn="l" rtl="0">
              <a:lnSpc>
                <a:spcPct val="80000"/>
              </a:lnSpc>
              <a:spcBef>
                <a:spcPts val="1000"/>
              </a:spcBef>
              <a:spcAft>
                <a:spcPts val="0"/>
              </a:spcAft>
              <a:buClr>
                <a:schemeClr val="lt1"/>
              </a:buClr>
              <a:buSzPct val="100833"/>
              <a:buFont typeface="Arial"/>
              <a:buNone/>
            </a:pPr>
            <a:endParaRPr sz="1210" b="0" i="0" u="none" strike="noStrike" cap="none" dirty="0">
              <a:solidFill>
                <a:schemeClr val="lt1"/>
              </a:solidFill>
              <a:latin typeface="Calibri"/>
              <a:ea typeface="Calibri"/>
              <a:cs typeface="Calibri"/>
              <a:sym typeface="Calibri"/>
            </a:endParaRPr>
          </a:p>
          <a:p>
            <a:pPr marL="285750" marR="0" lvl="0" indent="-285750" algn="l" rtl="0">
              <a:lnSpc>
                <a:spcPct val="80000"/>
              </a:lnSpc>
              <a:spcBef>
                <a:spcPts val="1000"/>
              </a:spcBef>
              <a:spcAft>
                <a:spcPts val="0"/>
              </a:spcAft>
              <a:buClr>
                <a:schemeClr val="lt1"/>
              </a:buClr>
              <a:buSzPct val="100833"/>
              <a:buFont typeface="Arial"/>
              <a:buNone/>
            </a:pPr>
            <a:endParaRPr sz="1210" b="0" i="0" u="none" strike="noStrike" cap="none" dirty="0">
              <a:solidFill>
                <a:schemeClr val="lt1"/>
              </a:solidFill>
              <a:latin typeface="Calibri"/>
              <a:ea typeface="Calibri"/>
              <a:cs typeface="Calibri"/>
              <a:sym typeface="Calibri"/>
            </a:endParaRPr>
          </a:p>
          <a:p>
            <a:pPr marL="285750" marR="0" lvl="0" indent="-285750" algn="ctr" rtl="0">
              <a:lnSpc>
                <a:spcPct val="80000"/>
              </a:lnSpc>
              <a:spcBef>
                <a:spcPts val="1000"/>
              </a:spcBef>
              <a:spcAft>
                <a:spcPts val="0"/>
              </a:spcAft>
              <a:buClr>
                <a:schemeClr val="lt1"/>
              </a:buClr>
              <a:buSzPct val="100833"/>
              <a:buFont typeface="Arial"/>
              <a:buNone/>
            </a:pPr>
            <a:endParaRPr sz="1210" b="0" i="0" u="none" strike="noStrike" cap="none" dirty="0">
              <a:solidFill>
                <a:schemeClr val="lt1"/>
              </a:solidFill>
              <a:latin typeface="Calibri"/>
              <a:ea typeface="Calibri"/>
              <a:cs typeface="Calibri"/>
              <a:sym typeface="Calibri"/>
            </a:endParaRPr>
          </a:p>
        </p:txBody>
      </p:sp>
      <p:sp>
        <p:nvSpPr>
          <p:cNvPr id="1011" name="Shape 1011"/>
          <p:cNvSpPr txBox="1"/>
          <p:nvPr/>
        </p:nvSpPr>
        <p:spPr>
          <a:xfrm>
            <a:off x="0" y="6198551"/>
            <a:ext cx="9364583"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a:solidFill>
                  <a:schemeClr val="lt1"/>
                </a:solidFill>
                <a:latin typeface="Calibri"/>
                <a:ea typeface="Calibri"/>
                <a:cs typeface="Calibri"/>
                <a:sym typeface="Calibri"/>
              </a:rPr>
              <a:t>Kiratli PO, et al. Semin Nucl Med 2016;46:308-23</a:t>
            </a:r>
          </a:p>
          <a:p>
            <a:pPr marL="0" marR="0" lvl="0" indent="0" algn="ctr" rtl="0">
              <a:spcBef>
                <a:spcPts val="0"/>
              </a:spcBef>
              <a:buSzPct val="25000"/>
              <a:buNone/>
            </a:pPr>
            <a:r>
              <a:rPr lang="en-US" sz="1400" i="1">
                <a:solidFill>
                  <a:schemeClr val="lt1"/>
                </a:solidFill>
                <a:latin typeface="Calibri"/>
                <a:ea typeface="Calibri"/>
                <a:cs typeface="Calibri"/>
                <a:sym typeface="Calibri"/>
              </a:rPr>
              <a:t>Bacci G, Mercuri M, Longhi A, et al. Eur J Cancer 2005;41(14):2079–85</a:t>
            </a:r>
          </a:p>
        </p:txBody>
      </p:sp>
      <p:sp>
        <p:nvSpPr>
          <p:cNvPr id="1012" name="Shape 1012"/>
          <p:cNvSpPr/>
          <p:nvPr/>
        </p:nvSpPr>
        <p:spPr>
          <a:xfrm>
            <a:off x="4778731" y="3219829"/>
            <a:ext cx="588396" cy="270344"/>
          </a:xfrm>
          <a:prstGeom prst="rightArrow">
            <a:avLst>
              <a:gd name="adj1" fmla="val 50000"/>
              <a:gd name="adj2" fmla="val 50000"/>
            </a:avLst>
          </a:prstGeom>
          <a:solidFill>
            <a:schemeClr val="accent1"/>
          </a:solidFill>
          <a:ln w="19050" cap="rnd" cmpd="sng">
            <a:solidFill>
              <a:srgbClr val="7D2D8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pic>
        <p:nvPicPr>
          <p:cNvPr id="1027" name="Shape 1027"/>
          <p:cNvPicPr preferRelativeResize="0"/>
          <p:nvPr/>
        </p:nvPicPr>
        <p:blipFill rotWithShape="1">
          <a:blip r:embed="rId3">
            <a:alphaModFix/>
          </a:blip>
          <a:srcRect/>
          <a:stretch/>
        </p:blipFill>
        <p:spPr>
          <a:xfrm>
            <a:off x="0" y="-169413"/>
            <a:ext cx="9143998" cy="3312715"/>
          </a:xfrm>
          <a:prstGeom prst="rect">
            <a:avLst/>
          </a:prstGeom>
          <a:noFill/>
          <a:ln>
            <a:noFill/>
          </a:ln>
        </p:spPr>
      </p:pic>
      <p:sp>
        <p:nvSpPr>
          <p:cNvPr id="1028" name="Shape 1028"/>
          <p:cNvSpPr/>
          <p:nvPr/>
        </p:nvSpPr>
        <p:spPr>
          <a:xfrm>
            <a:off x="0" y="3106846"/>
            <a:ext cx="4748980" cy="2808239"/>
          </a:xfrm>
          <a:prstGeom prst="rect">
            <a:avLst/>
          </a:prstGeom>
          <a:blipFill rotWithShape="1">
            <a:blip r:embed="rId4">
              <a:alphaModFix/>
            </a:blip>
            <a:stretch>
              <a:fillRect/>
            </a:stretch>
          </a:blipFill>
          <a:ln>
            <a:noFill/>
          </a:ln>
        </p:spPr>
        <p:txBody>
          <a:bodyPr lIns="0" tIns="0" rIns="0" bIns="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graphicFrame>
        <p:nvGraphicFramePr>
          <p:cNvPr id="1029" name="Shape 1029"/>
          <p:cNvGraphicFramePr/>
          <p:nvPr/>
        </p:nvGraphicFramePr>
        <p:xfrm>
          <a:off x="4837469" y="3247880"/>
          <a:ext cx="4218075" cy="1101770"/>
        </p:xfrm>
        <a:graphic>
          <a:graphicData uri="http://schemas.openxmlformats.org/drawingml/2006/table">
            <a:tbl>
              <a:tblPr firstRow="1" bandRow="1">
                <a:noFill/>
                <a:tableStyleId>{4A8BAE00-C29F-4DF7-B9B0-AD80DC9247C8}</a:tableStyleId>
              </a:tblPr>
              <a:tblGrid>
                <a:gridCol w="1406025"/>
                <a:gridCol w="1406025"/>
                <a:gridCol w="1406025"/>
              </a:tblGrid>
              <a:tr h="319950">
                <a:tc>
                  <a:txBody>
                    <a:bodyPr/>
                    <a:lstStyle/>
                    <a:p>
                      <a:pPr marL="0" marR="0" lvl="0" indent="0" algn="ctr" rtl="0">
                        <a:spcBef>
                          <a:spcPts val="0"/>
                        </a:spcBef>
                        <a:buSzPct val="25000"/>
                        <a:buNone/>
                      </a:pPr>
                      <a:r>
                        <a:rPr lang="en-US" sz="1800"/>
                        <a:t>SUV  Basal </a:t>
                      </a:r>
                    </a:p>
                  </a:txBody>
                  <a:tcPr marL="91450" marR="91450" marT="45725" marB="45725"/>
                </a:tc>
                <a:tc>
                  <a:txBody>
                    <a:bodyPr/>
                    <a:lstStyle/>
                    <a:p>
                      <a:pPr marL="0" marR="0" lvl="0" indent="0" algn="ctr" rtl="0">
                        <a:spcBef>
                          <a:spcPts val="0"/>
                        </a:spcBef>
                        <a:buSzPct val="25000"/>
                        <a:buNone/>
                      </a:pPr>
                      <a:r>
                        <a:rPr lang="en-US" sz="1800"/>
                        <a:t>SUV &lt; 6 </a:t>
                      </a:r>
                    </a:p>
                  </a:txBody>
                  <a:tcPr marL="91450" marR="91450" marT="45725" marB="45725"/>
                </a:tc>
                <a:tc>
                  <a:txBody>
                    <a:bodyPr/>
                    <a:lstStyle/>
                    <a:p>
                      <a:pPr marL="0" marR="0" lvl="0" indent="0" algn="ctr" rtl="0">
                        <a:spcBef>
                          <a:spcPts val="0"/>
                        </a:spcBef>
                        <a:buSzPct val="25000"/>
                        <a:buNone/>
                      </a:pPr>
                      <a:r>
                        <a:rPr lang="en-US" sz="1800"/>
                        <a:t>SUV &gt; 6</a:t>
                      </a:r>
                    </a:p>
                  </a:txBody>
                  <a:tcPr marL="91450" marR="91450" marT="45725" marB="45725"/>
                </a:tc>
              </a:tr>
              <a:tr h="736000">
                <a:tc>
                  <a:txBody>
                    <a:bodyPr/>
                    <a:lstStyle/>
                    <a:p>
                      <a:pPr marL="0" marR="0" lvl="0" indent="0" algn="ctr" rtl="0">
                        <a:spcBef>
                          <a:spcPts val="0"/>
                        </a:spcBef>
                        <a:buSzPct val="25000"/>
                        <a:buNone/>
                      </a:pPr>
                      <a:r>
                        <a:rPr lang="en-US" sz="1800"/>
                        <a:t>BRH &gt; 90%</a:t>
                      </a:r>
                    </a:p>
                  </a:txBody>
                  <a:tcPr marL="91450" marR="91450" marT="45725" marB="45725"/>
                </a:tc>
                <a:tc>
                  <a:txBody>
                    <a:bodyPr/>
                    <a:lstStyle/>
                    <a:p>
                      <a:pPr marL="0" marR="0" lvl="0" indent="0" algn="ctr" rtl="0">
                        <a:spcBef>
                          <a:spcPts val="0"/>
                        </a:spcBef>
                        <a:buSzPct val="25000"/>
                        <a:buNone/>
                      </a:pPr>
                      <a:r>
                        <a:rPr lang="en-US" sz="1800"/>
                        <a:t>64%</a:t>
                      </a:r>
                    </a:p>
                  </a:txBody>
                  <a:tcPr marL="91450" marR="91450" marT="45725" marB="45725"/>
                </a:tc>
                <a:tc>
                  <a:txBody>
                    <a:bodyPr/>
                    <a:lstStyle/>
                    <a:p>
                      <a:pPr marL="0" marR="0" lvl="0" indent="0" algn="ctr" rtl="0">
                        <a:spcBef>
                          <a:spcPts val="0"/>
                        </a:spcBef>
                        <a:buSzPct val="25000"/>
                        <a:buNone/>
                      </a:pPr>
                      <a:r>
                        <a:rPr lang="en-US" sz="1800"/>
                        <a:t>29%</a:t>
                      </a:r>
                    </a:p>
                  </a:txBody>
                  <a:tcPr marL="91450" marR="91450" marT="45725" marB="45725"/>
                </a:tc>
              </a:tr>
            </a:tbl>
          </a:graphicData>
        </a:graphic>
      </p:graphicFrame>
      <p:graphicFrame>
        <p:nvGraphicFramePr>
          <p:cNvPr id="1030" name="Shape 1030"/>
          <p:cNvGraphicFramePr/>
          <p:nvPr/>
        </p:nvGraphicFramePr>
        <p:xfrm>
          <a:off x="4793225" y="4510966"/>
          <a:ext cx="4306500" cy="731540"/>
        </p:xfrm>
        <a:graphic>
          <a:graphicData uri="http://schemas.openxmlformats.org/drawingml/2006/table">
            <a:tbl>
              <a:tblPr firstRow="1" bandRow="1">
                <a:noFill/>
                <a:tableStyleId>{4A8BAE00-C29F-4DF7-B9B0-AD80DC9247C8}</a:tableStyleId>
              </a:tblPr>
              <a:tblGrid>
                <a:gridCol w="1435500"/>
                <a:gridCol w="1435500"/>
                <a:gridCol w="1435500"/>
              </a:tblGrid>
              <a:tr h="331850">
                <a:tc>
                  <a:txBody>
                    <a:bodyPr/>
                    <a:lstStyle/>
                    <a:p>
                      <a:pPr marL="0" marR="0" lvl="0" indent="0" algn="ctr" rtl="0">
                        <a:spcBef>
                          <a:spcPts val="0"/>
                        </a:spcBef>
                        <a:buSzPct val="25000"/>
                        <a:buNone/>
                      </a:pPr>
                      <a:r>
                        <a:rPr lang="en-US" sz="1800"/>
                        <a:t>SUV  Basal </a:t>
                      </a:r>
                    </a:p>
                  </a:txBody>
                  <a:tcPr marL="91450" marR="91450" marT="45725" marB="45725"/>
                </a:tc>
                <a:tc>
                  <a:txBody>
                    <a:bodyPr/>
                    <a:lstStyle/>
                    <a:p>
                      <a:pPr marL="0" marR="0" lvl="0" indent="0" algn="ctr" rtl="0">
                        <a:spcBef>
                          <a:spcPts val="0"/>
                        </a:spcBef>
                        <a:buSzPct val="25000"/>
                        <a:buNone/>
                      </a:pPr>
                      <a:r>
                        <a:rPr lang="en-US" sz="1800"/>
                        <a:t>SUV &lt; 6 </a:t>
                      </a:r>
                    </a:p>
                  </a:txBody>
                  <a:tcPr marL="91450" marR="91450" marT="45725" marB="45725"/>
                </a:tc>
                <a:tc>
                  <a:txBody>
                    <a:bodyPr/>
                    <a:lstStyle/>
                    <a:p>
                      <a:pPr marL="0" marR="0" lvl="0" indent="0" algn="ctr" rtl="0">
                        <a:spcBef>
                          <a:spcPts val="0"/>
                        </a:spcBef>
                        <a:buSzPct val="25000"/>
                        <a:buNone/>
                      </a:pPr>
                      <a:r>
                        <a:rPr lang="en-US" sz="1800"/>
                        <a:t>SUV &gt; 6</a:t>
                      </a:r>
                    </a:p>
                  </a:txBody>
                  <a:tcPr marL="91450" marR="91450" marT="45725" marB="45725"/>
                </a:tc>
              </a:tr>
              <a:tr h="331850">
                <a:tc>
                  <a:txBody>
                    <a:bodyPr/>
                    <a:lstStyle/>
                    <a:p>
                      <a:pPr marL="0" marR="0" lvl="0" indent="0" algn="ctr" rtl="0">
                        <a:spcBef>
                          <a:spcPts val="0"/>
                        </a:spcBef>
                        <a:buSzPct val="25000"/>
                        <a:buNone/>
                      </a:pPr>
                      <a:r>
                        <a:rPr lang="en-US" sz="1800"/>
                        <a:t>SLE a 3 años</a:t>
                      </a:r>
                    </a:p>
                  </a:txBody>
                  <a:tcPr marL="91450" marR="91450" marT="45725" marB="45725"/>
                </a:tc>
                <a:tc>
                  <a:txBody>
                    <a:bodyPr/>
                    <a:lstStyle/>
                    <a:p>
                      <a:pPr marL="0" marR="0" lvl="0" indent="0" algn="ctr" rtl="0">
                        <a:spcBef>
                          <a:spcPts val="0"/>
                        </a:spcBef>
                        <a:buSzPct val="25000"/>
                        <a:buNone/>
                      </a:pPr>
                      <a:r>
                        <a:rPr lang="en-US" sz="1800"/>
                        <a:t>66%</a:t>
                      </a:r>
                    </a:p>
                  </a:txBody>
                  <a:tcPr marL="91450" marR="91450" marT="45725" marB="45725"/>
                </a:tc>
                <a:tc>
                  <a:txBody>
                    <a:bodyPr/>
                    <a:lstStyle/>
                    <a:p>
                      <a:pPr marL="0" marR="0" lvl="0" indent="0" algn="ctr" rtl="0">
                        <a:spcBef>
                          <a:spcPts val="0"/>
                        </a:spcBef>
                        <a:buSzPct val="25000"/>
                        <a:buNone/>
                      </a:pPr>
                      <a:r>
                        <a:rPr lang="en-US" sz="1800"/>
                        <a:t>32%</a:t>
                      </a:r>
                    </a:p>
                  </a:txBody>
                  <a:tcPr marL="91450" marR="91450" marT="45725" marB="45725"/>
                </a:tc>
              </a:tr>
            </a:tbl>
          </a:graphicData>
        </a:graphic>
      </p:graphicFrame>
      <p:sp>
        <p:nvSpPr>
          <p:cNvPr id="1031" name="Shape 1031"/>
          <p:cNvSpPr txBox="1"/>
          <p:nvPr/>
        </p:nvSpPr>
        <p:spPr>
          <a:xfrm>
            <a:off x="7375" y="6135328"/>
            <a:ext cx="913662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a:solidFill>
                  <a:schemeClr val="lt1"/>
                </a:solidFill>
                <a:latin typeface="Calibri"/>
                <a:ea typeface="Calibri"/>
                <a:cs typeface="Calibri"/>
                <a:sym typeface="Calibri"/>
              </a:rPr>
              <a:t>Conclusión: SUV1: Factor predictor de respuesta neo adyuvante. Solo 1/3 de los pacientes con SUV &gt; a 6 en el estudio basal tendrán SLE a 3 años.   </a:t>
            </a:r>
          </a:p>
        </p:txBody>
      </p:sp>
    </p:spTree>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Shape 1017"/>
          <p:cNvPicPr preferRelativeResize="0"/>
          <p:nvPr/>
        </p:nvPicPr>
        <p:blipFill rotWithShape="1">
          <a:blip r:embed="rId3">
            <a:alphaModFix/>
          </a:blip>
          <a:srcRect t="1" b="27419"/>
          <a:stretch/>
        </p:blipFill>
        <p:spPr>
          <a:xfrm>
            <a:off x="0" y="0"/>
            <a:ext cx="9144000" cy="2654709"/>
          </a:xfrm>
          <a:prstGeom prst="rect">
            <a:avLst/>
          </a:prstGeom>
          <a:noFill/>
          <a:ln>
            <a:noFill/>
          </a:ln>
        </p:spPr>
      </p:pic>
      <p:sp>
        <p:nvSpPr>
          <p:cNvPr id="1018" name="Shape 1018"/>
          <p:cNvSpPr/>
          <p:nvPr/>
        </p:nvSpPr>
        <p:spPr>
          <a:xfrm>
            <a:off x="2285999" y="-3542139"/>
            <a:ext cx="1284584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Calibri"/>
                <a:ea typeface="Calibri"/>
                <a:cs typeface="Calibri"/>
                <a:sym typeface="Calibri"/>
              </a:rPr>
              <a:t>* 8 estudios media d e25 pacientes por estudio.</a:t>
            </a:r>
          </a:p>
        </p:txBody>
      </p:sp>
      <p:sp>
        <p:nvSpPr>
          <p:cNvPr id="1019" name="Shape 1019"/>
          <p:cNvSpPr txBox="1"/>
          <p:nvPr/>
        </p:nvSpPr>
        <p:spPr>
          <a:xfrm>
            <a:off x="132733" y="2787446"/>
            <a:ext cx="2337624" cy="20313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800" dirty="0" smtClean="0">
              <a:solidFill>
                <a:schemeClr val="lt1"/>
              </a:solidFill>
              <a:latin typeface="Calibri"/>
              <a:ea typeface="Calibri"/>
              <a:cs typeface="Calibri"/>
              <a:sym typeface="Calibri"/>
            </a:endParaRPr>
          </a:p>
          <a:p>
            <a:pPr marL="0" marR="0" lvl="0" indent="0" algn="l" rtl="0">
              <a:spcBef>
                <a:spcPts val="0"/>
              </a:spcBef>
              <a:buSzPct val="25000"/>
              <a:buNone/>
            </a:pPr>
            <a:r>
              <a:rPr lang="en-US" sz="1800" dirty="0" smtClean="0">
                <a:solidFill>
                  <a:schemeClr val="lt1"/>
                </a:solidFill>
                <a:latin typeface="Calibri"/>
                <a:ea typeface="Calibri"/>
                <a:cs typeface="Calibri"/>
                <a:sym typeface="Calibri"/>
              </a:rPr>
              <a:t>8 </a:t>
            </a:r>
            <a:r>
              <a:rPr lang="en-US" sz="1800" dirty="0" err="1" smtClean="0">
                <a:solidFill>
                  <a:schemeClr val="lt1"/>
                </a:solidFill>
                <a:latin typeface="Calibri"/>
                <a:ea typeface="Calibri"/>
                <a:cs typeface="Calibri"/>
                <a:sym typeface="Calibri"/>
              </a:rPr>
              <a:t>Estudios</a:t>
            </a:r>
            <a:r>
              <a:rPr lang="en-US" sz="1800" dirty="0" smtClean="0">
                <a:solidFill>
                  <a:schemeClr val="lt1"/>
                </a:solidFill>
                <a:latin typeface="Calibri"/>
                <a:ea typeface="Calibri"/>
                <a:cs typeface="Calibri"/>
                <a:sym typeface="Calibri"/>
              </a:rPr>
              <a:t> (P135)</a:t>
            </a:r>
            <a:r>
              <a:rPr lang="en-US" sz="1800" dirty="0">
                <a:solidFill>
                  <a:schemeClr val="lt1"/>
                </a:solidFill>
                <a:latin typeface="Calibri"/>
                <a:ea typeface="Calibri"/>
                <a:cs typeface="Calibri"/>
                <a:sym typeface="Calibri"/>
              </a:rPr>
              <a:t> </a:t>
            </a:r>
            <a:r>
              <a:rPr lang="en-US" sz="1800" dirty="0" smtClean="0">
                <a:solidFill>
                  <a:schemeClr val="lt1"/>
                </a:solidFill>
                <a:latin typeface="Calibri"/>
                <a:ea typeface="Calibri"/>
                <a:cs typeface="Calibri"/>
                <a:sym typeface="Calibri"/>
              </a:rPr>
              <a:t>SUV2  </a:t>
            </a:r>
            <a:endParaRPr lang="en-US" sz="1800" dirty="0">
              <a:solidFill>
                <a:schemeClr val="lt1"/>
              </a:solidFill>
              <a:latin typeface="Calibri"/>
              <a:ea typeface="Calibri"/>
              <a:cs typeface="Calibri"/>
              <a:sym typeface="Calibri"/>
            </a:endParaRPr>
          </a:p>
          <a:p>
            <a:pPr marL="0" marR="0" lvl="0" indent="0" algn="l" rtl="0">
              <a:spcBef>
                <a:spcPts val="0"/>
              </a:spcBef>
              <a:buSzPct val="25000"/>
              <a:buNone/>
            </a:pPr>
            <a:endParaRPr lang="en-US" sz="1800" dirty="0" smtClean="0">
              <a:solidFill>
                <a:schemeClr val="lt1"/>
              </a:solidFill>
              <a:latin typeface="Calibri"/>
              <a:ea typeface="Calibri"/>
              <a:cs typeface="Calibri"/>
              <a:sym typeface="Calibri"/>
            </a:endParaRPr>
          </a:p>
          <a:p>
            <a:pPr marL="0" marR="0" lvl="0" indent="0" algn="l" rtl="0">
              <a:spcBef>
                <a:spcPts val="0"/>
              </a:spcBef>
              <a:buSzPct val="25000"/>
              <a:buNone/>
            </a:pPr>
            <a:r>
              <a:rPr lang="en-US" sz="1800" dirty="0" smtClean="0">
                <a:solidFill>
                  <a:schemeClr val="lt1"/>
                </a:solidFill>
                <a:latin typeface="Calibri"/>
                <a:ea typeface="Calibri"/>
                <a:cs typeface="Calibri"/>
                <a:sym typeface="Calibri"/>
              </a:rPr>
              <a:t>9 </a:t>
            </a:r>
            <a:r>
              <a:rPr lang="en-US" sz="1800" dirty="0" err="1" smtClean="0">
                <a:solidFill>
                  <a:schemeClr val="lt1"/>
                </a:solidFill>
                <a:latin typeface="Calibri"/>
                <a:ea typeface="Calibri"/>
                <a:cs typeface="Calibri"/>
                <a:sym typeface="Calibri"/>
              </a:rPr>
              <a:t>Estudios</a:t>
            </a:r>
            <a:r>
              <a:rPr lang="en-US" sz="1800" dirty="0" smtClean="0">
                <a:solidFill>
                  <a:schemeClr val="lt1"/>
                </a:solidFill>
                <a:latin typeface="Calibri"/>
                <a:ea typeface="Calibri"/>
                <a:cs typeface="Calibri"/>
                <a:sym typeface="Calibri"/>
              </a:rPr>
              <a:t> (P178) SUV2/SV1 </a:t>
            </a:r>
            <a:endParaRPr lang="en-US" sz="1800" dirty="0">
              <a:solidFill>
                <a:schemeClr val="lt1"/>
              </a:solidFill>
              <a:latin typeface="Calibri"/>
              <a:ea typeface="Calibri"/>
              <a:cs typeface="Calibri"/>
              <a:sym typeface="Calibri"/>
            </a:endParaRPr>
          </a:p>
          <a:p>
            <a:pPr marL="0" marR="0" lvl="0" indent="0" algn="l" rtl="0">
              <a:spcBef>
                <a:spcPts val="0"/>
              </a:spcBef>
              <a:buNone/>
            </a:pPr>
            <a:endParaRPr sz="1800" dirty="0">
              <a:solidFill>
                <a:schemeClr val="lt1"/>
              </a:solidFill>
              <a:latin typeface="Calibri"/>
              <a:ea typeface="Calibri"/>
              <a:cs typeface="Calibri"/>
              <a:sym typeface="Calibri"/>
            </a:endParaRPr>
          </a:p>
          <a:p>
            <a:pPr marL="0" marR="0" lvl="0" indent="0" algn="l" rtl="0">
              <a:spcBef>
                <a:spcPts val="0"/>
              </a:spcBef>
              <a:buNone/>
            </a:pPr>
            <a:endParaRPr sz="1800" dirty="0">
              <a:solidFill>
                <a:schemeClr val="lt1"/>
              </a:solidFill>
              <a:latin typeface="Calibri"/>
              <a:ea typeface="Calibri"/>
              <a:cs typeface="Calibri"/>
              <a:sym typeface="Calibri"/>
            </a:endParaRPr>
          </a:p>
          <a:p>
            <a:pPr marL="0" marR="0" lvl="0" indent="0" algn="l" rtl="0">
              <a:spcBef>
                <a:spcPts val="0"/>
              </a:spcBef>
              <a:buNone/>
            </a:pPr>
            <a:endParaRPr sz="1800" dirty="0">
              <a:solidFill>
                <a:schemeClr val="lt1"/>
              </a:solidFill>
              <a:latin typeface="Calibri"/>
              <a:ea typeface="Calibri"/>
              <a:cs typeface="Calibri"/>
              <a:sym typeface="Calibri"/>
            </a:endParaRPr>
          </a:p>
          <a:p>
            <a:pPr marL="0" marR="0" lvl="0" indent="0" algn="l" rtl="0">
              <a:spcBef>
                <a:spcPts val="0"/>
              </a:spcBef>
              <a:buNone/>
            </a:pPr>
            <a:endParaRPr sz="1800" dirty="0">
              <a:solidFill>
                <a:schemeClr val="lt1"/>
              </a:solidFill>
              <a:latin typeface="Calibri"/>
              <a:ea typeface="Calibri"/>
              <a:cs typeface="Calibri"/>
              <a:sym typeface="Calibri"/>
            </a:endParaRPr>
          </a:p>
        </p:txBody>
      </p:sp>
      <p:graphicFrame>
        <p:nvGraphicFramePr>
          <p:cNvPr id="1020" name="Shape 1020"/>
          <p:cNvGraphicFramePr/>
          <p:nvPr/>
        </p:nvGraphicFramePr>
        <p:xfrm>
          <a:off x="2470357" y="2654708"/>
          <a:ext cx="6673650" cy="2236000"/>
        </p:xfrm>
        <a:graphic>
          <a:graphicData uri="http://schemas.openxmlformats.org/drawingml/2006/table">
            <a:tbl>
              <a:tblPr firstRow="1" bandRow="1">
                <a:noFill/>
                <a:tableStyleId>{4A8BAE00-C29F-4DF7-B9B0-AD80DC9247C8}</a:tableStyleId>
              </a:tblPr>
              <a:tblGrid>
                <a:gridCol w="1884225"/>
                <a:gridCol w="1452600"/>
                <a:gridCol w="1475100"/>
                <a:gridCol w="1861725"/>
              </a:tblGrid>
              <a:tr h="1234600">
                <a:tc>
                  <a:txBody>
                    <a:bodyPr/>
                    <a:lstStyle/>
                    <a:p>
                      <a:pPr marL="0" marR="0" lvl="0" indent="0" algn="l" rtl="0">
                        <a:spcBef>
                          <a:spcPts val="0"/>
                        </a:spcBef>
                        <a:buSzPct val="25000"/>
                        <a:buNone/>
                      </a:pPr>
                      <a:endParaRPr sz="1800"/>
                    </a:p>
                  </a:txBody>
                  <a:tcPr marL="91450" marR="91450" marT="45725" marB="45725">
                    <a:gradFill>
                      <a:gsLst>
                        <a:gs pos="0">
                          <a:srgbClr val="B3E1D5"/>
                        </a:gs>
                        <a:gs pos="22000">
                          <a:srgbClr val="001682"/>
                        </a:gs>
                        <a:gs pos="100000">
                          <a:srgbClr val="001682"/>
                        </a:gs>
                      </a:gsLst>
                      <a:lin ang="4740000" scaled="0"/>
                    </a:gradFill>
                  </a:tcPr>
                </a:tc>
                <a:tc>
                  <a:txBody>
                    <a:bodyPr/>
                    <a:lstStyle/>
                    <a:p>
                      <a:pPr marL="0" marR="0" lvl="0" indent="0" algn="l" rtl="0">
                        <a:spcBef>
                          <a:spcPts val="0"/>
                        </a:spcBef>
                        <a:buSzPct val="25000"/>
                        <a:buNone/>
                      </a:pPr>
                      <a:r>
                        <a:rPr lang="en-US" sz="1800"/>
                        <a:t>Sensibilidad </a:t>
                      </a:r>
                    </a:p>
                  </a:txBody>
                  <a:tcPr marL="91450" marR="91450" marT="45725" marB="45725"/>
                </a:tc>
                <a:tc>
                  <a:txBody>
                    <a:bodyPr/>
                    <a:lstStyle/>
                    <a:p>
                      <a:pPr marL="0" marR="0" lvl="0" indent="0" algn="l" rtl="0">
                        <a:spcBef>
                          <a:spcPts val="0"/>
                        </a:spcBef>
                        <a:buSzPct val="25000"/>
                        <a:buNone/>
                      </a:pPr>
                      <a:r>
                        <a:rPr lang="en-US" sz="1800"/>
                        <a:t>Especificidad</a:t>
                      </a:r>
                    </a:p>
                  </a:txBody>
                  <a:tcPr marL="91450" marR="91450" marT="45725" marB="45725"/>
                </a:tc>
                <a:tc>
                  <a:txBody>
                    <a:bodyPr/>
                    <a:lstStyle/>
                    <a:p>
                      <a:pPr marL="0" marR="0" lvl="0" indent="0" algn="l" rtl="0">
                        <a:spcBef>
                          <a:spcPts val="0"/>
                        </a:spcBef>
                        <a:buSzPct val="25000"/>
                        <a:buNone/>
                      </a:pPr>
                      <a:r>
                        <a:rPr lang="en-US" sz="1800"/>
                        <a:t>Calidad del clasificador ( ROC)</a:t>
                      </a:r>
                    </a:p>
                  </a:txBody>
                  <a:tcPr marL="91450" marR="91450" marT="45725" marB="45725"/>
                </a:tc>
              </a:tr>
              <a:tr h="500700">
                <a:tc>
                  <a:txBody>
                    <a:bodyPr/>
                    <a:lstStyle/>
                    <a:p>
                      <a:pPr marL="0" marR="0" lvl="0" indent="0" algn="l" rtl="0">
                        <a:spcBef>
                          <a:spcPts val="0"/>
                        </a:spcBef>
                        <a:buSzPct val="25000"/>
                        <a:buNone/>
                      </a:pPr>
                      <a:r>
                        <a:rPr lang="en-US" sz="1800"/>
                        <a:t>SUV2 &lt; 2.5</a:t>
                      </a:r>
                    </a:p>
                  </a:txBody>
                  <a:tcPr marL="91450" marR="91450" marT="45725" marB="45725"/>
                </a:tc>
                <a:tc>
                  <a:txBody>
                    <a:bodyPr/>
                    <a:lstStyle/>
                    <a:p>
                      <a:pPr marL="0" marR="0" lvl="0" indent="0" algn="ctr" rtl="0">
                        <a:spcBef>
                          <a:spcPts val="0"/>
                        </a:spcBef>
                        <a:buSzPct val="25000"/>
                        <a:buNone/>
                      </a:pPr>
                      <a:r>
                        <a:rPr lang="en-US" sz="1800"/>
                        <a:t>73%</a:t>
                      </a:r>
                    </a:p>
                  </a:txBody>
                  <a:tcPr marL="91450" marR="91450" marT="45725" marB="45725"/>
                </a:tc>
                <a:tc>
                  <a:txBody>
                    <a:bodyPr/>
                    <a:lstStyle/>
                    <a:p>
                      <a:pPr marL="0" marR="0" lvl="0" indent="0" algn="ctr" rtl="0">
                        <a:spcBef>
                          <a:spcPts val="0"/>
                        </a:spcBef>
                        <a:buSzPct val="25000"/>
                        <a:buNone/>
                      </a:pPr>
                      <a:r>
                        <a:rPr lang="en-US" sz="1800"/>
                        <a:t>86%</a:t>
                      </a:r>
                    </a:p>
                  </a:txBody>
                  <a:tcPr marL="91450" marR="91450" marT="45725" marB="45725"/>
                </a:tc>
                <a:tc>
                  <a:txBody>
                    <a:bodyPr/>
                    <a:lstStyle/>
                    <a:p>
                      <a:pPr marL="0" marR="0" lvl="0" indent="0" algn="ctr" rtl="0">
                        <a:spcBef>
                          <a:spcPts val="0"/>
                        </a:spcBef>
                        <a:buSzPct val="25000"/>
                        <a:buNone/>
                      </a:pPr>
                      <a:r>
                        <a:rPr lang="en-US" sz="1800"/>
                        <a:t>           0.81</a:t>
                      </a:r>
                    </a:p>
                  </a:txBody>
                  <a:tcPr marL="91450" marR="91450" marT="45725" marB="45725"/>
                </a:tc>
              </a:tr>
              <a:tr h="500700">
                <a:tc>
                  <a:txBody>
                    <a:bodyPr/>
                    <a:lstStyle/>
                    <a:p>
                      <a:pPr marL="0" marR="0" lvl="0" indent="0" algn="l" rtl="0">
                        <a:spcBef>
                          <a:spcPts val="0"/>
                        </a:spcBef>
                        <a:buSzPct val="25000"/>
                        <a:buNone/>
                      </a:pPr>
                      <a:r>
                        <a:rPr lang="en-US" sz="1800"/>
                        <a:t>SUV2/SUV1  ≤ 0.5</a:t>
                      </a:r>
                    </a:p>
                  </a:txBody>
                  <a:tcPr marL="91450" marR="91450" marT="45725" marB="45725"/>
                </a:tc>
                <a:tc>
                  <a:txBody>
                    <a:bodyPr/>
                    <a:lstStyle/>
                    <a:p>
                      <a:pPr marL="0" marR="0" lvl="0" indent="0" algn="ctr" rtl="0">
                        <a:spcBef>
                          <a:spcPts val="0"/>
                        </a:spcBef>
                        <a:buSzPct val="25000"/>
                        <a:buNone/>
                      </a:pPr>
                      <a:r>
                        <a:rPr lang="en-US" sz="1800"/>
                        <a:t>69%</a:t>
                      </a:r>
                    </a:p>
                  </a:txBody>
                  <a:tcPr marL="91450" marR="91450" marT="45725" marB="45725"/>
                </a:tc>
                <a:tc>
                  <a:txBody>
                    <a:bodyPr/>
                    <a:lstStyle/>
                    <a:p>
                      <a:pPr marL="0" marR="0" lvl="0" indent="0" algn="ctr" rtl="0">
                        <a:spcBef>
                          <a:spcPts val="0"/>
                        </a:spcBef>
                        <a:buSzPct val="25000"/>
                        <a:buNone/>
                      </a:pPr>
                      <a:r>
                        <a:rPr lang="en-US" sz="1800"/>
                        <a:t>65%</a:t>
                      </a:r>
                    </a:p>
                  </a:txBody>
                  <a:tcPr marL="91450" marR="91450" marT="45725" marB="45725"/>
                </a:tc>
                <a:tc>
                  <a:txBody>
                    <a:bodyPr/>
                    <a:lstStyle/>
                    <a:p>
                      <a:pPr marL="0" marR="0" lvl="0" indent="0" algn="ctr" rtl="0">
                        <a:spcBef>
                          <a:spcPts val="0"/>
                        </a:spcBef>
                        <a:buSzPct val="25000"/>
                        <a:buNone/>
                      </a:pPr>
                      <a:r>
                        <a:rPr lang="en-US" sz="1800" dirty="0"/>
                        <a:t>            0.72</a:t>
                      </a:r>
                    </a:p>
                  </a:txBody>
                  <a:tcPr marL="91450" marR="91450" marT="45725" marB="45725"/>
                </a:tc>
              </a:tr>
            </a:tbl>
          </a:graphicData>
        </a:graphic>
      </p:graphicFrame>
      <p:sp>
        <p:nvSpPr>
          <p:cNvPr id="1021" name="Shape 1021"/>
          <p:cNvSpPr txBox="1"/>
          <p:nvPr/>
        </p:nvSpPr>
        <p:spPr>
          <a:xfrm>
            <a:off x="-1" y="5412018"/>
            <a:ext cx="9144000" cy="83099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dirty="0" err="1">
                <a:solidFill>
                  <a:schemeClr val="lt1"/>
                </a:solidFill>
                <a:latin typeface="Calibri"/>
                <a:ea typeface="Calibri"/>
                <a:cs typeface="Calibri"/>
                <a:sym typeface="Calibri"/>
              </a:rPr>
              <a:t>Conclusión</a:t>
            </a:r>
            <a:r>
              <a:rPr lang="en-US" sz="2400" b="1" dirty="0">
                <a:solidFill>
                  <a:schemeClr val="lt1"/>
                </a:solidFill>
                <a:latin typeface="Calibri"/>
                <a:ea typeface="Calibri"/>
                <a:cs typeface="Calibri"/>
                <a:sym typeface="Calibri"/>
              </a:rPr>
              <a:t>: SUV2 ≤ 2.5 y   SUV2/SUV1  ≤ 0.5  son  ambos  </a:t>
            </a:r>
            <a:r>
              <a:rPr lang="en-US" sz="2400" b="1" dirty="0" err="1">
                <a:solidFill>
                  <a:schemeClr val="lt1"/>
                </a:solidFill>
                <a:latin typeface="Calibri"/>
                <a:ea typeface="Calibri"/>
                <a:cs typeface="Calibri"/>
                <a:sym typeface="Calibri"/>
              </a:rPr>
              <a:t>buenos</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predictores</a:t>
            </a:r>
            <a:r>
              <a:rPr lang="en-US" sz="2400" b="1" dirty="0">
                <a:solidFill>
                  <a:schemeClr val="lt1"/>
                </a:solidFill>
                <a:latin typeface="Calibri"/>
                <a:ea typeface="Calibri"/>
                <a:cs typeface="Calibri"/>
                <a:sym typeface="Calibri"/>
              </a:rPr>
              <a:t> de </a:t>
            </a:r>
            <a:r>
              <a:rPr lang="en-US" sz="2400" b="1" dirty="0" err="1">
                <a:solidFill>
                  <a:schemeClr val="lt1"/>
                </a:solidFill>
                <a:latin typeface="Calibri"/>
                <a:ea typeface="Calibri"/>
                <a:cs typeface="Calibri"/>
                <a:sym typeface="Calibri"/>
              </a:rPr>
              <a:t>respuesta</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histológica</a:t>
            </a:r>
            <a:r>
              <a:rPr lang="en-US" sz="2400" b="1" dirty="0">
                <a:solidFill>
                  <a:schemeClr val="lt1"/>
                </a:solidFill>
                <a:latin typeface="Calibri"/>
                <a:ea typeface="Calibri"/>
                <a:cs typeface="Calibri"/>
                <a:sym typeface="Calibri"/>
              </a:rPr>
              <a:t> a la QT NA.  </a:t>
            </a:r>
          </a:p>
        </p:txBody>
      </p:sp>
      <p:sp>
        <p:nvSpPr>
          <p:cNvPr id="1022" name="Shape 1022"/>
          <p:cNvSpPr txBox="1"/>
          <p:nvPr/>
        </p:nvSpPr>
        <p:spPr>
          <a:xfrm>
            <a:off x="2470357" y="4890712"/>
            <a:ext cx="6673642"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Calibri"/>
                <a:ea typeface="Calibri"/>
                <a:cs typeface="Calibri"/>
                <a:sym typeface="Calibri"/>
              </a:rPr>
              <a:t>SUV2/SUV1  ≤ 0.5/ Reducción en el SUV 2 mayor o igual al 50%</a:t>
            </a:r>
          </a:p>
        </p:txBody>
      </p:sp>
      <p:sp>
        <p:nvSpPr>
          <p:cNvPr id="9" name="8 CuadroTexto"/>
          <p:cNvSpPr txBox="1"/>
          <p:nvPr/>
        </p:nvSpPr>
        <p:spPr>
          <a:xfrm>
            <a:off x="1927653" y="6462584"/>
            <a:ext cx="6030097" cy="307777"/>
          </a:xfrm>
          <a:prstGeom prst="rect">
            <a:avLst/>
          </a:prstGeom>
          <a:noFill/>
        </p:spPr>
        <p:txBody>
          <a:bodyPr wrap="square" rtlCol="0">
            <a:spAutoFit/>
          </a:bodyPr>
          <a:lstStyle/>
          <a:p>
            <a:r>
              <a:rPr lang="es-UY" dirty="0" smtClean="0">
                <a:solidFill>
                  <a:schemeClr val="tx2"/>
                </a:solidFill>
              </a:rPr>
              <a:t>L.HONGTOO et al.</a:t>
            </a:r>
            <a:r>
              <a:rPr lang="en-US" dirty="0" smtClean="0">
                <a:solidFill>
                  <a:schemeClr val="tx2"/>
                </a:solidFill>
              </a:rPr>
              <a:t>/surgical oncology 21 (2012) e165/170</a:t>
            </a:r>
            <a:endParaRPr lang="es-UY" dirty="0">
              <a:solidFill>
                <a:schemeClr val="tx2"/>
              </a:solidFill>
            </a:endParaRP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0" y="0"/>
            <a:ext cx="9144000" cy="1206499"/>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r>
              <a:rPr lang="en-US" sz="4800" b="0" i="0" u="none" strike="noStrike" cap="none" dirty="0">
                <a:solidFill>
                  <a:schemeClr val="lt1"/>
                </a:solidFill>
                <a:latin typeface="Calibri"/>
                <a:ea typeface="Calibri"/>
                <a:cs typeface="Calibri"/>
                <a:sym typeface="Calibri"/>
              </a:rPr>
              <a:t>PRESENTACIÓN CLÍNICA</a:t>
            </a:r>
          </a:p>
        </p:txBody>
      </p:sp>
      <p:sp>
        <p:nvSpPr>
          <p:cNvPr id="197" name="Shape 197"/>
          <p:cNvSpPr txBox="1">
            <a:spLocks noGrp="1"/>
          </p:cNvSpPr>
          <p:nvPr>
            <p:ph type="body" idx="1"/>
          </p:nvPr>
        </p:nvSpPr>
        <p:spPr>
          <a:xfrm>
            <a:off x="87465" y="1206500"/>
            <a:ext cx="8958563" cy="4971662"/>
          </a:xfrm>
          <a:prstGeom prst="rect">
            <a:avLst/>
          </a:prstGeom>
          <a:noFill/>
          <a:ln>
            <a:noFill/>
          </a:ln>
        </p:spPr>
        <p:txBody>
          <a:bodyPr lIns="91425" tIns="45700" rIns="91425" bIns="45700" anchor="ctr" anchorCtr="0">
            <a:noAutofit/>
          </a:bodyPr>
          <a:lstStyle/>
          <a:p>
            <a:pPr marL="285750" marR="0" lvl="0" indent="-285750" algn="l" rtl="0">
              <a:spcBef>
                <a:spcPts val="0"/>
              </a:spcBef>
              <a:spcAft>
                <a:spcPts val="0"/>
              </a:spcAft>
              <a:buClr>
                <a:schemeClr val="lt1"/>
              </a:buClr>
              <a:buSzPct val="100000"/>
              <a:buFont typeface="Noto Sans Symbols"/>
              <a:buChar char="❖"/>
            </a:pPr>
            <a:r>
              <a:rPr lang="en-US" sz="2000" b="0" i="0" u="none" strike="noStrike" cap="none" dirty="0">
                <a:solidFill>
                  <a:schemeClr val="lt1"/>
                </a:solidFill>
                <a:latin typeface="Calibri"/>
                <a:ea typeface="Calibri"/>
                <a:cs typeface="Calibri"/>
                <a:sym typeface="Calibri"/>
              </a:rPr>
              <a:t>Dolor continuo </a:t>
            </a:r>
            <a:r>
              <a:rPr lang="en-US" sz="2000" b="0" i="0" u="none" strike="noStrike" cap="none" dirty="0" err="1">
                <a:solidFill>
                  <a:schemeClr val="lt1"/>
                </a:solidFill>
                <a:latin typeface="Calibri"/>
                <a:ea typeface="Calibri"/>
                <a:cs typeface="Calibri"/>
                <a:sym typeface="Calibri"/>
              </a:rPr>
              <a:t>severo</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prolongado</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que</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puede</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atribuirse</a:t>
            </a:r>
            <a:r>
              <a:rPr lang="en-US" sz="2000" b="0" i="0" u="none" strike="noStrike" cap="none" dirty="0">
                <a:solidFill>
                  <a:schemeClr val="lt1"/>
                </a:solidFill>
                <a:latin typeface="Calibri"/>
                <a:ea typeface="Calibri"/>
                <a:cs typeface="Calibri"/>
                <a:sym typeface="Calibri"/>
              </a:rPr>
              <a:t> a </a:t>
            </a:r>
            <a:r>
              <a:rPr lang="en-US" sz="2000" b="0" i="0" u="none" strike="noStrike" cap="none" dirty="0" err="1">
                <a:solidFill>
                  <a:schemeClr val="lt1"/>
                </a:solidFill>
                <a:latin typeface="Calibri"/>
                <a:ea typeface="Calibri"/>
                <a:cs typeface="Calibri"/>
                <a:sym typeface="Calibri"/>
              </a:rPr>
              <a:t>traumatismo</a:t>
            </a:r>
            <a:r>
              <a:rPr lang="en-US" sz="2000" b="0" i="0" u="none" strike="noStrike" cap="none" dirty="0">
                <a:solidFill>
                  <a:schemeClr val="lt1"/>
                </a:solidFill>
                <a:latin typeface="Calibri"/>
                <a:ea typeface="Calibri"/>
                <a:cs typeface="Calibri"/>
                <a:sym typeface="Calibri"/>
              </a:rPr>
              <a:t> o </a:t>
            </a:r>
            <a:r>
              <a:rPr lang="en-US" sz="2000" b="0" i="0" u="none" strike="noStrike" cap="none" dirty="0" err="1">
                <a:solidFill>
                  <a:schemeClr val="lt1"/>
                </a:solidFill>
                <a:latin typeface="Calibri"/>
                <a:ea typeface="Calibri"/>
                <a:cs typeface="Calibri"/>
                <a:sym typeface="Calibri"/>
              </a:rPr>
              <a:t>crecimiento</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óseo</a:t>
            </a:r>
            <a:r>
              <a:rPr lang="en-US" sz="2000" b="0" i="0" u="none" strike="noStrike" cap="none" dirty="0">
                <a:solidFill>
                  <a:schemeClr val="lt1"/>
                </a:solidFill>
                <a:latin typeface="Calibri"/>
                <a:ea typeface="Calibri"/>
                <a:cs typeface="Calibri"/>
                <a:sym typeface="Calibri"/>
              </a:rPr>
              <a:t>.</a:t>
            </a:r>
          </a:p>
          <a:p>
            <a:pPr marL="285750" marR="0" lvl="0" indent="-285750" algn="l" rtl="0">
              <a:spcBef>
                <a:spcPts val="1000"/>
              </a:spcBef>
              <a:spcAft>
                <a:spcPts val="0"/>
              </a:spcAft>
              <a:buClr>
                <a:schemeClr val="lt1"/>
              </a:buClr>
              <a:buSzPct val="100000"/>
              <a:buFont typeface="Noto Sans Symbols"/>
              <a:buChar char="❖"/>
            </a:pPr>
            <a:r>
              <a:rPr lang="en-US" sz="2000" b="0" i="0" u="none" strike="noStrike" cap="none" dirty="0" err="1">
                <a:solidFill>
                  <a:schemeClr val="lt1"/>
                </a:solidFill>
                <a:latin typeface="Calibri"/>
                <a:ea typeface="Calibri"/>
                <a:cs typeface="Calibri"/>
                <a:sym typeface="Calibri"/>
              </a:rPr>
              <a:t>Masa</a:t>
            </a:r>
            <a:r>
              <a:rPr lang="en-US" sz="2000" b="0" i="0" u="none" strike="noStrike" cap="none" dirty="0">
                <a:solidFill>
                  <a:schemeClr val="lt1"/>
                </a:solidFill>
                <a:latin typeface="Calibri"/>
                <a:ea typeface="Calibri"/>
                <a:cs typeface="Calibri"/>
                <a:sym typeface="Calibri"/>
              </a:rPr>
              <a:t> palpable y edema </a:t>
            </a:r>
            <a:r>
              <a:rPr lang="en-US" sz="2000" b="0" i="0" u="none" strike="noStrike" cap="none" dirty="0" err="1">
                <a:solidFill>
                  <a:schemeClr val="lt1"/>
                </a:solidFill>
                <a:latin typeface="Calibri"/>
                <a:ea typeface="Calibri"/>
                <a:cs typeface="Calibri"/>
                <a:sym typeface="Calibri"/>
              </a:rPr>
              <a:t>progresivo</a:t>
            </a:r>
            <a:r>
              <a:rPr lang="en-US" sz="2000" b="0" i="0" u="none" strike="noStrike" cap="none" dirty="0">
                <a:solidFill>
                  <a:schemeClr val="lt1"/>
                </a:solidFill>
                <a:latin typeface="Calibri"/>
                <a:ea typeface="Calibri"/>
                <a:cs typeface="Calibri"/>
                <a:sym typeface="Calibri"/>
              </a:rPr>
              <a:t>.  </a:t>
            </a:r>
          </a:p>
          <a:p>
            <a:pPr marL="285750" marR="0" lvl="0" indent="-285750" algn="l" rtl="0">
              <a:spcBef>
                <a:spcPts val="1000"/>
              </a:spcBef>
              <a:spcAft>
                <a:spcPts val="0"/>
              </a:spcAft>
              <a:buClr>
                <a:schemeClr val="lt1"/>
              </a:buClr>
              <a:buSzPct val="100000"/>
              <a:buFont typeface="Noto Sans Symbols"/>
              <a:buChar char="❖"/>
            </a:pPr>
            <a:r>
              <a:rPr lang="en-US" sz="2000" b="0" i="0" u="none" strike="noStrike" cap="none" dirty="0" err="1">
                <a:solidFill>
                  <a:schemeClr val="lt1"/>
                </a:solidFill>
                <a:latin typeface="Calibri"/>
                <a:ea typeface="Calibri"/>
                <a:cs typeface="Calibri"/>
                <a:sym typeface="Calibri"/>
              </a:rPr>
              <a:t>Fracturas</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patológicas</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pueden</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ocurrir</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espontáneamente</a:t>
            </a:r>
            <a:r>
              <a:rPr lang="en-US" sz="2000" b="0" i="0" u="none" strike="noStrike" cap="none" dirty="0">
                <a:solidFill>
                  <a:schemeClr val="lt1"/>
                </a:solidFill>
                <a:latin typeface="Calibri"/>
                <a:ea typeface="Calibri"/>
                <a:cs typeface="Calibri"/>
                <a:sym typeface="Calibri"/>
              </a:rPr>
              <a:t> o ante un </a:t>
            </a:r>
            <a:r>
              <a:rPr lang="en-US" sz="2000" b="0" i="0" u="none" strike="noStrike" cap="none" dirty="0" err="1">
                <a:solidFill>
                  <a:schemeClr val="lt1"/>
                </a:solidFill>
                <a:latin typeface="Calibri"/>
                <a:ea typeface="Calibri"/>
                <a:cs typeface="Calibri"/>
                <a:sym typeface="Calibri"/>
              </a:rPr>
              <a:t>mínimo</a:t>
            </a:r>
            <a:r>
              <a:rPr lang="en-US" sz="2000" b="0" i="0" u="none" strike="noStrike" cap="none" dirty="0">
                <a:solidFill>
                  <a:schemeClr val="lt1"/>
                </a:solidFill>
                <a:latin typeface="Calibri"/>
                <a:ea typeface="Calibri"/>
                <a:cs typeface="Calibri"/>
                <a:sym typeface="Calibri"/>
              </a:rPr>
              <a:t> trauma. </a:t>
            </a:r>
          </a:p>
          <a:p>
            <a:pPr marL="285750" marR="0" lvl="0" indent="-285750" algn="l" rtl="0">
              <a:spcBef>
                <a:spcPts val="1000"/>
              </a:spcBef>
              <a:spcAft>
                <a:spcPts val="0"/>
              </a:spcAft>
              <a:buClr>
                <a:schemeClr val="lt1"/>
              </a:buClr>
              <a:buSzPct val="100000"/>
              <a:buFont typeface="Noto Sans Symbols"/>
              <a:buChar char="❖"/>
            </a:pPr>
            <a:r>
              <a:rPr lang="en-US" sz="2000" b="0" i="0" u="none" strike="noStrike" cap="none" dirty="0" err="1">
                <a:solidFill>
                  <a:schemeClr val="lt1"/>
                </a:solidFill>
                <a:latin typeface="Calibri"/>
                <a:ea typeface="Calibri"/>
                <a:cs typeface="Calibri"/>
                <a:sym typeface="Calibri"/>
              </a:rPr>
              <a:t>Sintomatología</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respiratoria</a:t>
            </a:r>
            <a:r>
              <a:rPr lang="en-US" sz="2000" b="0" i="0" u="none" strike="noStrike" cap="none" dirty="0">
                <a:solidFill>
                  <a:schemeClr val="lt1"/>
                </a:solidFill>
                <a:latin typeface="Calibri"/>
                <a:ea typeface="Calibri"/>
                <a:cs typeface="Calibri"/>
                <a:sym typeface="Calibri"/>
              </a:rPr>
              <a:t>, </a:t>
            </a:r>
            <a:r>
              <a:rPr lang="en-US" sz="2000" dirty="0" smtClean="0"/>
              <a:t>(</a:t>
            </a:r>
            <a:r>
              <a:rPr lang="en-US" sz="2000" b="0" i="0" u="none" strike="noStrike" cap="none" dirty="0" err="1" smtClean="0">
                <a:solidFill>
                  <a:schemeClr val="lt1"/>
                </a:solidFill>
                <a:latin typeface="Calibri"/>
                <a:ea typeface="Calibri"/>
                <a:cs typeface="Calibri"/>
                <a:sym typeface="Calibri"/>
              </a:rPr>
              <a:t>raro</a:t>
            </a:r>
            <a:r>
              <a:rPr lang="en-US" sz="2000" dirty="0" smtClean="0"/>
              <a:t>)</a:t>
            </a:r>
            <a:r>
              <a:rPr lang="en-US" sz="2000" b="0" i="0" u="none" strike="noStrike" cap="none" dirty="0" smtClean="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metástasis</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pulmonar</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extensa</a:t>
            </a:r>
            <a:r>
              <a:rPr lang="en-US" sz="2000" b="0" i="0" u="none" strike="noStrike" cap="none" dirty="0">
                <a:solidFill>
                  <a:schemeClr val="lt1"/>
                </a:solidFill>
                <a:latin typeface="Calibri"/>
                <a:ea typeface="Calibri"/>
                <a:cs typeface="Calibri"/>
                <a:sym typeface="Calibri"/>
              </a:rPr>
              <a:t> y bilateral. </a:t>
            </a:r>
          </a:p>
          <a:p>
            <a:pPr marL="285750" marR="0" lvl="0" indent="-285750" algn="l" rtl="0">
              <a:spcBef>
                <a:spcPts val="1000"/>
              </a:spcBef>
              <a:spcAft>
                <a:spcPts val="0"/>
              </a:spcAft>
              <a:buClr>
                <a:schemeClr val="lt1"/>
              </a:buClr>
              <a:buSzPct val="100000"/>
              <a:buFont typeface="Noto Sans Symbols"/>
              <a:buChar char="❖"/>
            </a:pPr>
            <a:r>
              <a:rPr lang="en-US" sz="2000" b="0" i="0" u="none" strike="noStrike" cap="none" dirty="0">
                <a:solidFill>
                  <a:schemeClr val="lt1"/>
                </a:solidFill>
                <a:latin typeface="Calibri"/>
                <a:ea typeface="Calibri"/>
                <a:cs typeface="Calibri"/>
                <a:sym typeface="Calibri"/>
              </a:rPr>
              <a:t>En </a:t>
            </a:r>
            <a:r>
              <a:rPr lang="en-US" sz="2000" b="0" i="0" u="none" strike="noStrike" cap="none" dirty="0" err="1">
                <a:solidFill>
                  <a:schemeClr val="lt1"/>
                </a:solidFill>
                <a:latin typeface="Calibri"/>
                <a:ea typeface="Calibri"/>
                <a:cs typeface="Calibri"/>
                <a:sym typeface="Calibri"/>
              </a:rPr>
              <a:t>países</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desarrollados</a:t>
            </a:r>
            <a:r>
              <a:rPr lang="en-US" sz="2000" b="0" i="0" u="none" strike="noStrike" cap="none" dirty="0">
                <a:solidFill>
                  <a:schemeClr val="lt1"/>
                </a:solidFill>
                <a:latin typeface="Calibri"/>
                <a:ea typeface="Calibri"/>
                <a:cs typeface="Calibri"/>
                <a:sym typeface="Calibri"/>
              </a:rPr>
              <a:t>  el </a:t>
            </a:r>
            <a:r>
              <a:rPr lang="en-US" sz="2000" b="0" i="0" u="none" strike="noStrike" cap="none" dirty="0" err="1">
                <a:solidFill>
                  <a:schemeClr val="lt1"/>
                </a:solidFill>
                <a:latin typeface="Calibri"/>
                <a:ea typeface="Calibri"/>
                <a:cs typeface="Calibri"/>
                <a:sym typeface="Calibri"/>
              </a:rPr>
              <a:t>periodo</a:t>
            </a:r>
            <a:r>
              <a:rPr lang="en-US" sz="2000" b="0" i="0" u="none" strike="noStrike" cap="none" dirty="0">
                <a:solidFill>
                  <a:schemeClr val="lt1"/>
                </a:solidFill>
                <a:latin typeface="Calibri"/>
                <a:ea typeface="Calibri"/>
                <a:cs typeface="Calibri"/>
                <a:sym typeface="Calibri"/>
              </a:rPr>
              <a:t> entre los </a:t>
            </a:r>
            <a:r>
              <a:rPr lang="en-US" sz="2000" b="0" i="0" u="none" strike="noStrike" cap="none" dirty="0" err="1">
                <a:solidFill>
                  <a:schemeClr val="lt1"/>
                </a:solidFill>
                <a:latin typeface="Calibri"/>
                <a:ea typeface="Calibri"/>
                <a:cs typeface="Calibri"/>
                <a:sym typeface="Calibri"/>
              </a:rPr>
              <a:t>síntomas</a:t>
            </a:r>
            <a:r>
              <a:rPr lang="en-US" sz="2000" b="0" i="0" u="none" strike="noStrike" cap="none" dirty="0">
                <a:solidFill>
                  <a:schemeClr val="lt1"/>
                </a:solidFill>
                <a:latin typeface="Calibri"/>
                <a:ea typeface="Calibri"/>
                <a:cs typeface="Calibri"/>
                <a:sym typeface="Calibri"/>
              </a:rPr>
              <a:t> y el </a:t>
            </a:r>
            <a:r>
              <a:rPr lang="en-US" sz="2000" b="0" i="0" u="none" strike="noStrike" cap="none" dirty="0" err="1">
                <a:solidFill>
                  <a:schemeClr val="lt1"/>
                </a:solidFill>
                <a:latin typeface="Calibri"/>
                <a:ea typeface="Calibri"/>
                <a:cs typeface="Calibri"/>
                <a:sym typeface="Calibri"/>
              </a:rPr>
              <a:t>diagnóstico</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es</a:t>
            </a:r>
            <a:r>
              <a:rPr lang="en-US" sz="2000" b="0" i="0" u="none" strike="noStrike" cap="none" dirty="0">
                <a:solidFill>
                  <a:schemeClr val="lt1"/>
                </a:solidFill>
                <a:latin typeface="Calibri"/>
                <a:ea typeface="Calibri"/>
                <a:cs typeface="Calibri"/>
                <a:sym typeface="Calibri"/>
              </a:rPr>
              <a:t>  2 a 4 </a:t>
            </a:r>
            <a:r>
              <a:rPr lang="en-US" sz="2000" b="0" i="0" u="none" strike="noStrike" cap="none" dirty="0" err="1">
                <a:solidFill>
                  <a:schemeClr val="lt1"/>
                </a:solidFill>
                <a:latin typeface="Calibri"/>
                <a:ea typeface="Calibri"/>
                <a:cs typeface="Calibri"/>
                <a:sym typeface="Calibri"/>
              </a:rPr>
              <a:t>meses</a:t>
            </a:r>
            <a:r>
              <a:rPr lang="en-US" sz="2000" b="0" i="0" u="none" strike="noStrike" cap="none" dirty="0">
                <a:solidFill>
                  <a:schemeClr val="lt1"/>
                </a:solidFill>
                <a:latin typeface="Calibri"/>
                <a:ea typeface="Calibri"/>
                <a:cs typeface="Calibri"/>
                <a:sym typeface="Calibri"/>
              </a:rPr>
              <a:t>. </a:t>
            </a:r>
          </a:p>
          <a:p>
            <a:pPr marL="285750" marR="0" lvl="0" indent="-285750" algn="l" rtl="0">
              <a:spcBef>
                <a:spcPts val="1000"/>
              </a:spcBef>
              <a:spcAft>
                <a:spcPts val="0"/>
              </a:spcAft>
              <a:buClr>
                <a:schemeClr val="lt1"/>
              </a:buClr>
              <a:buSzPct val="100000"/>
              <a:buFont typeface="Noto Sans Symbols"/>
              <a:buChar char="❖"/>
            </a:pPr>
            <a:r>
              <a:rPr lang="en-US" sz="2000" b="0" i="0" u="none" strike="noStrike" cap="none" dirty="0" err="1">
                <a:solidFill>
                  <a:schemeClr val="lt1"/>
                </a:solidFill>
                <a:latin typeface="Calibri"/>
                <a:ea typeface="Calibri"/>
                <a:cs typeface="Calibri"/>
                <a:sym typeface="Calibri"/>
              </a:rPr>
              <a:t>Osteosarcoma</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convencional</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Lesiones</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agresivas</a:t>
            </a:r>
            <a:r>
              <a:rPr lang="en-US" sz="2000" b="0" i="0" u="none" strike="noStrike" cap="none" dirty="0">
                <a:solidFill>
                  <a:schemeClr val="lt1"/>
                </a:solidFill>
                <a:latin typeface="Calibri"/>
                <a:ea typeface="Calibri"/>
                <a:cs typeface="Calibri"/>
                <a:sym typeface="Calibri"/>
              </a:rPr>
              <a:t> con un </a:t>
            </a:r>
            <a:r>
              <a:rPr lang="en-US" sz="2000" b="0" i="0" u="none" strike="noStrike" cap="none" dirty="0" err="1">
                <a:solidFill>
                  <a:schemeClr val="lt1"/>
                </a:solidFill>
                <a:latin typeface="Calibri"/>
                <a:ea typeface="Calibri"/>
                <a:cs typeface="Calibri"/>
                <a:sym typeface="Calibri"/>
              </a:rPr>
              <a:t>tiempo</a:t>
            </a:r>
            <a:r>
              <a:rPr lang="en-US" sz="2000" b="0" i="0" u="none" strike="noStrike" cap="none" dirty="0">
                <a:solidFill>
                  <a:schemeClr val="lt1"/>
                </a:solidFill>
                <a:latin typeface="Calibri"/>
                <a:ea typeface="Calibri"/>
                <a:cs typeface="Calibri"/>
                <a:sym typeface="Calibri"/>
              </a:rPr>
              <a:t> de </a:t>
            </a:r>
            <a:r>
              <a:rPr lang="en-US" sz="2000" b="0" i="0" u="none" strike="noStrike" cap="none" dirty="0" err="1">
                <a:solidFill>
                  <a:schemeClr val="lt1"/>
                </a:solidFill>
                <a:latin typeface="Calibri"/>
                <a:ea typeface="Calibri"/>
                <a:cs typeface="Calibri"/>
                <a:sym typeface="Calibri"/>
              </a:rPr>
              <a:t>duplicación</a:t>
            </a:r>
            <a:r>
              <a:rPr lang="en-US" sz="2000" b="0" i="0" u="none" strike="noStrike" cap="none" dirty="0">
                <a:solidFill>
                  <a:schemeClr val="lt1"/>
                </a:solidFill>
                <a:latin typeface="Calibri"/>
                <a:ea typeface="Calibri"/>
                <a:cs typeface="Calibri"/>
                <a:sym typeface="Calibri"/>
              </a:rPr>
              <a:t> de 20 a 30 </a:t>
            </a:r>
            <a:r>
              <a:rPr lang="en-US" sz="2000" b="0" i="0" u="none" strike="noStrike" cap="none" dirty="0" err="1">
                <a:solidFill>
                  <a:schemeClr val="lt1"/>
                </a:solidFill>
                <a:latin typeface="Calibri"/>
                <a:ea typeface="Calibri"/>
                <a:cs typeface="Calibri"/>
                <a:sym typeface="Calibri"/>
              </a:rPr>
              <a:t>días</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por</a:t>
            </a:r>
            <a:r>
              <a:rPr lang="en-US" sz="2000" b="0" i="0" u="none" strike="noStrike" cap="none" dirty="0">
                <a:solidFill>
                  <a:schemeClr val="lt1"/>
                </a:solidFill>
                <a:latin typeface="Calibri"/>
                <a:ea typeface="Calibri"/>
                <a:cs typeface="Calibri"/>
                <a:sym typeface="Calibri"/>
              </a:rPr>
              <a:t> lo </a:t>
            </a:r>
            <a:r>
              <a:rPr lang="en-US" sz="2000" b="0" i="0" u="none" strike="noStrike" cap="none" dirty="0" err="1">
                <a:solidFill>
                  <a:schemeClr val="lt1"/>
                </a:solidFill>
                <a:latin typeface="Calibri"/>
                <a:ea typeface="Calibri"/>
                <a:cs typeface="Calibri"/>
                <a:sym typeface="Calibri"/>
              </a:rPr>
              <a:t>que</a:t>
            </a:r>
            <a:r>
              <a:rPr lang="en-US" sz="2000" b="0" i="0" u="none" strike="noStrike" cap="none" dirty="0">
                <a:solidFill>
                  <a:schemeClr val="lt1"/>
                </a:solidFill>
                <a:latin typeface="Calibri"/>
                <a:ea typeface="Calibri"/>
                <a:cs typeface="Calibri"/>
                <a:sym typeface="Calibri"/>
              </a:rPr>
              <a:t> al </a:t>
            </a:r>
            <a:r>
              <a:rPr lang="en-US" sz="2000" b="0" i="0" u="none" strike="noStrike" cap="none" dirty="0" err="1" smtClean="0">
                <a:solidFill>
                  <a:schemeClr val="lt1"/>
                </a:solidFill>
                <a:latin typeface="Calibri"/>
                <a:ea typeface="Calibri"/>
                <a:cs typeface="Calibri"/>
                <a:sym typeface="Calibri"/>
              </a:rPr>
              <a:t>diagnóstico</a:t>
            </a:r>
            <a:r>
              <a:rPr lang="en-US" sz="2000" b="0" i="0" u="none" strike="noStrike" cap="none" dirty="0" smtClean="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típicamente</a:t>
            </a:r>
            <a:r>
              <a:rPr lang="en-US" sz="2000" b="0" i="0" u="none" strike="noStrike" cap="none" dirty="0">
                <a:solidFill>
                  <a:schemeClr val="lt1"/>
                </a:solidFill>
                <a:latin typeface="Calibri"/>
                <a:ea typeface="Calibri"/>
                <a:cs typeface="Calibri"/>
                <a:sym typeface="Calibri"/>
              </a:rPr>
              <a:t> son &gt; de 6 cm. </a:t>
            </a:r>
          </a:p>
          <a:p>
            <a:pPr marL="285750" marR="0" lvl="0" indent="-285750" algn="l" rtl="0">
              <a:spcBef>
                <a:spcPts val="1000"/>
              </a:spcBef>
              <a:spcAft>
                <a:spcPts val="0"/>
              </a:spcAft>
              <a:buClr>
                <a:schemeClr val="lt1"/>
              </a:buClr>
              <a:buSzPct val="100000"/>
              <a:buFont typeface="Noto Sans Symbols"/>
              <a:buChar char="❖"/>
            </a:pPr>
            <a:r>
              <a:rPr lang="en-US" sz="2000" b="0" i="0" u="none" strike="noStrike" cap="none" dirty="0" err="1">
                <a:solidFill>
                  <a:schemeClr val="lt1"/>
                </a:solidFill>
                <a:latin typeface="Calibri"/>
                <a:ea typeface="Calibri"/>
                <a:cs typeface="Calibri"/>
                <a:sym typeface="Calibri"/>
              </a:rPr>
              <a:t>Enfermedades</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predisponentes</a:t>
            </a:r>
            <a:r>
              <a:rPr lang="en-US" sz="2000" b="0" i="0" u="none" strike="noStrike" cap="none" dirty="0">
                <a:solidFill>
                  <a:schemeClr val="lt1"/>
                </a:solidFill>
                <a:latin typeface="Calibri"/>
                <a:ea typeface="Calibri"/>
                <a:cs typeface="Calibri"/>
                <a:sym typeface="Calibri"/>
              </a:rPr>
              <a:t>: Li- </a:t>
            </a:r>
            <a:r>
              <a:rPr lang="en-US" sz="2000" b="0" i="0" u="none" strike="noStrike" cap="none" dirty="0" err="1">
                <a:solidFill>
                  <a:schemeClr val="lt1"/>
                </a:solidFill>
                <a:latin typeface="Calibri"/>
                <a:ea typeface="Calibri"/>
                <a:cs typeface="Calibri"/>
                <a:sym typeface="Calibri"/>
              </a:rPr>
              <a:t>fraumeni</a:t>
            </a:r>
            <a:r>
              <a:rPr lang="en-US" sz="2000" b="0" i="0" u="none" strike="noStrike" cap="none" dirty="0">
                <a:solidFill>
                  <a:schemeClr val="lt1"/>
                </a:solidFill>
                <a:latin typeface="Calibri"/>
                <a:ea typeface="Calibri"/>
                <a:cs typeface="Calibri"/>
                <a:sym typeface="Calibri"/>
              </a:rPr>
              <a:t>, Retinoblastoma, </a:t>
            </a:r>
            <a:r>
              <a:rPr lang="en-US" sz="2000" b="0" i="0" u="none" strike="noStrike" cap="none" dirty="0" err="1">
                <a:solidFill>
                  <a:schemeClr val="lt1"/>
                </a:solidFill>
                <a:latin typeface="Calibri"/>
                <a:ea typeface="Calibri"/>
                <a:cs typeface="Calibri"/>
                <a:sym typeface="Calibri"/>
              </a:rPr>
              <a:t>Enf</a:t>
            </a:r>
            <a:r>
              <a:rPr lang="en-US" sz="2000" b="0" i="0" u="none" strike="noStrike" cap="none" dirty="0">
                <a:solidFill>
                  <a:schemeClr val="lt1"/>
                </a:solidFill>
                <a:latin typeface="Calibri"/>
                <a:ea typeface="Calibri"/>
                <a:cs typeface="Calibri"/>
                <a:sym typeface="Calibri"/>
              </a:rPr>
              <a:t>. Paget, </a:t>
            </a:r>
            <a:r>
              <a:rPr lang="en-US" sz="2000" b="0" i="0" u="none" strike="noStrike" cap="none" dirty="0" err="1">
                <a:solidFill>
                  <a:schemeClr val="lt1"/>
                </a:solidFill>
                <a:latin typeface="Calibri"/>
                <a:ea typeface="Calibri"/>
                <a:cs typeface="Calibri"/>
                <a:sym typeface="Calibri"/>
              </a:rPr>
              <a:t>Rothmon</a:t>
            </a:r>
            <a:r>
              <a:rPr lang="en-US" sz="2000" b="0" i="0" u="none" strike="noStrike" cap="none" dirty="0">
                <a:solidFill>
                  <a:schemeClr val="lt1"/>
                </a:solidFill>
                <a:latin typeface="Calibri"/>
                <a:ea typeface="Calibri"/>
                <a:cs typeface="Calibri"/>
                <a:sym typeface="Calibri"/>
              </a:rPr>
              <a:t> Thomson. </a:t>
            </a:r>
          </a:p>
        </p:txBody>
      </p:sp>
      <p:sp>
        <p:nvSpPr>
          <p:cNvPr id="198" name="Shape 198"/>
          <p:cNvSpPr txBox="1"/>
          <p:nvPr/>
        </p:nvSpPr>
        <p:spPr>
          <a:xfrm>
            <a:off x="0" y="6357255"/>
            <a:ext cx="9046028" cy="738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0" i="0" u="none" strike="noStrike" cap="none">
                <a:solidFill>
                  <a:schemeClr val="lt1"/>
                </a:solidFill>
                <a:latin typeface="Calibri"/>
                <a:ea typeface="Calibri"/>
                <a:cs typeface="Calibri"/>
                <a:sym typeface="Calibri"/>
              </a:rPr>
              <a:t>Pediatric Sarcomas, Regan F. Williams et al. St Jude Children’s Reserch Hospital.</a:t>
            </a:r>
          </a:p>
          <a:p>
            <a:pPr marL="0" marR="0" lvl="0" indent="0" algn="ctr" rtl="0">
              <a:spcBef>
                <a:spcPts val="0"/>
              </a:spcBef>
              <a:buSzPct val="25000"/>
              <a:buNone/>
            </a:pPr>
            <a:r>
              <a:rPr lang="en-US" sz="1400" b="0" i="0" u="none" strike="noStrike" cap="none">
                <a:solidFill>
                  <a:schemeClr val="lt1"/>
                </a:solidFill>
                <a:latin typeface="Helvetica Neue"/>
                <a:ea typeface="Helvetica Neue"/>
                <a:cs typeface="Helvetica Neue"/>
                <a:sym typeface="Helvetica Neue"/>
              </a:rPr>
              <a:t>Surg Clin N Am 96 (2016) 1107–1125</a:t>
            </a:r>
          </a:p>
          <a:p>
            <a:pPr marL="0" marR="0" lvl="0" indent="0" algn="ctr" rtl="0">
              <a:spcBef>
                <a:spcPts val="0"/>
              </a:spcBef>
              <a:buNone/>
            </a:pPr>
            <a:endParaRPr sz="1400" b="0" i="0" u="none" strike="noStrike" cap="none">
              <a:solidFill>
                <a:schemeClr val="lt1"/>
              </a:solidFill>
              <a:latin typeface="Calibri"/>
              <a:ea typeface="Calibri"/>
              <a:cs typeface="Calibri"/>
              <a:sym typeface="Calibri"/>
            </a:endParaRPr>
          </a:p>
        </p:txBody>
      </p:sp>
    </p:spTree>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Shape 574"/>
          <p:cNvSpPr/>
          <p:nvPr/>
        </p:nvSpPr>
        <p:spPr>
          <a:xfrm>
            <a:off x="401451" y="179854"/>
            <a:ext cx="643777" cy="643777"/>
          </a:xfrm>
          <a:custGeom>
            <a:avLst/>
            <a:gdLst/>
            <a:ahLst/>
            <a:cxnLst/>
            <a:rect l="0" t="0" r="0" b="0"/>
            <a:pathLst>
              <a:path w="120000" h="120000" extrusionOk="0">
                <a:moveTo>
                  <a:pt x="0" y="119979"/>
                </a:moveTo>
                <a:lnTo>
                  <a:pt x="119979" y="119979"/>
                </a:lnTo>
                <a:lnTo>
                  <a:pt x="119979" y="0"/>
                </a:lnTo>
                <a:lnTo>
                  <a:pt x="0" y="0"/>
                </a:lnTo>
                <a:lnTo>
                  <a:pt x="0" y="119979"/>
                </a:lnTo>
                <a:close/>
              </a:path>
            </a:pathLst>
          </a:custGeom>
          <a:solidFill>
            <a:srgbClr val="0065A4"/>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75" name="Shape 575"/>
          <p:cNvSpPr/>
          <p:nvPr/>
        </p:nvSpPr>
        <p:spPr>
          <a:xfrm>
            <a:off x="455362" y="521600"/>
            <a:ext cx="125506" cy="122703"/>
          </a:xfrm>
          <a:custGeom>
            <a:avLst/>
            <a:gdLst/>
            <a:ahLst/>
            <a:cxnLst/>
            <a:rect l="0" t="0" r="0" b="0"/>
            <a:pathLst>
              <a:path w="120000" h="120000" extrusionOk="0">
                <a:moveTo>
                  <a:pt x="45449" y="30487"/>
                </a:moveTo>
                <a:lnTo>
                  <a:pt x="29314" y="30487"/>
                </a:lnTo>
                <a:lnTo>
                  <a:pt x="31284" y="33347"/>
                </a:lnTo>
                <a:lnTo>
                  <a:pt x="31617" y="33686"/>
                </a:lnTo>
                <a:lnTo>
                  <a:pt x="102438" y="115210"/>
                </a:lnTo>
                <a:lnTo>
                  <a:pt x="105889" y="119089"/>
                </a:lnTo>
                <a:lnTo>
                  <a:pt x="107538" y="119933"/>
                </a:lnTo>
                <a:lnTo>
                  <a:pt x="110002" y="119933"/>
                </a:lnTo>
                <a:lnTo>
                  <a:pt x="110101" y="118585"/>
                </a:lnTo>
                <a:lnTo>
                  <a:pt x="110174" y="95166"/>
                </a:lnTo>
                <a:lnTo>
                  <a:pt x="102267" y="95166"/>
                </a:lnTo>
                <a:lnTo>
                  <a:pt x="101613" y="94498"/>
                </a:lnTo>
                <a:lnTo>
                  <a:pt x="100628" y="93314"/>
                </a:lnTo>
                <a:lnTo>
                  <a:pt x="45449" y="30487"/>
                </a:lnTo>
                <a:close/>
              </a:path>
              <a:path w="120000" h="120000" extrusionOk="0">
                <a:moveTo>
                  <a:pt x="5109" y="0"/>
                </a:moveTo>
                <a:lnTo>
                  <a:pt x="1649" y="0"/>
                </a:lnTo>
                <a:lnTo>
                  <a:pt x="0" y="667"/>
                </a:lnTo>
                <a:lnTo>
                  <a:pt x="0" y="1676"/>
                </a:lnTo>
                <a:lnTo>
                  <a:pt x="3113" y="4303"/>
                </a:lnTo>
                <a:lnTo>
                  <a:pt x="9963" y="6629"/>
                </a:lnTo>
                <a:lnTo>
                  <a:pt x="16814" y="14356"/>
                </a:lnTo>
                <a:lnTo>
                  <a:pt x="19927" y="33183"/>
                </a:lnTo>
                <a:lnTo>
                  <a:pt x="19927" y="95342"/>
                </a:lnTo>
                <a:lnTo>
                  <a:pt x="17663" y="107908"/>
                </a:lnTo>
                <a:lnTo>
                  <a:pt x="12679" y="113005"/>
                </a:lnTo>
                <a:lnTo>
                  <a:pt x="7696" y="114784"/>
                </a:lnTo>
                <a:lnTo>
                  <a:pt x="5431" y="117402"/>
                </a:lnTo>
                <a:lnTo>
                  <a:pt x="5489" y="118585"/>
                </a:lnTo>
                <a:lnTo>
                  <a:pt x="5603" y="119254"/>
                </a:lnTo>
                <a:lnTo>
                  <a:pt x="8731" y="119254"/>
                </a:lnTo>
                <a:lnTo>
                  <a:pt x="17292" y="118585"/>
                </a:lnTo>
                <a:lnTo>
                  <a:pt x="41415" y="118585"/>
                </a:lnTo>
                <a:lnTo>
                  <a:pt x="41496" y="117062"/>
                </a:lnTo>
                <a:lnTo>
                  <a:pt x="39232" y="115119"/>
                </a:lnTo>
                <a:lnTo>
                  <a:pt x="34252" y="114140"/>
                </a:lnTo>
                <a:lnTo>
                  <a:pt x="29273" y="111170"/>
                </a:lnTo>
                <a:lnTo>
                  <a:pt x="27010" y="103254"/>
                </a:lnTo>
                <a:lnTo>
                  <a:pt x="27010" y="30991"/>
                </a:lnTo>
                <a:lnTo>
                  <a:pt x="27502" y="30487"/>
                </a:lnTo>
                <a:lnTo>
                  <a:pt x="45449" y="30487"/>
                </a:lnTo>
                <a:lnTo>
                  <a:pt x="21983" y="3763"/>
                </a:lnTo>
                <a:lnTo>
                  <a:pt x="21085" y="2695"/>
                </a:lnTo>
                <a:lnTo>
                  <a:pt x="19965" y="667"/>
                </a:lnTo>
                <a:lnTo>
                  <a:pt x="7574" y="667"/>
                </a:lnTo>
                <a:lnTo>
                  <a:pt x="5109" y="0"/>
                </a:lnTo>
                <a:close/>
              </a:path>
              <a:path w="120000" h="120000" extrusionOk="0">
                <a:moveTo>
                  <a:pt x="41415" y="118585"/>
                </a:moveTo>
                <a:lnTo>
                  <a:pt x="31124" y="118585"/>
                </a:lnTo>
                <a:lnTo>
                  <a:pt x="35731" y="119254"/>
                </a:lnTo>
                <a:lnTo>
                  <a:pt x="41335" y="119254"/>
                </a:lnTo>
                <a:lnTo>
                  <a:pt x="41415" y="118585"/>
                </a:lnTo>
                <a:close/>
              </a:path>
              <a:path w="120000" h="120000" extrusionOk="0">
                <a:moveTo>
                  <a:pt x="91564" y="0"/>
                </a:moveTo>
                <a:lnTo>
                  <a:pt x="85639" y="0"/>
                </a:lnTo>
                <a:lnTo>
                  <a:pt x="84814" y="503"/>
                </a:lnTo>
                <a:lnTo>
                  <a:pt x="84814" y="1676"/>
                </a:lnTo>
                <a:lnTo>
                  <a:pt x="87669" y="4239"/>
                </a:lnTo>
                <a:lnTo>
                  <a:pt x="93953" y="6105"/>
                </a:lnTo>
                <a:lnTo>
                  <a:pt x="100236" y="11063"/>
                </a:lnTo>
                <a:lnTo>
                  <a:pt x="103092" y="22904"/>
                </a:lnTo>
                <a:lnTo>
                  <a:pt x="103092" y="94662"/>
                </a:lnTo>
                <a:lnTo>
                  <a:pt x="102931" y="95166"/>
                </a:lnTo>
                <a:lnTo>
                  <a:pt x="110174" y="95166"/>
                </a:lnTo>
                <a:lnTo>
                  <a:pt x="110174" y="15156"/>
                </a:lnTo>
                <a:lnTo>
                  <a:pt x="111692" y="8453"/>
                </a:lnTo>
                <a:lnTo>
                  <a:pt x="115033" y="5366"/>
                </a:lnTo>
                <a:lnTo>
                  <a:pt x="118374" y="3763"/>
                </a:lnTo>
                <a:lnTo>
                  <a:pt x="119892" y="1511"/>
                </a:lnTo>
                <a:lnTo>
                  <a:pt x="119892" y="667"/>
                </a:lnTo>
                <a:lnTo>
                  <a:pt x="96342" y="667"/>
                </a:lnTo>
                <a:lnTo>
                  <a:pt x="91564" y="0"/>
                </a:lnTo>
                <a:close/>
              </a:path>
              <a:path w="120000" h="120000" extrusionOk="0">
                <a:moveTo>
                  <a:pt x="19596" y="0"/>
                </a:moveTo>
                <a:lnTo>
                  <a:pt x="15320" y="0"/>
                </a:lnTo>
                <a:lnTo>
                  <a:pt x="12685" y="667"/>
                </a:lnTo>
                <a:lnTo>
                  <a:pt x="19965" y="667"/>
                </a:lnTo>
                <a:lnTo>
                  <a:pt x="19596" y="0"/>
                </a:lnTo>
                <a:close/>
              </a:path>
              <a:path w="120000" h="120000" extrusionOk="0">
                <a:moveTo>
                  <a:pt x="119228" y="0"/>
                </a:moveTo>
                <a:lnTo>
                  <a:pt x="114288" y="0"/>
                </a:lnTo>
                <a:lnTo>
                  <a:pt x="107206" y="667"/>
                </a:lnTo>
                <a:lnTo>
                  <a:pt x="119892" y="667"/>
                </a:lnTo>
                <a:lnTo>
                  <a:pt x="119892" y="503"/>
                </a:lnTo>
                <a:lnTo>
                  <a:pt x="119228" y="0"/>
                </a:lnTo>
                <a:close/>
              </a:path>
            </a:pathLst>
          </a:custGeom>
          <a:solidFill>
            <a:srgbClr val="FFFFFF"/>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76" name="Shape 576"/>
          <p:cNvSpPr/>
          <p:nvPr/>
        </p:nvSpPr>
        <p:spPr>
          <a:xfrm>
            <a:off x="603322" y="520041"/>
            <a:ext cx="117100" cy="124946"/>
          </a:xfrm>
          <a:custGeom>
            <a:avLst/>
            <a:gdLst/>
            <a:ahLst/>
            <a:cxnLst/>
            <a:rect l="0" t="0" r="0" b="0"/>
            <a:pathLst>
              <a:path w="120000" h="120000" extrusionOk="0">
                <a:moveTo>
                  <a:pt x="63536" y="0"/>
                </a:moveTo>
                <a:lnTo>
                  <a:pt x="37898" y="4903"/>
                </a:lnTo>
                <a:lnTo>
                  <a:pt x="17802" y="18260"/>
                </a:lnTo>
                <a:lnTo>
                  <a:pt x="4690" y="38038"/>
                </a:lnTo>
                <a:lnTo>
                  <a:pt x="0" y="62206"/>
                </a:lnTo>
                <a:lnTo>
                  <a:pt x="4617" y="85642"/>
                </a:lnTo>
                <a:lnTo>
                  <a:pt x="17492" y="103823"/>
                </a:lnTo>
                <a:lnTo>
                  <a:pt x="37152" y="115584"/>
                </a:lnTo>
                <a:lnTo>
                  <a:pt x="62124" y="119763"/>
                </a:lnTo>
                <a:lnTo>
                  <a:pt x="87047" y="117816"/>
                </a:lnTo>
                <a:lnTo>
                  <a:pt x="98853" y="114640"/>
                </a:lnTo>
                <a:lnTo>
                  <a:pt x="66889" y="114640"/>
                </a:lnTo>
                <a:lnTo>
                  <a:pt x="44540" y="109692"/>
                </a:lnTo>
                <a:lnTo>
                  <a:pt x="28413" y="96648"/>
                </a:lnTo>
                <a:lnTo>
                  <a:pt x="18639" y="78208"/>
                </a:lnTo>
                <a:lnTo>
                  <a:pt x="15352" y="57072"/>
                </a:lnTo>
                <a:lnTo>
                  <a:pt x="18483" y="35924"/>
                </a:lnTo>
                <a:lnTo>
                  <a:pt x="27951" y="19397"/>
                </a:lnTo>
                <a:lnTo>
                  <a:pt x="43872" y="8640"/>
                </a:lnTo>
                <a:lnTo>
                  <a:pt x="66361" y="4799"/>
                </a:lnTo>
                <a:lnTo>
                  <a:pt x="92935" y="4799"/>
                </a:lnTo>
                <a:lnTo>
                  <a:pt x="84236" y="1990"/>
                </a:lnTo>
                <a:lnTo>
                  <a:pt x="63536" y="0"/>
                </a:lnTo>
                <a:close/>
              </a:path>
              <a:path w="120000" h="120000" extrusionOk="0">
                <a:moveTo>
                  <a:pt x="117897" y="88337"/>
                </a:moveTo>
                <a:lnTo>
                  <a:pt x="115957" y="88337"/>
                </a:lnTo>
                <a:lnTo>
                  <a:pt x="114901" y="89327"/>
                </a:lnTo>
                <a:lnTo>
                  <a:pt x="114545" y="90489"/>
                </a:lnTo>
                <a:lnTo>
                  <a:pt x="109881" y="97473"/>
                </a:lnTo>
                <a:lnTo>
                  <a:pt x="100117" y="105419"/>
                </a:lnTo>
                <a:lnTo>
                  <a:pt x="85654" y="111937"/>
                </a:lnTo>
                <a:lnTo>
                  <a:pt x="66889" y="114640"/>
                </a:lnTo>
                <a:lnTo>
                  <a:pt x="98853" y="114640"/>
                </a:lnTo>
                <a:lnTo>
                  <a:pt x="118782" y="89327"/>
                </a:lnTo>
                <a:lnTo>
                  <a:pt x="117897" y="88337"/>
                </a:lnTo>
                <a:close/>
              </a:path>
              <a:path w="120000" h="120000" extrusionOk="0">
                <a:moveTo>
                  <a:pt x="92935" y="4799"/>
                </a:moveTo>
                <a:lnTo>
                  <a:pt x="66361" y="4799"/>
                </a:lnTo>
                <a:lnTo>
                  <a:pt x="81654" y="6756"/>
                </a:lnTo>
                <a:lnTo>
                  <a:pt x="93918" y="12388"/>
                </a:lnTo>
                <a:lnTo>
                  <a:pt x="103964" y="21340"/>
                </a:lnTo>
                <a:lnTo>
                  <a:pt x="112604" y="33255"/>
                </a:lnTo>
                <a:lnTo>
                  <a:pt x="113316" y="34406"/>
                </a:lnTo>
                <a:lnTo>
                  <a:pt x="114545" y="38711"/>
                </a:lnTo>
                <a:lnTo>
                  <a:pt x="119666" y="38711"/>
                </a:lnTo>
                <a:lnTo>
                  <a:pt x="118082" y="33255"/>
                </a:lnTo>
                <a:lnTo>
                  <a:pt x="117725" y="24484"/>
                </a:lnTo>
                <a:lnTo>
                  <a:pt x="117197" y="13732"/>
                </a:lnTo>
                <a:lnTo>
                  <a:pt x="117197" y="12742"/>
                </a:lnTo>
                <a:lnTo>
                  <a:pt x="111019" y="12742"/>
                </a:lnTo>
                <a:lnTo>
                  <a:pt x="106106" y="10751"/>
                </a:lnTo>
                <a:lnTo>
                  <a:pt x="97802" y="6371"/>
                </a:lnTo>
                <a:lnTo>
                  <a:pt x="92935" y="4799"/>
                </a:lnTo>
                <a:close/>
              </a:path>
              <a:path w="120000" h="120000" extrusionOk="0">
                <a:moveTo>
                  <a:pt x="117197" y="11085"/>
                </a:moveTo>
                <a:lnTo>
                  <a:pt x="113488" y="11085"/>
                </a:lnTo>
                <a:lnTo>
                  <a:pt x="112431" y="12742"/>
                </a:lnTo>
                <a:lnTo>
                  <a:pt x="117197" y="12742"/>
                </a:lnTo>
                <a:lnTo>
                  <a:pt x="117197" y="11085"/>
                </a:lnTo>
                <a:close/>
              </a:path>
            </a:pathLst>
          </a:custGeom>
          <a:solidFill>
            <a:srgbClr val="FFFFFF"/>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77" name="Shape 577"/>
          <p:cNvSpPr/>
          <p:nvPr/>
        </p:nvSpPr>
        <p:spPr>
          <a:xfrm>
            <a:off x="736279" y="520041"/>
            <a:ext cx="117100" cy="124946"/>
          </a:xfrm>
          <a:custGeom>
            <a:avLst/>
            <a:gdLst/>
            <a:ahLst/>
            <a:cxnLst/>
            <a:rect l="0" t="0" r="0" b="0"/>
            <a:pathLst>
              <a:path w="120000" h="120000" extrusionOk="0">
                <a:moveTo>
                  <a:pt x="63547" y="0"/>
                </a:moveTo>
                <a:lnTo>
                  <a:pt x="37907" y="4903"/>
                </a:lnTo>
                <a:lnTo>
                  <a:pt x="17808" y="18260"/>
                </a:lnTo>
                <a:lnTo>
                  <a:pt x="4691" y="38038"/>
                </a:lnTo>
                <a:lnTo>
                  <a:pt x="0" y="62206"/>
                </a:lnTo>
                <a:lnTo>
                  <a:pt x="4619" y="85642"/>
                </a:lnTo>
                <a:lnTo>
                  <a:pt x="17498" y="103823"/>
                </a:lnTo>
                <a:lnTo>
                  <a:pt x="37161" y="115584"/>
                </a:lnTo>
                <a:lnTo>
                  <a:pt x="62135" y="119763"/>
                </a:lnTo>
                <a:lnTo>
                  <a:pt x="87053" y="117816"/>
                </a:lnTo>
                <a:lnTo>
                  <a:pt x="98860" y="114640"/>
                </a:lnTo>
                <a:lnTo>
                  <a:pt x="66901" y="114640"/>
                </a:lnTo>
                <a:lnTo>
                  <a:pt x="44552" y="109692"/>
                </a:lnTo>
                <a:lnTo>
                  <a:pt x="28425" y="96648"/>
                </a:lnTo>
                <a:lnTo>
                  <a:pt x="18651" y="78208"/>
                </a:lnTo>
                <a:lnTo>
                  <a:pt x="15364" y="57072"/>
                </a:lnTo>
                <a:lnTo>
                  <a:pt x="18494" y="35924"/>
                </a:lnTo>
                <a:lnTo>
                  <a:pt x="27963" y="19397"/>
                </a:lnTo>
                <a:lnTo>
                  <a:pt x="43884" y="8640"/>
                </a:lnTo>
                <a:lnTo>
                  <a:pt x="66372" y="4799"/>
                </a:lnTo>
                <a:lnTo>
                  <a:pt x="92947" y="4799"/>
                </a:lnTo>
                <a:lnTo>
                  <a:pt x="84247" y="1990"/>
                </a:lnTo>
                <a:lnTo>
                  <a:pt x="63547" y="0"/>
                </a:lnTo>
                <a:close/>
              </a:path>
              <a:path w="120000" h="120000" extrusionOk="0">
                <a:moveTo>
                  <a:pt x="117909" y="88337"/>
                </a:moveTo>
                <a:lnTo>
                  <a:pt x="115969" y="88337"/>
                </a:lnTo>
                <a:lnTo>
                  <a:pt x="114912" y="89327"/>
                </a:lnTo>
                <a:lnTo>
                  <a:pt x="114556" y="90489"/>
                </a:lnTo>
                <a:lnTo>
                  <a:pt x="109892" y="97473"/>
                </a:lnTo>
                <a:lnTo>
                  <a:pt x="100129" y="105419"/>
                </a:lnTo>
                <a:lnTo>
                  <a:pt x="85665" y="111937"/>
                </a:lnTo>
                <a:lnTo>
                  <a:pt x="66901" y="114640"/>
                </a:lnTo>
                <a:lnTo>
                  <a:pt x="98860" y="114640"/>
                </a:lnTo>
                <a:lnTo>
                  <a:pt x="118793" y="89327"/>
                </a:lnTo>
                <a:lnTo>
                  <a:pt x="117909" y="88337"/>
                </a:lnTo>
                <a:close/>
              </a:path>
              <a:path w="120000" h="120000" extrusionOk="0">
                <a:moveTo>
                  <a:pt x="92947" y="4799"/>
                </a:moveTo>
                <a:lnTo>
                  <a:pt x="66372" y="4799"/>
                </a:lnTo>
                <a:lnTo>
                  <a:pt x="81665" y="6756"/>
                </a:lnTo>
                <a:lnTo>
                  <a:pt x="93929" y="12388"/>
                </a:lnTo>
                <a:lnTo>
                  <a:pt x="103975" y="21340"/>
                </a:lnTo>
                <a:lnTo>
                  <a:pt x="112615" y="33255"/>
                </a:lnTo>
                <a:lnTo>
                  <a:pt x="113316" y="34406"/>
                </a:lnTo>
                <a:lnTo>
                  <a:pt x="114556" y="38711"/>
                </a:lnTo>
                <a:lnTo>
                  <a:pt x="119678" y="38711"/>
                </a:lnTo>
                <a:lnTo>
                  <a:pt x="118093" y="33255"/>
                </a:lnTo>
                <a:lnTo>
                  <a:pt x="117737" y="24484"/>
                </a:lnTo>
                <a:lnTo>
                  <a:pt x="117208" y="13732"/>
                </a:lnTo>
                <a:lnTo>
                  <a:pt x="117208" y="12742"/>
                </a:lnTo>
                <a:lnTo>
                  <a:pt x="111031" y="12742"/>
                </a:lnTo>
                <a:lnTo>
                  <a:pt x="106117" y="10751"/>
                </a:lnTo>
                <a:lnTo>
                  <a:pt x="97813" y="6371"/>
                </a:lnTo>
                <a:lnTo>
                  <a:pt x="92947" y="4799"/>
                </a:lnTo>
                <a:close/>
              </a:path>
              <a:path w="120000" h="120000" extrusionOk="0">
                <a:moveTo>
                  <a:pt x="117208" y="11085"/>
                </a:moveTo>
                <a:lnTo>
                  <a:pt x="113499" y="11085"/>
                </a:lnTo>
                <a:lnTo>
                  <a:pt x="112443" y="12742"/>
                </a:lnTo>
                <a:lnTo>
                  <a:pt x="117208" y="12742"/>
                </a:lnTo>
                <a:lnTo>
                  <a:pt x="117208" y="11085"/>
                </a:lnTo>
                <a:close/>
              </a:path>
            </a:pathLst>
          </a:custGeom>
          <a:solidFill>
            <a:srgbClr val="FFFFFF"/>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78" name="Shape 578"/>
          <p:cNvSpPr/>
          <p:nvPr/>
        </p:nvSpPr>
        <p:spPr>
          <a:xfrm>
            <a:off x="863912" y="521600"/>
            <a:ext cx="125506" cy="122703"/>
          </a:xfrm>
          <a:custGeom>
            <a:avLst/>
            <a:gdLst/>
            <a:ahLst/>
            <a:cxnLst/>
            <a:rect l="0" t="0" r="0" b="0"/>
            <a:pathLst>
              <a:path w="120000" h="120000" extrusionOk="0">
                <a:moveTo>
                  <a:pt x="45446" y="30487"/>
                </a:moveTo>
                <a:lnTo>
                  <a:pt x="29314" y="30487"/>
                </a:lnTo>
                <a:lnTo>
                  <a:pt x="31295" y="33347"/>
                </a:lnTo>
                <a:lnTo>
                  <a:pt x="31617" y="33686"/>
                </a:lnTo>
                <a:lnTo>
                  <a:pt x="102438" y="115210"/>
                </a:lnTo>
                <a:lnTo>
                  <a:pt x="105889" y="119089"/>
                </a:lnTo>
                <a:lnTo>
                  <a:pt x="107538" y="119933"/>
                </a:lnTo>
                <a:lnTo>
                  <a:pt x="110013" y="119933"/>
                </a:lnTo>
                <a:lnTo>
                  <a:pt x="110105" y="118585"/>
                </a:lnTo>
                <a:lnTo>
                  <a:pt x="110174" y="95166"/>
                </a:lnTo>
                <a:lnTo>
                  <a:pt x="102267" y="95166"/>
                </a:lnTo>
                <a:lnTo>
                  <a:pt x="101613" y="94498"/>
                </a:lnTo>
                <a:lnTo>
                  <a:pt x="100617" y="93314"/>
                </a:lnTo>
                <a:lnTo>
                  <a:pt x="45446" y="30487"/>
                </a:lnTo>
                <a:close/>
              </a:path>
              <a:path w="120000" h="120000" extrusionOk="0">
                <a:moveTo>
                  <a:pt x="5109" y="0"/>
                </a:moveTo>
                <a:lnTo>
                  <a:pt x="1649" y="0"/>
                </a:lnTo>
                <a:lnTo>
                  <a:pt x="0" y="667"/>
                </a:lnTo>
                <a:lnTo>
                  <a:pt x="0" y="1676"/>
                </a:lnTo>
                <a:lnTo>
                  <a:pt x="3113" y="4303"/>
                </a:lnTo>
                <a:lnTo>
                  <a:pt x="9963" y="6629"/>
                </a:lnTo>
                <a:lnTo>
                  <a:pt x="16814" y="14356"/>
                </a:lnTo>
                <a:lnTo>
                  <a:pt x="19927" y="33183"/>
                </a:lnTo>
                <a:lnTo>
                  <a:pt x="19927" y="95342"/>
                </a:lnTo>
                <a:lnTo>
                  <a:pt x="17665" y="107908"/>
                </a:lnTo>
                <a:lnTo>
                  <a:pt x="12685" y="113005"/>
                </a:lnTo>
                <a:lnTo>
                  <a:pt x="7705" y="114784"/>
                </a:lnTo>
                <a:lnTo>
                  <a:pt x="5442" y="117402"/>
                </a:lnTo>
                <a:lnTo>
                  <a:pt x="5496" y="118585"/>
                </a:lnTo>
                <a:lnTo>
                  <a:pt x="5603" y="119254"/>
                </a:lnTo>
                <a:lnTo>
                  <a:pt x="8731" y="119254"/>
                </a:lnTo>
                <a:lnTo>
                  <a:pt x="17292" y="118585"/>
                </a:lnTo>
                <a:lnTo>
                  <a:pt x="41420" y="118585"/>
                </a:lnTo>
                <a:lnTo>
                  <a:pt x="41506" y="117062"/>
                </a:lnTo>
                <a:lnTo>
                  <a:pt x="39241" y="115119"/>
                </a:lnTo>
                <a:lnTo>
                  <a:pt x="34258" y="114140"/>
                </a:lnTo>
                <a:lnTo>
                  <a:pt x="29275" y="111170"/>
                </a:lnTo>
                <a:lnTo>
                  <a:pt x="27010" y="103254"/>
                </a:lnTo>
                <a:lnTo>
                  <a:pt x="27010" y="30991"/>
                </a:lnTo>
                <a:lnTo>
                  <a:pt x="27502" y="30487"/>
                </a:lnTo>
                <a:lnTo>
                  <a:pt x="45446" y="30487"/>
                </a:lnTo>
                <a:lnTo>
                  <a:pt x="21983" y="3763"/>
                </a:lnTo>
                <a:lnTo>
                  <a:pt x="21085" y="2695"/>
                </a:lnTo>
                <a:lnTo>
                  <a:pt x="19965" y="667"/>
                </a:lnTo>
                <a:lnTo>
                  <a:pt x="7574" y="667"/>
                </a:lnTo>
                <a:lnTo>
                  <a:pt x="5109" y="0"/>
                </a:lnTo>
                <a:close/>
              </a:path>
              <a:path w="120000" h="120000" extrusionOk="0">
                <a:moveTo>
                  <a:pt x="41420" y="118585"/>
                </a:moveTo>
                <a:lnTo>
                  <a:pt x="31124" y="118585"/>
                </a:lnTo>
                <a:lnTo>
                  <a:pt x="35742" y="119254"/>
                </a:lnTo>
                <a:lnTo>
                  <a:pt x="41335" y="119254"/>
                </a:lnTo>
                <a:lnTo>
                  <a:pt x="41420" y="118585"/>
                </a:lnTo>
                <a:close/>
              </a:path>
              <a:path w="120000" h="120000" extrusionOk="0">
                <a:moveTo>
                  <a:pt x="91564" y="0"/>
                </a:moveTo>
                <a:lnTo>
                  <a:pt x="85639" y="0"/>
                </a:lnTo>
                <a:lnTo>
                  <a:pt x="84814" y="503"/>
                </a:lnTo>
                <a:lnTo>
                  <a:pt x="84814" y="1676"/>
                </a:lnTo>
                <a:lnTo>
                  <a:pt x="87669" y="4239"/>
                </a:lnTo>
                <a:lnTo>
                  <a:pt x="93953" y="6105"/>
                </a:lnTo>
                <a:lnTo>
                  <a:pt x="100236" y="11063"/>
                </a:lnTo>
                <a:lnTo>
                  <a:pt x="103092" y="22904"/>
                </a:lnTo>
                <a:lnTo>
                  <a:pt x="103092" y="94662"/>
                </a:lnTo>
                <a:lnTo>
                  <a:pt x="102931" y="95166"/>
                </a:lnTo>
                <a:lnTo>
                  <a:pt x="110174" y="95166"/>
                </a:lnTo>
                <a:lnTo>
                  <a:pt x="110174" y="15156"/>
                </a:lnTo>
                <a:lnTo>
                  <a:pt x="111692" y="8453"/>
                </a:lnTo>
                <a:lnTo>
                  <a:pt x="115033" y="5366"/>
                </a:lnTo>
                <a:lnTo>
                  <a:pt x="118374" y="3763"/>
                </a:lnTo>
                <a:lnTo>
                  <a:pt x="119892" y="1511"/>
                </a:lnTo>
                <a:lnTo>
                  <a:pt x="119892" y="667"/>
                </a:lnTo>
                <a:lnTo>
                  <a:pt x="96342" y="667"/>
                </a:lnTo>
                <a:lnTo>
                  <a:pt x="91564" y="0"/>
                </a:lnTo>
                <a:close/>
              </a:path>
              <a:path w="120000" h="120000" extrusionOk="0">
                <a:moveTo>
                  <a:pt x="19596" y="0"/>
                </a:moveTo>
                <a:lnTo>
                  <a:pt x="15320" y="0"/>
                </a:lnTo>
                <a:lnTo>
                  <a:pt x="12685" y="667"/>
                </a:lnTo>
                <a:lnTo>
                  <a:pt x="19965" y="667"/>
                </a:lnTo>
                <a:lnTo>
                  <a:pt x="19596" y="0"/>
                </a:lnTo>
                <a:close/>
              </a:path>
              <a:path w="120000" h="120000" extrusionOk="0">
                <a:moveTo>
                  <a:pt x="119239" y="0"/>
                </a:moveTo>
                <a:lnTo>
                  <a:pt x="114288" y="0"/>
                </a:lnTo>
                <a:lnTo>
                  <a:pt x="107206" y="667"/>
                </a:lnTo>
                <a:lnTo>
                  <a:pt x="119892" y="667"/>
                </a:lnTo>
                <a:lnTo>
                  <a:pt x="119892" y="503"/>
                </a:lnTo>
                <a:lnTo>
                  <a:pt x="119239" y="0"/>
                </a:lnTo>
                <a:close/>
              </a:path>
            </a:pathLst>
          </a:custGeom>
          <a:solidFill>
            <a:srgbClr val="FFFFFF"/>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79" name="Shape 579"/>
          <p:cNvSpPr/>
          <p:nvPr/>
        </p:nvSpPr>
        <p:spPr>
          <a:xfrm>
            <a:off x="1120725" y="197840"/>
            <a:ext cx="105894" cy="103654"/>
          </a:xfrm>
          <a:custGeom>
            <a:avLst/>
            <a:gdLst/>
            <a:ahLst/>
            <a:cxnLst/>
            <a:rect l="0" t="0" r="0" b="0"/>
            <a:pathLst>
              <a:path w="120000" h="120000" extrusionOk="0">
                <a:moveTo>
                  <a:pt x="45351" y="30382"/>
                </a:moveTo>
                <a:lnTo>
                  <a:pt x="29256" y="30382"/>
                </a:lnTo>
                <a:lnTo>
                  <a:pt x="31225" y="33249"/>
                </a:lnTo>
                <a:lnTo>
                  <a:pt x="31555" y="33573"/>
                </a:lnTo>
                <a:lnTo>
                  <a:pt x="102234" y="114849"/>
                </a:lnTo>
                <a:lnTo>
                  <a:pt x="105688" y="118714"/>
                </a:lnTo>
                <a:lnTo>
                  <a:pt x="107326" y="119558"/>
                </a:lnTo>
                <a:lnTo>
                  <a:pt x="109790" y="119558"/>
                </a:lnTo>
                <a:lnTo>
                  <a:pt x="109908" y="117872"/>
                </a:lnTo>
                <a:lnTo>
                  <a:pt x="109955" y="94871"/>
                </a:lnTo>
                <a:lnTo>
                  <a:pt x="102069" y="94871"/>
                </a:lnTo>
                <a:lnTo>
                  <a:pt x="101409" y="94196"/>
                </a:lnTo>
                <a:lnTo>
                  <a:pt x="100418" y="93028"/>
                </a:lnTo>
                <a:lnTo>
                  <a:pt x="45351" y="30382"/>
                </a:lnTo>
                <a:close/>
              </a:path>
              <a:path w="120000" h="120000" extrusionOk="0">
                <a:moveTo>
                  <a:pt x="5091" y="0"/>
                </a:moveTo>
                <a:lnTo>
                  <a:pt x="1650" y="0"/>
                </a:lnTo>
                <a:lnTo>
                  <a:pt x="0" y="674"/>
                </a:lnTo>
                <a:lnTo>
                  <a:pt x="0" y="1685"/>
                </a:lnTo>
                <a:lnTo>
                  <a:pt x="3106" y="4296"/>
                </a:lnTo>
                <a:lnTo>
                  <a:pt x="9942" y="6612"/>
                </a:lnTo>
                <a:lnTo>
                  <a:pt x="16777" y="14314"/>
                </a:lnTo>
                <a:lnTo>
                  <a:pt x="19885" y="33080"/>
                </a:lnTo>
                <a:lnTo>
                  <a:pt x="19885" y="95039"/>
                </a:lnTo>
                <a:lnTo>
                  <a:pt x="17624" y="107567"/>
                </a:lnTo>
                <a:lnTo>
                  <a:pt x="12653" y="112650"/>
                </a:lnTo>
                <a:lnTo>
                  <a:pt x="7682" y="114424"/>
                </a:lnTo>
                <a:lnTo>
                  <a:pt x="5421" y="117028"/>
                </a:lnTo>
                <a:lnTo>
                  <a:pt x="5476" y="118209"/>
                </a:lnTo>
                <a:lnTo>
                  <a:pt x="5587" y="118883"/>
                </a:lnTo>
                <a:lnTo>
                  <a:pt x="8710" y="118883"/>
                </a:lnTo>
                <a:lnTo>
                  <a:pt x="17256" y="118209"/>
                </a:lnTo>
                <a:lnTo>
                  <a:pt x="41332" y="118209"/>
                </a:lnTo>
                <a:lnTo>
                  <a:pt x="41408" y="116704"/>
                </a:lnTo>
                <a:lnTo>
                  <a:pt x="39151" y="114761"/>
                </a:lnTo>
                <a:lnTo>
                  <a:pt x="34183" y="113782"/>
                </a:lnTo>
                <a:lnTo>
                  <a:pt x="29216" y="110822"/>
                </a:lnTo>
                <a:lnTo>
                  <a:pt x="26958" y="102940"/>
                </a:lnTo>
                <a:lnTo>
                  <a:pt x="26958" y="30887"/>
                </a:lnTo>
                <a:lnTo>
                  <a:pt x="27440" y="30382"/>
                </a:lnTo>
                <a:lnTo>
                  <a:pt x="45351" y="30382"/>
                </a:lnTo>
                <a:lnTo>
                  <a:pt x="22031" y="3852"/>
                </a:lnTo>
                <a:lnTo>
                  <a:pt x="21028" y="2684"/>
                </a:lnTo>
                <a:lnTo>
                  <a:pt x="19925" y="674"/>
                </a:lnTo>
                <a:lnTo>
                  <a:pt x="7555" y="674"/>
                </a:lnTo>
                <a:lnTo>
                  <a:pt x="5091" y="0"/>
                </a:lnTo>
                <a:close/>
              </a:path>
              <a:path w="120000" h="120000" extrusionOk="0">
                <a:moveTo>
                  <a:pt x="41332" y="118209"/>
                </a:moveTo>
                <a:lnTo>
                  <a:pt x="31060" y="118209"/>
                </a:lnTo>
                <a:lnTo>
                  <a:pt x="35656" y="118883"/>
                </a:lnTo>
                <a:lnTo>
                  <a:pt x="41256" y="118883"/>
                </a:lnTo>
                <a:lnTo>
                  <a:pt x="41332" y="118209"/>
                </a:lnTo>
                <a:close/>
              </a:path>
              <a:path w="120000" h="120000" extrusionOk="0">
                <a:moveTo>
                  <a:pt x="91377" y="0"/>
                </a:moveTo>
                <a:lnTo>
                  <a:pt x="85472" y="0"/>
                </a:lnTo>
                <a:lnTo>
                  <a:pt x="84647" y="505"/>
                </a:lnTo>
                <a:lnTo>
                  <a:pt x="84647" y="1685"/>
                </a:lnTo>
                <a:lnTo>
                  <a:pt x="87496" y="4235"/>
                </a:lnTo>
                <a:lnTo>
                  <a:pt x="93764" y="6090"/>
                </a:lnTo>
                <a:lnTo>
                  <a:pt x="100032" y="11030"/>
                </a:lnTo>
                <a:lnTo>
                  <a:pt x="102882" y="22831"/>
                </a:lnTo>
                <a:lnTo>
                  <a:pt x="102882" y="94364"/>
                </a:lnTo>
                <a:lnTo>
                  <a:pt x="102717" y="94871"/>
                </a:lnTo>
                <a:lnTo>
                  <a:pt x="109955" y="94871"/>
                </a:lnTo>
                <a:lnTo>
                  <a:pt x="109955" y="2853"/>
                </a:lnTo>
                <a:lnTo>
                  <a:pt x="119657" y="2853"/>
                </a:lnTo>
                <a:lnTo>
                  <a:pt x="119657" y="674"/>
                </a:lnTo>
                <a:lnTo>
                  <a:pt x="96151" y="674"/>
                </a:lnTo>
                <a:lnTo>
                  <a:pt x="91377" y="0"/>
                </a:lnTo>
                <a:close/>
              </a:path>
              <a:path w="120000" h="120000" extrusionOk="0">
                <a:moveTo>
                  <a:pt x="119657" y="2853"/>
                </a:moveTo>
                <a:lnTo>
                  <a:pt x="109955" y="2853"/>
                </a:lnTo>
                <a:lnTo>
                  <a:pt x="119657" y="5876"/>
                </a:lnTo>
                <a:lnTo>
                  <a:pt x="119657" y="2853"/>
                </a:lnTo>
                <a:close/>
              </a:path>
              <a:path w="120000" h="120000" extrusionOk="0">
                <a:moveTo>
                  <a:pt x="19555" y="0"/>
                </a:moveTo>
                <a:lnTo>
                  <a:pt x="15276" y="0"/>
                </a:lnTo>
                <a:lnTo>
                  <a:pt x="12659" y="674"/>
                </a:lnTo>
                <a:lnTo>
                  <a:pt x="19925" y="674"/>
                </a:lnTo>
                <a:lnTo>
                  <a:pt x="19555" y="0"/>
                </a:lnTo>
                <a:close/>
              </a:path>
              <a:path w="120000" h="120000" extrusionOk="0">
                <a:moveTo>
                  <a:pt x="118996" y="0"/>
                </a:moveTo>
                <a:lnTo>
                  <a:pt x="114069" y="0"/>
                </a:lnTo>
                <a:lnTo>
                  <a:pt x="106996" y="674"/>
                </a:lnTo>
                <a:lnTo>
                  <a:pt x="119657" y="674"/>
                </a:lnTo>
                <a:lnTo>
                  <a:pt x="119657" y="505"/>
                </a:lnTo>
                <a:lnTo>
                  <a:pt x="118996"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80" name="Shape 580"/>
          <p:cNvSpPr/>
          <p:nvPr/>
        </p:nvSpPr>
        <p:spPr>
          <a:xfrm>
            <a:off x="1240087" y="237720"/>
            <a:ext cx="58271" cy="63874"/>
          </a:xfrm>
          <a:custGeom>
            <a:avLst/>
            <a:gdLst/>
            <a:ahLst/>
            <a:cxnLst/>
            <a:rect l="0" t="0" r="0" b="0"/>
            <a:pathLst>
              <a:path w="120000" h="120000" extrusionOk="0">
                <a:moveTo>
                  <a:pt x="83153" y="7093"/>
                </a:moveTo>
                <a:lnTo>
                  <a:pt x="63321" y="7093"/>
                </a:lnTo>
                <a:lnTo>
                  <a:pt x="75576" y="16630"/>
                </a:lnTo>
                <a:lnTo>
                  <a:pt x="75576" y="51768"/>
                </a:lnTo>
                <a:lnTo>
                  <a:pt x="2483" y="82820"/>
                </a:lnTo>
                <a:lnTo>
                  <a:pt x="599" y="113369"/>
                </a:lnTo>
                <a:lnTo>
                  <a:pt x="13453" y="119895"/>
                </a:lnTo>
                <a:lnTo>
                  <a:pt x="32860" y="119895"/>
                </a:lnTo>
                <a:lnTo>
                  <a:pt x="45296" y="118808"/>
                </a:lnTo>
                <a:lnTo>
                  <a:pt x="57281" y="115680"/>
                </a:lnTo>
                <a:lnTo>
                  <a:pt x="65574" y="111999"/>
                </a:lnTo>
                <a:lnTo>
                  <a:pt x="28684" y="111999"/>
                </a:lnTo>
                <a:lnTo>
                  <a:pt x="20006" y="106000"/>
                </a:lnTo>
                <a:lnTo>
                  <a:pt x="20006" y="90462"/>
                </a:lnTo>
                <a:lnTo>
                  <a:pt x="26002" y="75860"/>
                </a:lnTo>
                <a:lnTo>
                  <a:pt x="40626" y="66825"/>
                </a:lnTo>
                <a:lnTo>
                  <a:pt x="58831" y="61573"/>
                </a:lnTo>
                <a:lnTo>
                  <a:pt x="75576" y="58314"/>
                </a:lnTo>
                <a:lnTo>
                  <a:pt x="97384" y="58314"/>
                </a:lnTo>
                <a:lnTo>
                  <a:pt x="97206" y="27536"/>
                </a:lnTo>
                <a:lnTo>
                  <a:pt x="92612" y="13908"/>
                </a:lnTo>
                <a:lnTo>
                  <a:pt x="83153" y="7093"/>
                </a:lnTo>
                <a:close/>
              </a:path>
              <a:path w="120000" h="120000" extrusionOk="0">
                <a:moveTo>
                  <a:pt x="95658" y="104105"/>
                </a:moveTo>
                <a:lnTo>
                  <a:pt x="78552" y="104105"/>
                </a:lnTo>
                <a:lnTo>
                  <a:pt x="82430" y="113095"/>
                </a:lnTo>
                <a:lnTo>
                  <a:pt x="90207" y="118000"/>
                </a:lnTo>
                <a:lnTo>
                  <a:pt x="106037" y="118000"/>
                </a:lnTo>
                <a:lnTo>
                  <a:pt x="119167" y="116906"/>
                </a:lnTo>
                <a:lnTo>
                  <a:pt x="119167" y="109811"/>
                </a:lnTo>
                <a:lnTo>
                  <a:pt x="94706" y="109811"/>
                </a:lnTo>
                <a:lnTo>
                  <a:pt x="95658" y="104105"/>
                </a:lnTo>
                <a:close/>
              </a:path>
              <a:path w="120000" h="120000" extrusionOk="0">
                <a:moveTo>
                  <a:pt x="97384" y="58314"/>
                </a:moveTo>
                <a:lnTo>
                  <a:pt x="75576" y="58314"/>
                </a:lnTo>
                <a:lnTo>
                  <a:pt x="75576" y="104357"/>
                </a:lnTo>
                <a:lnTo>
                  <a:pt x="55268" y="111999"/>
                </a:lnTo>
                <a:lnTo>
                  <a:pt x="65574" y="111999"/>
                </a:lnTo>
                <a:lnTo>
                  <a:pt x="68480" y="110711"/>
                </a:lnTo>
                <a:lnTo>
                  <a:pt x="78552" y="104105"/>
                </a:lnTo>
                <a:lnTo>
                  <a:pt x="95658" y="104105"/>
                </a:lnTo>
                <a:lnTo>
                  <a:pt x="97337" y="94022"/>
                </a:lnTo>
                <a:lnTo>
                  <a:pt x="97384" y="58314"/>
                </a:lnTo>
                <a:close/>
              </a:path>
              <a:path w="120000" h="120000" extrusionOk="0">
                <a:moveTo>
                  <a:pt x="119167" y="109284"/>
                </a:moveTo>
                <a:lnTo>
                  <a:pt x="114114" y="109284"/>
                </a:lnTo>
                <a:lnTo>
                  <a:pt x="111414" y="109811"/>
                </a:lnTo>
                <a:lnTo>
                  <a:pt x="119167" y="109811"/>
                </a:lnTo>
                <a:lnTo>
                  <a:pt x="119167" y="109284"/>
                </a:lnTo>
                <a:close/>
              </a:path>
              <a:path w="120000" h="120000" extrusionOk="0">
                <a:moveTo>
                  <a:pt x="50191" y="0"/>
                </a:moveTo>
                <a:lnTo>
                  <a:pt x="28400" y="2700"/>
                </a:lnTo>
                <a:lnTo>
                  <a:pt x="12772" y="10385"/>
                </a:lnTo>
                <a:lnTo>
                  <a:pt x="3305" y="20578"/>
                </a:lnTo>
                <a:lnTo>
                  <a:pt x="0" y="30800"/>
                </a:lnTo>
                <a:lnTo>
                  <a:pt x="0" y="35705"/>
                </a:lnTo>
                <a:lnTo>
                  <a:pt x="8976" y="39788"/>
                </a:lnTo>
                <a:lnTo>
                  <a:pt x="19706" y="39788"/>
                </a:lnTo>
                <a:lnTo>
                  <a:pt x="20629" y="37600"/>
                </a:lnTo>
                <a:lnTo>
                  <a:pt x="20629" y="31599"/>
                </a:lnTo>
                <a:lnTo>
                  <a:pt x="18830" y="27536"/>
                </a:lnTo>
                <a:lnTo>
                  <a:pt x="18830" y="8441"/>
                </a:lnTo>
                <a:lnTo>
                  <a:pt x="30483" y="7093"/>
                </a:lnTo>
                <a:lnTo>
                  <a:pt x="83153" y="7093"/>
                </a:lnTo>
                <a:lnTo>
                  <a:pt x="80727" y="5346"/>
                </a:lnTo>
                <a:lnTo>
                  <a:pt x="65373" y="1127"/>
                </a:lnTo>
                <a:lnTo>
                  <a:pt x="50191"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81" name="Shape 581"/>
          <p:cNvSpPr/>
          <p:nvPr/>
        </p:nvSpPr>
        <p:spPr>
          <a:xfrm>
            <a:off x="1303467" y="226112"/>
            <a:ext cx="42581" cy="75639"/>
          </a:xfrm>
          <a:custGeom>
            <a:avLst/>
            <a:gdLst/>
            <a:ahLst/>
            <a:cxnLst/>
            <a:rect l="0" t="0" r="0" b="0"/>
            <a:pathLst>
              <a:path w="120000" h="120000" extrusionOk="0">
                <a:moveTo>
                  <a:pt x="51914" y="30843"/>
                </a:moveTo>
                <a:lnTo>
                  <a:pt x="22073" y="30843"/>
                </a:lnTo>
                <a:lnTo>
                  <a:pt x="22073" y="92959"/>
                </a:lnTo>
                <a:lnTo>
                  <a:pt x="26581" y="107137"/>
                </a:lnTo>
                <a:lnTo>
                  <a:pt x="37910" y="115204"/>
                </a:lnTo>
                <a:lnTo>
                  <a:pt x="52767" y="118824"/>
                </a:lnTo>
                <a:lnTo>
                  <a:pt x="67863" y="119661"/>
                </a:lnTo>
                <a:lnTo>
                  <a:pt x="96474" y="119661"/>
                </a:lnTo>
                <a:lnTo>
                  <a:pt x="118547" y="111839"/>
                </a:lnTo>
                <a:lnTo>
                  <a:pt x="118547" y="111608"/>
                </a:lnTo>
                <a:lnTo>
                  <a:pt x="64168" y="111608"/>
                </a:lnTo>
                <a:lnTo>
                  <a:pt x="52735" y="107234"/>
                </a:lnTo>
                <a:lnTo>
                  <a:pt x="51914" y="97812"/>
                </a:lnTo>
                <a:lnTo>
                  <a:pt x="51914" y="30843"/>
                </a:lnTo>
                <a:close/>
              </a:path>
              <a:path w="120000" h="120000" extrusionOk="0">
                <a:moveTo>
                  <a:pt x="116906" y="106311"/>
                </a:moveTo>
                <a:lnTo>
                  <a:pt x="108347" y="106311"/>
                </a:lnTo>
                <a:lnTo>
                  <a:pt x="102191" y="111608"/>
                </a:lnTo>
                <a:lnTo>
                  <a:pt x="118547" y="111608"/>
                </a:lnTo>
                <a:lnTo>
                  <a:pt x="118547" y="106542"/>
                </a:lnTo>
                <a:lnTo>
                  <a:pt x="116906" y="106311"/>
                </a:lnTo>
                <a:close/>
              </a:path>
              <a:path w="120000" h="120000" extrusionOk="0">
                <a:moveTo>
                  <a:pt x="52325" y="0"/>
                </a:moveTo>
                <a:lnTo>
                  <a:pt x="43326" y="0"/>
                </a:lnTo>
                <a:lnTo>
                  <a:pt x="39253" y="5065"/>
                </a:lnTo>
                <a:lnTo>
                  <a:pt x="31072" y="10595"/>
                </a:lnTo>
                <a:lnTo>
                  <a:pt x="10229" y="23483"/>
                </a:lnTo>
                <a:lnTo>
                  <a:pt x="0" y="27394"/>
                </a:lnTo>
                <a:lnTo>
                  <a:pt x="0" y="30843"/>
                </a:lnTo>
                <a:lnTo>
                  <a:pt x="105063" y="30843"/>
                </a:lnTo>
                <a:lnTo>
                  <a:pt x="113243" y="22559"/>
                </a:lnTo>
                <a:lnTo>
                  <a:pt x="114459" y="21403"/>
                </a:lnTo>
                <a:lnTo>
                  <a:pt x="51914" y="21403"/>
                </a:lnTo>
                <a:lnTo>
                  <a:pt x="51914" y="4853"/>
                </a:lnTo>
                <a:lnTo>
                  <a:pt x="52325" y="0"/>
                </a:lnTo>
                <a:close/>
              </a:path>
              <a:path w="120000" h="120000" extrusionOk="0">
                <a:moveTo>
                  <a:pt x="114852" y="17492"/>
                </a:moveTo>
                <a:lnTo>
                  <a:pt x="111600" y="17492"/>
                </a:lnTo>
                <a:lnTo>
                  <a:pt x="107084" y="21403"/>
                </a:lnTo>
                <a:lnTo>
                  <a:pt x="114459" y="21403"/>
                </a:lnTo>
                <a:lnTo>
                  <a:pt x="115675" y="20248"/>
                </a:lnTo>
                <a:lnTo>
                  <a:pt x="115675" y="18648"/>
                </a:lnTo>
                <a:lnTo>
                  <a:pt x="114852" y="17492"/>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82" name="Shape 582"/>
          <p:cNvSpPr/>
          <p:nvPr/>
        </p:nvSpPr>
        <p:spPr>
          <a:xfrm>
            <a:off x="1354521" y="207845"/>
            <a:ext cx="30255" cy="93009"/>
          </a:xfrm>
          <a:custGeom>
            <a:avLst/>
            <a:gdLst/>
            <a:ahLst/>
            <a:cxnLst/>
            <a:rect l="0" t="0" r="0" b="0"/>
            <a:pathLst>
              <a:path w="120000" h="120000" extrusionOk="0">
                <a:moveTo>
                  <a:pt x="73599" y="47521"/>
                </a:moveTo>
                <a:lnTo>
                  <a:pt x="31643" y="47521"/>
                </a:lnTo>
                <a:lnTo>
                  <a:pt x="31643" y="102924"/>
                </a:lnTo>
                <a:lnTo>
                  <a:pt x="27685" y="111726"/>
                </a:lnTo>
                <a:lnTo>
                  <a:pt x="18974" y="114848"/>
                </a:lnTo>
                <a:lnTo>
                  <a:pt x="10267" y="115655"/>
                </a:lnTo>
                <a:lnTo>
                  <a:pt x="6309" y="117512"/>
                </a:lnTo>
                <a:lnTo>
                  <a:pt x="6887" y="119392"/>
                </a:lnTo>
                <a:lnTo>
                  <a:pt x="10355" y="119565"/>
                </a:lnTo>
                <a:lnTo>
                  <a:pt x="21287" y="119565"/>
                </a:lnTo>
                <a:lnTo>
                  <a:pt x="36220" y="118828"/>
                </a:lnTo>
                <a:lnTo>
                  <a:pt x="119065" y="118828"/>
                </a:lnTo>
                <a:lnTo>
                  <a:pt x="119065" y="116774"/>
                </a:lnTo>
                <a:lnTo>
                  <a:pt x="73599" y="116774"/>
                </a:lnTo>
                <a:lnTo>
                  <a:pt x="73599" y="47521"/>
                </a:lnTo>
                <a:close/>
              </a:path>
              <a:path w="120000" h="120000" extrusionOk="0">
                <a:moveTo>
                  <a:pt x="119065" y="118828"/>
                </a:moveTo>
                <a:lnTo>
                  <a:pt x="78222" y="118828"/>
                </a:lnTo>
                <a:lnTo>
                  <a:pt x="96041" y="119565"/>
                </a:lnTo>
                <a:lnTo>
                  <a:pt x="115597" y="119565"/>
                </a:lnTo>
                <a:lnTo>
                  <a:pt x="119065" y="119016"/>
                </a:lnTo>
                <a:lnTo>
                  <a:pt x="119065" y="118828"/>
                </a:lnTo>
                <a:close/>
              </a:path>
              <a:path w="120000" h="120000" extrusionOk="0">
                <a:moveTo>
                  <a:pt x="119065" y="112654"/>
                </a:moveTo>
                <a:lnTo>
                  <a:pt x="73599" y="116774"/>
                </a:lnTo>
                <a:lnTo>
                  <a:pt x="119065" y="116774"/>
                </a:lnTo>
                <a:lnTo>
                  <a:pt x="119065" y="112654"/>
                </a:lnTo>
                <a:close/>
              </a:path>
              <a:path w="120000" h="120000" extrusionOk="0">
                <a:moveTo>
                  <a:pt x="70176" y="37040"/>
                </a:moveTo>
                <a:lnTo>
                  <a:pt x="53508" y="37040"/>
                </a:lnTo>
                <a:lnTo>
                  <a:pt x="41998" y="43026"/>
                </a:lnTo>
                <a:lnTo>
                  <a:pt x="5154" y="46408"/>
                </a:lnTo>
                <a:lnTo>
                  <a:pt x="2264" y="46582"/>
                </a:lnTo>
                <a:lnTo>
                  <a:pt x="0" y="47348"/>
                </a:lnTo>
                <a:lnTo>
                  <a:pt x="0" y="52394"/>
                </a:lnTo>
                <a:lnTo>
                  <a:pt x="31643" y="47521"/>
                </a:lnTo>
                <a:lnTo>
                  <a:pt x="73599" y="47521"/>
                </a:lnTo>
                <a:lnTo>
                  <a:pt x="73599" y="38167"/>
                </a:lnTo>
                <a:lnTo>
                  <a:pt x="70176" y="37040"/>
                </a:lnTo>
                <a:close/>
              </a:path>
              <a:path w="120000" h="120000" extrusionOk="0">
                <a:moveTo>
                  <a:pt x="59821" y="0"/>
                </a:moveTo>
                <a:lnTo>
                  <a:pt x="45420" y="0"/>
                </a:lnTo>
                <a:lnTo>
                  <a:pt x="28587" y="7661"/>
                </a:lnTo>
                <a:lnTo>
                  <a:pt x="28598" y="12158"/>
                </a:lnTo>
                <a:lnTo>
                  <a:pt x="45420" y="19647"/>
                </a:lnTo>
                <a:lnTo>
                  <a:pt x="59821" y="19647"/>
                </a:lnTo>
                <a:lnTo>
                  <a:pt x="76486" y="12158"/>
                </a:lnTo>
                <a:lnTo>
                  <a:pt x="76486" y="7661"/>
                </a:lnTo>
                <a:lnTo>
                  <a:pt x="59821"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83" name="Shape 583"/>
          <p:cNvSpPr/>
          <p:nvPr/>
        </p:nvSpPr>
        <p:spPr>
          <a:xfrm>
            <a:off x="1391804" y="237720"/>
            <a:ext cx="63874" cy="63874"/>
          </a:xfrm>
          <a:custGeom>
            <a:avLst/>
            <a:gdLst/>
            <a:ahLst/>
            <a:cxnLst/>
            <a:rect l="0" t="0" r="0" b="0"/>
            <a:pathLst>
              <a:path w="120000" h="120000" extrusionOk="0">
                <a:moveTo>
                  <a:pt x="60777" y="0"/>
                </a:moveTo>
                <a:lnTo>
                  <a:pt x="36795" y="4993"/>
                </a:lnTo>
                <a:lnTo>
                  <a:pt x="17511" y="18493"/>
                </a:lnTo>
                <a:lnTo>
                  <a:pt x="4668" y="38279"/>
                </a:lnTo>
                <a:lnTo>
                  <a:pt x="0" y="62126"/>
                </a:lnTo>
                <a:lnTo>
                  <a:pt x="4555" y="86668"/>
                </a:lnTo>
                <a:lnTo>
                  <a:pt x="17238" y="104803"/>
                </a:lnTo>
                <a:lnTo>
                  <a:pt x="36565" y="116041"/>
                </a:lnTo>
                <a:lnTo>
                  <a:pt x="61052" y="119895"/>
                </a:lnTo>
                <a:lnTo>
                  <a:pt x="84384" y="115368"/>
                </a:lnTo>
                <a:lnTo>
                  <a:pt x="86179" y="114169"/>
                </a:lnTo>
                <a:lnTo>
                  <a:pt x="63494" y="114169"/>
                </a:lnTo>
                <a:lnTo>
                  <a:pt x="43106" y="108301"/>
                </a:lnTo>
                <a:lnTo>
                  <a:pt x="29331" y="93390"/>
                </a:lnTo>
                <a:lnTo>
                  <a:pt x="21531" y="73473"/>
                </a:lnTo>
                <a:lnTo>
                  <a:pt x="19073" y="52589"/>
                </a:lnTo>
                <a:lnTo>
                  <a:pt x="21193" y="35539"/>
                </a:lnTo>
                <a:lnTo>
                  <a:pt x="27865" y="20610"/>
                </a:lnTo>
                <a:lnTo>
                  <a:pt x="39544" y="10022"/>
                </a:lnTo>
                <a:lnTo>
                  <a:pt x="56694" y="5999"/>
                </a:lnTo>
                <a:lnTo>
                  <a:pt x="86547" y="5999"/>
                </a:lnTo>
                <a:lnTo>
                  <a:pt x="78745" y="2367"/>
                </a:lnTo>
                <a:lnTo>
                  <a:pt x="60777" y="0"/>
                </a:lnTo>
                <a:close/>
              </a:path>
              <a:path w="120000" h="120000" extrusionOk="0">
                <a:moveTo>
                  <a:pt x="86547" y="5999"/>
                </a:moveTo>
                <a:lnTo>
                  <a:pt x="56694" y="5999"/>
                </a:lnTo>
                <a:lnTo>
                  <a:pt x="77269" y="11247"/>
                </a:lnTo>
                <a:lnTo>
                  <a:pt x="90925" y="24898"/>
                </a:lnTo>
                <a:lnTo>
                  <a:pt x="98503" y="43818"/>
                </a:lnTo>
                <a:lnTo>
                  <a:pt x="100842" y="64862"/>
                </a:lnTo>
                <a:lnTo>
                  <a:pt x="98224" y="86814"/>
                </a:lnTo>
                <a:lnTo>
                  <a:pt x="90748" y="102179"/>
                </a:lnTo>
                <a:lnTo>
                  <a:pt x="78983" y="111214"/>
                </a:lnTo>
                <a:lnTo>
                  <a:pt x="63494" y="114169"/>
                </a:lnTo>
                <a:lnTo>
                  <a:pt x="86179" y="114169"/>
                </a:lnTo>
                <a:lnTo>
                  <a:pt x="103041" y="102895"/>
                </a:lnTo>
                <a:lnTo>
                  <a:pt x="115413" y="84137"/>
                </a:lnTo>
                <a:lnTo>
                  <a:pt x="119893" y="60758"/>
                </a:lnTo>
                <a:lnTo>
                  <a:pt x="113566" y="29886"/>
                </a:lnTo>
                <a:lnTo>
                  <a:pt x="98096" y="11375"/>
                </a:lnTo>
                <a:lnTo>
                  <a:pt x="86547" y="5999"/>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84" name="Shape 584"/>
          <p:cNvSpPr/>
          <p:nvPr/>
        </p:nvSpPr>
        <p:spPr>
          <a:xfrm>
            <a:off x="1462008" y="236566"/>
            <a:ext cx="77321" cy="64433"/>
          </a:xfrm>
          <a:custGeom>
            <a:avLst/>
            <a:gdLst/>
            <a:ahLst/>
            <a:cxnLst/>
            <a:rect l="0" t="0" r="0" b="0"/>
            <a:pathLst>
              <a:path w="120000" h="120000" extrusionOk="0">
                <a:moveTo>
                  <a:pt x="3372" y="110482"/>
                </a:moveTo>
                <a:lnTo>
                  <a:pt x="3372" y="118580"/>
                </a:lnTo>
                <a:lnTo>
                  <a:pt x="4486" y="119122"/>
                </a:lnTo>
                <a:lnTo>
                  <a:pt x="10121" y="119122"/>
                </a:lnTo>
                <a:lnTo>
                  <a:pt x="14625" y="118037"/>
                </a:lnTo>
                <a:lnTo>
                  <a:pt x="52885" y="118037"/>
                </a:lnTo>
                <a:lnTo>
                  <a:pt x="52885" y="115888"/>
                </a:lnTo>
                <a:lnTo>
                  <a:pt x="16660" y="115888"/>
                </a:lnTo>
                <a:lnTo>
                  <a:pt x="3372" y="110482"/>
                </a:lnTo>
                <a:close/>
              </a:path>
              <a:path w="120000" h="120000" extrusionOk="0">
                <a:moveTo>
                  <a:pt x="52885" y="118037"/>
                </a:moveTo>
                <a:lnTo>
                  <a:pt x="39616" y="118037"/>
                </a:lnTo>
                <a:lnTo>
                  <a:pt x="44120" y="119122"/>
                </a:lnTo>
                <a:lnTo>
                  <a:pt x="51320" y="119122"/>
                </a:lnTo>
                <a:lnTo>
                  <a:pt x="52885" y="118580"/>
                </a:lnTo>
                <a:lnTo>
                  <a:pt x="52885" y="118037"/>
                </a:lnTo>
                <a:close/>
              </a:path>
              <a:path w="120000" h="120000" extrusionOk="0">
                <a:moveTo>
                  <a:pt x="76294" y="110482"/>
                </a:moveTo>
                <a:lnTo>
                  <a:pt x="76294" y="118580"/>
                </a:lnTo>
                <a:lnTo>
                  <a:pt x="77425" y="119122"/>
                </a:lnTo>
                <a:lnTo>
                  <a:pt x="83286" y="119122"/>
                </a:lnTo>
                <a:lnTo>
                  <a:pt x="88000" y="118037"/>
                </a:lnTo>
                <a:lnTo>
                  <a:pt x="119964" y="118037"/>
                </a:lnTo>
                <a:lnTo>
                  <a:pt x="119964" y="115888"/>
                </a:lnTo>
                <a:lnTo>
                  <a:pt x="85981" y="115888"/>
                </a:lnTo>
                <a:lnTo>
                  <a:pt x="76294" y="110482"/>
                </a:lnTo>
                <a:close/>
              </a:path>
              <a:path w="120000" h="120000" extrusionOk="0">
                <a:moveTo>
                  <a:pt x="119964" y="118037"/>
                </a:moveTo>
                <a:lnTo>
                  <a:pt x="107582" y="118037"/>
                </a:lnTo>
                <a:lnTo>
                  <a:pt x="113217" y="119122"/>
                </a:lnTo>
                <a:lnTo>
                  <a:pt x="118399" y="119122"/>
                </a:lnTo>
                <a:lnTo>
                  <a:pt x="119964" y="118580"/>
                </a:lnTo>
                <a:lnTo>
                  <a:pt x="119964" y="118037"/>
                </a:lnTo>
                <a:close/>
              </a:path>
              <a:path w="120000" h="120000" extrusionOk="0">
                <a:moveTo>
                  <a:pt x="33077" y="15129"/>
                </a:moveTo>
                <a:lnTo>
                  <a:pt x="16660" y="15129"/>
                </a:lnTo>
                <a:lnTo>
                  <a:pt x="16660" y="115888"/>
                </a:lnTo>
                <a:lnTo>
                  <a:pt x="33077" y="115888"/>
                </a:lnTo>
                <a:lnTo>
                  <a:pt x="33077" y="35123"/>
                </a:lnTo>
                <a:lnTo>
                  <a:pt x="32851" y="30803"/>
                </a:lnTo>
                <a:lnTo>
                  <a:pt x="36932" y="22141"/>
                </a:lnTo>
                <a:lnTo>
                  <a:pt x="33077" y="22141"/>
                </a:lnTo>
                <a:lnTo>
                  <a:pt x="33077" y="15129"/>
                </a:lnTo>
                <a:close/>
              </a:path>
              <a:path w="120000" h="120000" extrusionOk="0">
                <a:moveTo>
                  <a:pt x="52885" y="108061"/>
                </a:moveTo>
                <a:lnTo>
                  <a:pt x="33077" y="115888"/>
                </a:lnTo>
                <a:lnTo>
                  <a:pt x="52885" y="115888"/>
                </a:lnTo>
                <a:lnTo>
                  <a:pt x="52885" y="108061"/>
                </a:lnTo>
                <a:close/>
              </a:path>
              <a:path w="120000" h="120000" extrusionOk="0">
                <a:moveTo>
                  <a:pt x="90306" y="14045"/>
                </a:moveTo>
                <a:lnTo>
                  <a:pt x="59634" y="14045"/>
                </a:lnTo>
                <a:lnTo>
                  <a:pt x="71446" y="17421"/>
                </a:lnTo>
                <a:lnTo>
                  <a:pt x="79649" y="25865"/>
                </a:lnTo>
                <a:lnTo>
                  <a:pt x="84429" y="36838"/>
                </a:lnTo>
                <a:lnTo>
                  <a:pt x="85981" y="47811"/>
                </a:lnTo>
                <a:lnTo>
                  <a:pt x="85981" y="115888"/>
                </a:lnTo>
                <a:lnTo>
                  <a:pt x="102416" y="115888"/>
                </a:lnTo>
                <a:lnTo>
                  <a:pt x="102416" y="52673"/>
                </a:lnTo>
                <a:lnTo>
                  <a:pt x="100924" y="36127"/>
                </a:lnTo>
                <a:lnTo>
                  <a:pt x="95376" y="19729"/>
                </a:lnTo>
                <a:lnTo>
                  <a:pt x="90306" y="14045"/>
                </a:lnTo>
                <a:close/>
              </a:path>
              <a:path w="120000" h="120000" extrusionOk="0">
                <a:moveTo>
                  <a:pt x="119964" y="108061"/>
                </a:moveTo>
                <a:lnTo>
                  <a:pt x="102416" y="115888"/>
                </a:lnTo>
                <a:lnTo>
                  <a:pt x="119964" y="115888"/>
                </a:lnTo>
                <a:lnTo>
                  <a:pt x="119964" y="108061"/>
                </a:lnTo>
                <a:close/>
              </a:path>
              <a:path w="120000" h="120000" extrusionOk="0">
                <a:moveTo>
                  <a:pt x="31738" y="0"/>
                </a:moveTo>
                <a:lnTo>
                  <a:pt x="25199" y="0"/>
                </a:lnTo>
                <a:lnTo>
                  <a:pt x="20695" y="8638"/>
                </a:lnTo>
                <a:lnTo>
                  <a:pt x="2017" y="13501"/>
                </a:lnTo>
                <a:lnTo>
                  <a:pt x="885" y="13772"/>
                </a:lnTo>
                <a:lnTo>
                  <a:pt x="0" y="14858"/>
                </a:lnTo>
                <a:lnTo>
                  <a:pt x="0" y="22141"/>
                </a:lnTo>
                <a:lnTo>
                  <a:pt x="16660" y="15129"/>
                </a:lnTo>
                <a:lnTo>
                  <a:pt x="33077" y="15129"/>
                </a:lnTo>
                <a:lnTo>
                  <a:pt x="33077" y="1626"/>
                </a:lnTo>
                <a:lnTo>
                  <a:pt x="31738" y="0"/>
                </a:lnTo>
                <a:close/>
              </a:path>
              <a:path w="120000" h="120000" extrusionOk="0">
                <a:moveTo>
                  <a:pt x="65721" y="2169"/>
                </a:moveTo>
                <a:lnTo>
                  <a:pt x="51349" y="5748"/>
                </a:lnTo>
                <a:lnTo>
                  <a:pt x="41044" y="13376"/>
                </a:lnTo>
                <a:lnTo>
                  <a:pt x="34918" y="20394"/>
                </a:lnTo>
                <a:lnTo>
                  <a:pt x="33077" y="22141"/>
                </a:lnTo>
                <a:lnTo>
                  <a:pt x="36932" y="22141"/>
                </a:lnTo>
                <a:lnTo>
                  <a:pt x="40747" y="14045"/>
                </a:lnTo>
                <a:lnTo>
                  <a:pt x="90306" y="14045"/>
                </a:lnTo>
                <a:lnTo>
                  <a:pt x="84176" y="7176"/>
                </a:lnTo>
                <a:lnTo>
                  <a:pt x="65721" y="2169"/>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85" name="Shape 585"/>
          <p:cNvSpPr/>
          <p:nvPr/>
        </p:nvSpPr>
        <p:spPr>
          <a:xfrm>
            <a:off x="1546265" y="237720"/>
            <a:ext cx="58271" cy="63874"/>
          </a:xfrm>
          <a:custGeom>
            <a:avLst/>
            <a:gdLst/>
            <a:ahLst/>
            <a:cxnLst/>
            <a:rect l="0" t="0" r="0" b="0"/>
            <a:pathLst>
              <a:path w="120000" h="120000" extrusionOk="0">
                <a:moveTo>
                  <a:pt x="83154" y="7093"/>
                </a:moveTo>
                <a:lnTo>
                  <a:pt x="63322" y="7093"/>
                </a:lnTo>
                <a:lnTo>
                  <a:pt x="75577" y="16630"/>
                </a:lnTo>
                <a:lnTo>
                  <a:pt x="75577" y="51768"/>
                </a:lnTo>
                <a:lnTo>
                  <a:pt x="2483" y="82820"/>
                </a:lnTo>
                <a:lnTo>
                  <a:pt x="599" y="113369"/>
                </a:lnTo>
                <a:lnTo>
                  <a:pt x="13453" y="119895"/>
                </a:lnTo>
                <a:lnTo>
                  <a:pt x="32860" y="119895"/>
                </a:lnTo>
                <a:lnTo>
                  <a:pt x="45296" y="118808"/>
                </a:lnTo>
                <a:lnTo>
                  <a:pt x="57282" y="115680"/>
                </a:lnTo>
                <a:lnTo>
                  <a:pt x="65575" y="111999"/>
                </a:lnTo>
                <a:lnTo>
                  <a:pt x="28684" y="111999"/>
                </a:lnTo>
                <a:lnTo>
                  <a:pt x="20006" y="106000"/>
                </a:lnTo>
                <a:lnTo>
                  <a:pt x="20006" y="90462"/>
                </a:lnTo>
                <a:lnTo>
                  <a:pt x="26002" y="75860"/>
                </a:lnTo>
                <a:lnTo>
                  <a:pt x="40626" y="66825"/>
                </a:lnTo>
                <a:lnTo>
                  <a:pt x="58832" y="61573"/>
                </a:lnTo>
                <a:lnTo>
                  <a:pt x="75577" y="58314"/>
                </a:lnTo>
                <a:lnTo>
                  <a:pt x="97386" y="58314"/>
                </a:lnTo>
                <a:lnTo>
                  <a:pt x="97208" y="27536"/>
                </a:lnTo>
                <a:lnTo>
                  <a:pt x="92614" y="13908"/>
                </a:lnTo>
                <a:lnTo>
                  <a:pt x="83154" y="7093"/>
                </a:lnTo>
                <a:close/>
              </a:path>
              <a:path w="120000" h="120000" extrusionOk="0">
                <a:moveTo>
                  <a:pt x="95643" y="104105"/>
                </a:moveTo>
                <a:lnTo>
                  <a:pt x="78553" y="104105"/>
                </a:lnTo>
                <a:lnTo>
                  <a:pt x="82431" y="113095"/>
                </a:lnTo>
                <a:lnTo>
                  <a:pt x="90208" y="118000"/>
                </a:lnTo>
                <a:lnTo>
                  <a:pt x="106039" y="118000"/>
                </a:lnTo>
                <a:lnTo>
                  <a:pt x="119193" y="116906"/>
                </a:lnTo>
                <a:lnTo>
                  <a:pt x="119193" y="109811"/>
                </a:lnTo>
                <a:lnTo>
                  <a:pt x="94685" y="109811"/>
                </a:lnTo>
                <a:lnTo>
                  <a:pt x="95643" y="104105"/>
                </a:lnTo>
                <a:close/>
              </a:path>
              <a:path w="120000" h="120000" extrusionOk="0">
                <a:moveTo>
                  <a:pt x="97386" y="58314"/>
                </a:moveTo>
                <a:lnTo>
                  <a:pt x="75577" y="58314"/>
                </a:lnTo>
                <a:lnTo>
                  <a:pt x="75577" y="104357"/>
                </a:lnTo>
                <a:lnTo>
                  <a:pt x="55269" y="111999"/>
                </a:lnTo>
                <a:lnTo>
                  <a:pt x="65575" y="111999"/>
                </a:lnTo>
                <a:lnTo>
                  <a:pt x="68481" y="110711"/>
                </a:lnTo>
                <a:lnTo>
                  <a:pt x="78553" y="104105"/>
                </a:lnTo>
                <a:lnTo>
                  <a:pt x="95643" y="104105"/>
                </a:lnTo>
                <a:lnTo>
                  <a:pt x="97338" y="94022"/>
                </a:lnTo>
                <a:lnTo>
                  <a:pt x="97386" y="58314"/>
                </a:lnTo>
                <a:close/>
              </a:path>
              <a:path w="120000" h="120000" extrusionOk="0">
                <a:moveTo>
                  <a:pt x="119193" y="109284"/>
                </a:moveTo>
                <a:lnTo>
                  <a:pt x="114116" y="109284"/>
                </a:lnTo>
                <a:lnTo>
                  <a:pt x="111415" y="109811"/>
                </a:lnTo>
                <a:lnTo>
                  <a:pt x="119193" y="109811"/>
                </a:lnTo>
                <a:lnTo>
                  <a:pt x="119193" y="109284"/>
                </a:lnTo>
                <a:close/>
              </a:path>
              <a:path w="120000" h="120000" extrusionOk="0">
                <a:moveTo>
                  <a:pt x="50192" y="0"/>
                </a:moveTo>
                <a:lnTo>
                  <a:pt x="28401" y="2700"/>
                </a:lnTo>
                <a:lnTo>
                  <a:pt x="12772" y="10385"/>
                </a:lnTo>
                <a:lnTo>
                  <a:pt x="3305" y="20578"/>
                </a:lnTo>
                <a:lnTo>
                  <a:pt x="0" y="30800"/>
                </a:lnTo>
                <a:lnTo>
                  <a:pt x="0" y="35705"/>
                </a:lnTo>
                <a:lnTo>
                  <a:pt x="8952" y="39788"/>
                </a:lnTo>
                <a:lnTo>
                  <a:pt x="19706" y="39788"/>
                </a:lnTo>
                <a:lnTo>
                  <a:pt x="20607" y="37600"/>
                </a:lnTo>
                <a:lnTo>
                  <a:pt x="20607" y="31599"/>
                </a:lnTo>
                <a:lnTo>
                  <a:pt x="19059" y="28063"/>
                </a:lnTo>
                <a:lnTo>
                  <a:pt x="18830" y="8441"/>
                </a:lnTo>
                <a:lnTo>
                  <a:pt x="30461" y="7093"/>
                </a:lnTo>
                <a:lnTo>
                  <a:pt x="83154" y="7093"/>
                </a:lnTo>
                <a:lnTo>
                  <a:pt x="80728" y="5346"/>
                </a:lnTo>
                <a:lnTo>
                  <a:pt x="65374" y="1127"/>
                </a:lnTo>
                <a:lnTo>
                  <a:pt x="50192"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86" name="Shape 586"/>
          <p:cNvSpPr/>
          <p:nvPr/>
        </p:nvSpPr>
        <p:spPr>
          <a:xfrm>
            <a:off x="1610229" y="191889"/>
            <a:ext cx="32496" cy="108695"/>
          </a:xfrm>
          <a:custGeom>
            <a:avLst/>
            <a:gdLst/>
            <a:ahLst/>
            <a:cxnLst/>
            <a:rect l="0" t="0" r="0" b="0"/>
            <a:pathLst>
              <a:path w="120000" h="120000" extrusionOk="0">
                <a:moveTo>
                  <a:pt x="10178" y="115460"/>
                </a:moveTo>
                <a:lnTo>
                  <a:pt x="10178" y="119295"/>
                </a:lnTo>
                <a:lnTo>
                  <a:pt x="12329" y="119938"/>
                </a:lnTo>
                <a:lnTo>
                  <a:pt x="21970" y="119938"/>
                </a:lnTo>
                <a:lnTo>
                  <a:pt x="32148" y="119295"/>
                </a:lnTo>
                <a:lnTo>
                  <a:pt x="119996" y="119295"/>
                </a:lnTo>
                <a:lnTo>
                  <a:pt x="119996" y="118021"/>
                </a:lnTo>
                <a:lnTo>
                  <a:pt x="75515" y="118021"/>
                </a:lnTo>
                <a:lnTo>
                  <a:pt x="75515" y="115942"/>
                </a:lnTo>
                <a:lnTo>
                  <a:pt x="36452" y="115942"/>
                </a:lnTo>
                <a:lnTo>
                  <a:pt x="10178" y="115460"/>
                </a:lnTo>
                <a:close/>
              </a:path>
              <a:path w="120000" h="120000" extrusionOk="0">
                <a:moveTo>
                  <a:pt x="119996" y="119295"/>
                </a:moveTo>
                <a:lnTo>
                  <a:pt x="83543" y="119295"/>
                </a:lnTo>
                <a:lnTo>
                  <a:pt x="100134" y="119938"/>
                </a:lnTo>
                <a:lnTo>
                  <a:pt x="115695" y="119938"/>
                </a:lnTo>
                <a:lnTo>
                  <a:pt x="119996" y="119617"/>
                </a:lnTo>
                <a:lnTo>
                  <a:pt x="119996" y="119295"/>
                </a:lnTo>
                <a:close/>
              </a:path>
              <a:path w="120000" h="120000" extrusionOk="0">
                <a:moveTo>
                  <a:pt x="119996" y="113381"/>
                </a:moveTo>
                <a:lnTo>
                  <a:pt x="75515" y="118021"/>
                </a:lnTo>
                <a:lnTo>
                  <a:pt x="119996" y="118021"/>
                </a:lnTo>
                <a:lnTo>
                  <a:pt x="119996" y="113381"/>
                </a:lnTo>
                <a:close/>
              </a:path>
              <a:path w="120000" h="120000" extrusionOk="0">
                <a:moveTo>
                  <a:pt x="75515" y="8981"/>
                </a:moveTo>
                <a:lnTo>
                  <a:pt x="36452" y="8981"/>
                </a:lnTo>
                <a:lnTo>
                  <a:pt x="36452" y="115942"/>
                </a:lnTo>
                <a:lnTo>
                  <a:pt x="75515" y="115942"/>
                </a:lnTo>
                <a:lnTo>
                  <a:pt x="75515" y="8981"/>
                </a:lnTo>
                <a:close/>
              </a:path>
              <a:path w="120000" h="120000" extrusionOk="0">
                <a:moveTo>
                  <a:pt x="72286" y="0"/>
                </a:moveTo>
                <a:lnTo>
                  <a:pt x="56771" y="0"/>
                </a:lnTo>
                <a:lnTo>
                  <a:pt x="46054" y="5133"/>
                </a:lnTo>
                <a:lnTo>
                  <a:pt x="4838" y="8015"/>
                </a:lnTo>
                <a:lnTo>
                  <a:pt x="2150" y="8176"/>
                </a:lnTo>
                <a:lnTo>
                  <a:pt x="0" y="8820"/>
                </a:lnTo>
                <a:lnTo>
                  <a:pt x="0" y="13137"/>
                </a:lnTo>
                <a:lnTo>
                  <a:pt x="36452" y="8981"/>
                </a:lnTo>
                <a:lnTo>
                  <a:pt x="75515" y="8981"/>
                </a:lnTo>
                <a:lnTo>
                  <a:pt x="75515" y="964"/>
                </a:lnTo>
                <a:lnTo>
                  <a:pt x="72286"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87" name="Shape 587"/>
          <p:cNvSpPr/>
          <p:nvPr/>
        </p:nvSpPr>
        <p:spPr>
          <a:xfrm>
            <a:off x="1125219" y="365915"/>
            <a:ext cx="918240" cy="283698"/>
          </a:xfrm>
          <a:prstGeom prst="rect">
            <a:avLst/>
          </a:prstGeom>
          <a:blipFill rotWithShape="1">
            <a:blip r:embed="rId3">
              <a:alphaModFix/>
            </a:blip>
            <a:stretch>
              <a:fillRect/>
            </a:stretch>
          </a:blip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88" name="Shape 588"/>
          <p:cNvSpPr/>
          <p:nvPr/>
        </p:nvSpPr>
        <p:spPr>
          <a:xfrm>
            <a:off x="1120725" y="714004"/>
            <a:ext cx="566736" cy="109648"/>
          </a:xfrm>
          <a:prstGeom prst="rect">
            <a:avLst/>
          </a:prstGeom>
          <a:blipFill rotWithShape="1">
            <a:blip r:embed="rId4">
              <a:alphaModFix/>
            </a:blip>
            <a:stretch>
              <a:fillRect/>
            </a:stretch>
          </a:blip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89" name="Shape 589"/>
          <p:cNvSpPr/>
          <p:nvPr/>
        </p:nvSpPr>
        <p:spPr>
          <a:xfrm>
            <a:off x="398302" y="892996"/>
            <a:ext cx="8347821" cy="0"/>
          </a:xfrm>
          <a:custGeom>
            <a:avLst/>
            <a:gdLst/>
            <a:ahLst/>
            <a:cxnLst/>
            <a:rect l="0" t="0" r="0" b="0"/>
            <a:pathLst>
              <a:path w="120000" h="120000" extrusionOk="0">
                <a:moveTo>
                  <a:pt x="0" y="0"/>
                </a:moveTo>
                <a:lnTo>
                  <a:pt x="119993" y="0"/>
                </a:lnTo>
              </a:path>
            </a:pathLst>
          </a:custGeom>
          <a:noFill/>
          <a:ln w="25400" cap="flat" cmpd="sng">
            <a:solidFill>
              <a:srgbClr val="0065A4"/>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90" name="Shape 590"/>
          <p:cNvSpPr txBox="1"/>
          <p:nvPr/>
        </p:nvSpPr>
        <p:spPr>
          <a:xfrm>
            <a:off x="2214472" y="284012"/>
            <a:ext cx="3149974" cy="488724"/>
          </a:xfrm>
          <a:prstGeom prst="rect">
            <a:avLst/>
          </a:prstGeom>
          <a:noFill/>
          <a:ln>
            <a:noFill/>
          </a:ln>
        </p:spPr>
        <p:txBody>
          <a:bodyPr lIns="0" tIns="0" rIns="0" bIns="0" anchor="t" anchorCtr="0">
            <a:noAutofit/>
          </a:bodyPr>
          <a:lstStyle/>
          <a:p>
            <a:pPr marL="11206" marR="4483" lvl="0" indent="-11206" algn="l" rtl="0">
              <a:spcBef>
                <a:spcPts val="0"/>
              </a:spcBef>
              <a:buSzPct val="25000"/>
              <a:buNone/>
            </a:pPr>
            <a:r>
              <a:rPr lang="en-US" sz="1588" b="1">
                <a:solidFill>
                  <a:schemeClr val="lt1"/>
                </a:solidFill>
                <a:latin typeface="Arial"/>
                <a:ea typeface="Arial"/>
                <a:cs typeface="Arial"/>
                <a:sym typeface="Arial"/>
              </a:rPr>
              <a:t>NCCN Guidelines Version 2.2017  Osteosarcoma</a:t>
            </a:r>
          </a:p>
        </p:txBody>
      </p:sp>
      <p:sp>
        <p:nvSpPr>
          <p:cNvPr id="591" name="Shape 591"/>
          <p:cNvSpPr txBox="1"/>
          <p:nvPr/>
        </p:nvSpPr>
        <p:spPr>
          <a:xfrm>
            <a:off x="219882" y="2634618"/>
            <a:ext cx="927846" cy="597598"/>
          </a:xfrm>
          <a:prstGeom prst="rect">
            <a:avLst/>
          </a:prstGeom>
          <a:noFill/>
          <a:ln>
            <a:noFill/>
          </a:ln>
        </p:spPr>
        <p:txBody>
          <a:bodyPr lIns="0" tIns="0" rIns="0" bIns="0" anchor="t" anchorCtr="0">
            <a:noAutofit/>
          </a:bodyPr>
          <a:lstStyle/>
          <a:p>
            <a:pPr marL="11206" marR="4483" lvl="0" indent="-11206" algn="l" rtl="0">
              <a:spcBef>
                <a:spcPts val="0"/>
              </a:spcBef>
              <a:buSzPct val="25000"/>
              <a:buNone/>
            </a:pPr>
            <a:r>
              <a:rPr lang="en-US" sz="971" b="1">
                <a:solidFill>
                  <a:schemeClr val="lt1"/>
                </a:solidFill>
                <a:latin typeface="Arial"/>
                <a:ea typeface="Arial"/>
                <a:cs typeface="Arial"/>
                <a:sym typeface="Arial"/>
              </a:rPr>
              <a:t>High-grade  osteosarcoma:</a:t>
            </a:r>
            <a:r>
              <a:rPr lang="en-US" sz="1191" b="1" baseline="30000">
                <a:solidFill>
                  <a:schemeClr val="lt1"/>
                </a:solidFill>
                <a:latin typeface="Arial"/>
                <a:ea typeface="Arial"/>
                <a:cs typeface="Arial"/>
                <a:sym typeface="Arial"/>
              </a:rPr>
              <a:t>j  </a:t>
            </a:r>
            <a:r>
              <a:rPr lang="en-US" sz="971" b="1">
                <a:solidFill>
                  <a:schemeClr val="lt1"/>
                </a:solidFill>
                <a:latin typeface="Arial"/>
                <a:ea typeface="Arial"/>
                <a:cs typeface="Arial"/>
                <a:sym typeface="Arial"/>
              </a:rPr>
              <a:t>Intramedullary</a:t>
            </a:r>
          </a:p>
          <a:p>
            <a:pPr marL="11206" marR="0" lvl="0" indent="-11206" algn="l" rtl="0">
              <a:spcBef>
                <a:spcPts val="0"/>
              </a:spcBef>
              <a:buSzPct val="25000"/>
              <a:buNone/>
            </a:pPr>
            <a:r>
              <a:rPr lang="en-US" sz="971" b="1">
                <a:solidFill>
                  <a:schemeClr val="lt1"/>
                </a:solidFill>
                <a:latin typeface="Arial"/>
                <a:ea typeface="Arial"/>
                <a:cs typeface="Arial"/>
                <a:sym typeface="Arial"/>
              </a:rPr>
              <a:t>+ surface</a:t>
            </a:r>
          </a:p>
        </p:txBody>
      </p:sp>
      <p:sp>
        <p:nvSpPr>
          <p:cNvPr id="592" name="Shape 592"/>
          <p:cNvSpPr txBox="1"/>
          <p:nvPr/>
        </p:nvSpPr>
        <p:spPr>
          <a:xfrm>
            <a:off x="2571525" y="2633650"/>
            <a:ext cx="132229" cy="149400"/>
          </a:xfrm>
          <a:prstGeom prst="rect">
            <a:avLst/>
          </a:prstGeom>
          <a:noFill/>
          <a:ln>
            <a:noFill/>
          </a:ln>
        </p:spPr>
        <p:txBody>
          <a:bodyPr lIns="0" tIns="0" rIns="0" bIns="0" anchor="t" anchorCtr="0">
            <a:noAutofit/>
          </a:bodyPr>
          <a:lstStyle/>
          <a:p>
            <a:pPr marL="11206" marR="0" lvl="0" indent="-11206" algn="l" rtl="0">
              <a:spcBef>
                <a:spcPts val="0"/>
              </a:spcBef>
              <a:buSzPct val="25000"/>
              <a:buNone/>
            </a:pPr>
            <a:r>
              <a:rPr lang="en-US" sz="971" b="1" u="sng">
                <a:solidFill>
                  <a:schemeClr val="lt1"/>
                </a:solidFill>
                <a:latin typeface="Arial"/>
                <a:ea typeface="Arial"/>
                <a:cs typeface="Arial"/>
                <a:sym typeface="Arial"/>
              </a:rPr>
              <a:t>  </a:t>
            </a:r>
          </a:p>
        </p:txBody>
      </p:sp>
      <p:sp>
        <p:nvSpPr>
          <p:cNvPr id="593" name="Shape 593"/>
          <p:cNvSpPr txBox="1"/>
          <p:nvPr/>
        </p:nvSpPr>
        <p:spPr>
          <a:xfrm>
            <a:off x="1536538" y="2633650"/>
            <a:ext cx="1016374" cy="448199"/>
          </a:xfrm>
          <a:prstGeom prst="rect">
            <a:avLst/>
          </a:prstGeom>
          <a:noFill/>
          <a:ln>
            <a:noFill/>
          </a:ln>
        </p:spPr>
        <p:txBody>
          <a:bodyPr lIns="0" tIns="0" rIns="0" bIns="0" anchor="t" anchorCtr="0">
            <a:noAutofit/>
          </a:bodyPr>
          <a:lstStyle/>
          <a:p>
            <a:pPr marL="11206" marR="4483" lvl="0" indent="-11206" algn="l" rtl="0">
              <a:spcBef>
                <a:spcPts val="0"/>
              </a:spcBef>
              <a:buSzPct val="25000"/>
              <a:buNone/>
            </a:pPr>
            <a:r>
              <a:rPr lang="en-US" sz="971" b="1">
                <a:solidFill>
                  <a:schemeClr val="lt1"/>
                </a:solidFill>
                <a:latin typeface="Arial"/>
                <a:ea typeface="Arial"/>
                <a:cs typeface="Arial"/>
                <a:sym typeface="Arial"/>
              </a:rPr>
              <a:t>Preoperative  chemotherapy</a:t>
            </a:r>
            <a:r>
              <a:rPr lang="en-US" sz="1191" b="1" baseline="30000">
                <a:solidFill>
                  <a:schemeClr val="lt1"/>
                </a:solidFill>
                <a:latin typeface="Arial"/>
                <a:ea typeface="Arial"/>
                <a:cs typeface="Arial"/>
                <a:sym typeface="Arial"/>
              </a:rPr>
              <a:t>d,g  </a:t>
            </a:r>
            <a:r>
              <a:rPr lang="en-US" sz="971" b="1">
                <a:solidFill>
                  <a:schemeClr val="lt1"/>
                </a:solidFill>
                <a:latin typeface="Arial"/>
                <a:ea typeface="Arial"/>
                <a:cs typeface="Arial"/>
                <a:sym typeface="Arial"/>
              </a:rPr>
              <a:t>(category 1)</a:t>
            </a:r>
          </a:p>
        </p:txBody>
      </p:sp>
      <p:sp>
        <p:nvSpPr>
          <p:cNvPr id="594" name="Shape 594"/>
          <p:cNvSpPr txBox="1"/>
          <p:nvPr/>
        </p:nvSpPr>
        <p:spPr>
          <a:xfrm>
            <a:off x="2777322" y="1524267"/>
            <a:ext cx="852766" cy="2091598"/>
          </a:xfrm>
          <a:prstGeom prst="rect">
            <a:avLst/>
          </a:prstGeom>
          <a:noFill/>
          <a:ln>
            <a:noFill/>
          </a:ln>
        </p:spPr>
        <p:txBody>
          <a:bodyPr lIns="0" tIns="0" rIns="0" bIns="0" anchor="t" anchorCtr="0">
            <a:noAutofit/>
          </a:bodyPr>
          <a:lstStyle/>
          <a:p>
            <a:pPr marL="11206" marR="73963" lvl="0" indent="-11206" algn="l" rtl="0">
              <a:spcBef>
                <a:spcPts val="0"/>
              </a:spcBef>
              <a:buNone/>
            </a:pPr>
            <a:endParaRPr sz="971" b="1">
              <a:solidFill>
                <a:schemeClr val="lt1"/>
              </a:solidFill>
              <a:latin typeface="Arial"/>
              <a:ea typeface="Arial"/>
              <a:cs typeface="Arial"/>
              <a:sym typeface="Arial"/>
            </a:endParaRPr>
          </a:p>
          <a:p>
            <a:pPr marL="11206" marR="73963" lvl="0" indent="-11206" algn="l" rtl="0">
              <a:spcBef>
                <a:spcPts val="0"/>
              </a:spcBef>
              <a:buNone/>
            </a:pPr>
            <a:endParaRPr sz="971" b="1">
              <a:solidFill>
                <a:schemeClr val="lt1"/>
              </a:solidFill>
              <a:latin typeface="Arial"/>
              <a:ea typeface="Arial"/>
              <a:cs typeface="Arial"/>
              <a:sym typeface="Arial"/>
            </a:endParaRPr>
          </a:p>
          <a:p>
            <a:pPr marL="11206" marR="73963" lvl="0" indent="-11206" algn="l" rtl="0">
              <a:spcBef>
                <a:spcPts val="0"/>
              </a:spcBef>
              <a:buNone/>
            </a:pPr>
            <a:endParaRPr sz="971">
              <a:solidFill>
                <a:schemeClr val="lt1"/>
              </a:solidFill>
              <a:latin typeface="Arial"/>
              <a:ea typeface="Arial"/>
              <a:cs typeface="Arial"/>
              <a:sym typeface="Arial"/>
            </a:endParaRPr>
          </a:p>
          <a:p>
            <a:pPr marL="91892" marR="0" lvl="0" indent="-91892" algn="l" rtl="0">
              <a:spcBef>
                <a:spcPts val="0"/>
              </a:spcBef>
              <a:buClr>
                <a:schemeClr val="lt1"/>
              </a:buClr>
              <a:buSzPct val="97100"/>
              <a:buFont typeface="Arial"/>
              <a:buChar char="•"/>
            </a:pPr>
            <a:r>
              <a:rPr lang="en-US" sz="971" b="1">
                <a:solidFill>
                  <a:schemeClr val="lt1"/>
                </a:solidFill>
                <a:latin typeface="Arial"/>
                <a:ea typeface="Arial"/>
                <a:cs typeface="Arial"/>
                <a:sym typeface="Arial"/>
              </a:rPr>
              <a:t>CT Chest</a:t>
            </a:r>
          </a:p>
          <a:p>
            <a:pPr marL="91892" marR="54912" lvl="0" indent="-91892" algn="l" rtl="0">
              <a:spcBef>
                <a:spcPts val="0"/>
              </a:spcBef>
              <a:buClr>
                <a:schemeClr val="lt1"/>
              </a:buClr>
              <a:buSzPct val="97100"/>
              <a:buFont typeface="Arial"/>
              <a:buChar char="•"/>
            </a:pPr>
            <a:r>
              <a:rPr lang="en-US" sz="971" b="1">
                <a:solidFill>
                  <a:schemeClr val="lt1"/>
                </a:solidFill>
                <a:latin typeface="Arial"/>
                <a:ea typeface="Arial"/>
                <a:cs typeface="Arial"/>
                <a:sym typeface="Arial"/>
              </a:rPr>
              <a:t>MRI ± CT  (both with  contrast) of  primary site</a:t>
            </a:r>
          </a:p>
          <a:p>
            <a:pPr marL="91892" marR="4483" lvl="0" indent="-91892" algn="l" rtl="0">
              <a:spcBef>
                <a:spcPts val="0"/>
              </a:spcBef>
              <a:buClr>
                <a:schemeClr val="lt1"/>
              </a:buClr>
              <a:buSzPct val="97100"/>
              <a:buFont typeface="Arial"/>
              <a:buChar char="•"/>
            </a:pPr>
            <a:r>
              <a:rPr lang="en-US" sz="971" b="1">
                <a:solidFill>
                  <a:schemeClr val="lt1"/>
                </a:solidFill>
                <a:latin typeface="Arial"/>
                <a:ea typeface="Arial"/>
                <a:cs typeface="Arial"/>
                <a:sym typeface="Arial"/>
              </a:rPr>
              <a:t>Radiographs  of primary  site</a:t>
            </a:r>
          </a:p>
          <a:p>
            <a:pPr marL="91892" marR="82928" lvl="0" indent="-91892" algn="l" rtl="0">
              <a:spcBef>
                <a:spcPts val="0"/>
              </a:spcBef>
              <a:buClr>
                <a:schemeClr val="lt1"/>
              </a:buClr>
              <a:buSzPct val="119100"/>
              <a:buFont typeface="Arial"/>
              <a:buChar char="•"/>
            </a:pPr>
            <a:r>
              <a:rPr lang="en-US" sz="971" b="1">
                <a:solidFill>
                  <a:schemeClr val="lt1"/>
                </a:solidFill>
                <a:latin typeface="Arial"/>
                <a:ea typeface="Arial"/>
                <a:cs typeface="Arial"/>
                <a:sym typeface="Arial"/>
              </a:rPr>
              <a:t>Consider  PET/CT or  bone scan</a:t>
            </a:r>
            <a:r>
              <a:rPr lang="en-US" sz="1191" b="1" baseline="30000">
                <a:solidFill>
                  <a:schemeClr val="lt1"/>
                </a:solidFill>
                <a:latin typeface="Arial"/>
                <a:ea typeface="Arial"/>
                <a:cs typeface="Arial"/>
                <a:sym typeface="Arial"/>
              </a:rPr>
              <a:t>g</a:t>
            </a:r>
          </a:p>
        </p:txBody>
      </p:sp>
      <p:sp>
        <p:nvSpPr>
          <p:cNvPr id="595" name="Shape 595"/>
          <p:cNvSpPr/>
          <p:nvPr/>
        </p:nvSpPr>
        <p:spPr>
          <a:xfrm>
            <a:off x="1333275" y="2595271"/>
            <a:ext cx="0" cy="533959"/>
          </a:xfrm>
          <a:custGeom>
            <a:avLst/>
            <a:gdLst/>
            <a:ahLst/>
            <a:cxnLst/>
            <a:rect l="0" t="0" r="0" b="0"/>
            <a:pathLst>
              <a:path w="120000" h="120000" extrusionOk="0">
                <a:moveTo>
                  <a:pt x="0" y="0"/>
                </a:moveTo>
                <a:lnTo>
                  <a:pt x="0" y="119894"/>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96" name="Shape 596"/>
          <p:cNvSpPr/>
          <p:nvPr/>
        </p:nvSpPr>
        <p:spPr>
          <a:xfrm>
            <a:off x="1529603" y="2664758"/>
            <a:ext cx="0" cy="415176"/>
          </a:xfrm>
          <a:custGeom>
            <a:avLst/>
            <a:gdLst/>
            <a:ahLst/>
            <a:cxnLst/>
            <a:rect l="0" t="0" r="0" b="0"/>
            <a:pathLst>
              <a:path w="120000" h="120000" extrusionOk="0">
                <a:moveTo>
                  <a:pt x="0" y="0"/>
                </a:moveTo>
                <a:lnTo>
                  <a:pt x="0" y="119970"/>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97" name="Shape 597"/>
          <p:cNvSpPr/>
          <p:nvPr/>
        </p:nvSpPr>
        <p:spPr>
          <a:xfrm>
            <a:off x="2571750" y="2664758"/>
            <a:ext cx="0" cy="415176"/>
          </a:xfrm>
          <a:custGeom>
            <a:avLst/>
            <a:gdLst/>
            <a:ahLst/>
            <a:cxnLst/>
            <a:rect l="0" t="0" r="0" b="0"/>
            <a:pathLst>
              <a:path w="120000" h="120000" extrusionOk="0">
                <a:moveTo>
                  <a:pt x="0" y="0"/>
                </a:moveTo>
                <a:lnTo>
                  <a:pt x="0" y="119970"/>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98" name="Shape 598"/>
          <p:cNvSpPr/>
          <p:nvPr/>
        </p:nvSpPr>
        <p:spPr>
          <a:xfrm>
            <a:off x="2771661" y="1541962"/>
            <a:ext cx="0" cy="2642346"/>
          </a:xfrm>
          <a:custGeom>
            <a:avLst/>
            <a:gdLst/>
            <a:ahLst/>
            <a:cxnLst/>
            <a:rect l="0" t="0" r="0" b="0"/>
            <a:pathLst>
              <a:path w="120000" h="120000" extrusionOk="0">
                <a:moveTo>
                  <a:pt x="0" y="0"/>
                </a:moveTo>
                <a:lnTo>
                  <a:pt x="0" y="119998"/>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599" name="Shape 599"/>
          <p:cNvSpPr/>
          <p:nvPr/>
        </p:nvSpPr>
        <p:spPr>
          <a:xfrm>
            <a:off x="3679339" y="1541962"/>
            <a:ext cx="0" cy="2642346"/>
          </a:xfrm>
          <a:custGeom>
            <a:avLst/>
            <a:gdLst/>
            <a:ahLst/>
            <a:cxnLst/>
            <a:rect l="0" t="0" r="0" b="0"/>
            <a:pathLst>
              <a:path w="120000" h="120000" extrusionOk="0">
                <a:moveTo>
                  <a:pt x="0" y="0"/>
                </a:moveTo>
                <a:lnTo>
                  <a:pt x="0" y="119998"/>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00" name="Shape 600"/>
          <p:cNvSpPr txBox="1"/>
          <p:nvPr/>
        </p:nvSpPr>
        <p:spPr>
          <a:xfrm>
            <a:off x="1547712" y="970966"/>
            <a:ext cx="951940" cy="298800"/>
          </a:xfrm>
          <a:prstGeom prst="rect">
            <a:avLst/>
          </a:prstGeom>
          <a:noFill/>
          <a:ln w="38100" cap="flat" cmpd="sng">
            <a:solidFill>
              <a:srgbClr val="FF0000"/>
            </a:solidFill>
            <a:prstDash val="solid"/>
            <a:round/>
            <a:headEnd type="none" w="med" len="med"/>
            <a:tailEnd type="none" w="med" len="med"/>
          </a:ln>
        </p:spPr>
        <p:txBody>
          <a:bodyPr lIns="0" tIns="0" rIns="0" bIns="0" anchor="t" anchorCtr="0">
            <a:noAutofit/>
          </a:bodyPr>
          <a:lstStyle/>
          <a:p>
            <a:pPr marL="11206" marR="4483" lvl="0" indent="-11206" algn="l" rtl="0">
              <a:spcBef>
                <a:spcPts val="0"/>
              </a:spcBef>
              <a:buSzPct val="25000"/>
              <a:buNone/>
            </a:pPr>
            <a:r>
              <a:rPr lang="en-US" sz="971" b="1">
                <a:solidFill>
                  <a:schemeClr val="lt1"/>
                </a:solidFill>
                <a:latin typeface="Arial"/>
                <a:ea typeface="Arial"/>
                <a:cs typeface="Arial"/>
                <a:sym typeface="Arial"/>
              </a:rPr>
              <a:t>NEOADJUVANT  TREATMENT</a:t>
            </a:r>
          </a:p>
        </p:txBody>
      </p:sp>
      <p:sp>
        <p:nvSpPr>
          <p:cNvPr id="601" name="Shape 601"/>
          <p:cNvSpPr txBox="1"/>
          <p:nvPr/>
        </p:nvSpPr>
        <p:spPr>
          <a:xfrm>
            <a:off x="2822143" y="970966"/>
            <a:ext cx="644954" cy="149400"/>
          </a:xfrm>
          <a:prstGeom prst="rect">
            <a:avLst/>
          </a:prstGeom>
          <a:noFill/>
          <a:ln w="38100" cap="flat" cmpd="sng">
            <a:solidFill>
              <a:srgbClr val="FF0000"/>
            </a:solidFill>
            <a:prstDash val="solid"/>
            <a:round/>
            <a:headEnd type="none" w="med" len="med"/>
            <a:tailEnd type="none" w="med" len="med"/>
          </a:ln>
        </p:spPr>
        <p:txBody>
          <a:bodyPr lIns="0" tIns="0" rIns="0" bIns="0" anchor="t" anchorCtr="0">
            <a:noAutofit/>
          </a:bodyPr>
          <a:lstStyle/>
          <a:p>
            <a:pPr marL="11206" marR="0" lvl="0" indent="-11206" algn="l" rtl="0">
              <a:spcBef>
                <a:spcPts val="0"/>
              </a:spcBef>
              <a:buSzPct val="25000"/>
              <a:buNone/>
            </a:pPr>
            <a:r>
              <a:rPr lang="en-US" sz="971" b="1">
                <a:solidFill>
                  <a:schemeClr val="lt1"/>
                </a:solidFill>
                <a:latin typeface="Arial"/>
                <a:ea typeface="Arial"/>
                <a:cs typeface="Arial"/>
                <a:sym typeface="Arial"/>
              </a:rPr>
              <a:t>RESTAGE</a:t>
            </a:r>
          </a:p>
        </p:txBody>
      </p:sp>
      <p:sp>
        <p:nvSpPr>
          <p:cNvPr id="602" name="Shape 602"/>
          <p:cNvSpPr/>
          <p:nvPr/>
        </p:nvSpPr>
        <p:spPr>
          <a:xfrm>
            <a:off x="1361291" y="2895633"/>
            <a:ext cx="84044" cy="0"/>
          </a:xfrm>
          <a:custGeom>
            <a:avLst/>
            <a:gdLst/>
            <a:ahLst/>
            <a:cxnLst/>
            <a:rect l="0" t="0" r="0" b="0"/>
            <a:pathLst>
              <a:path w="120000" h="120000" extrusionOk="0">
                <a:moveTo>
                  <a:pt x="0" y="0"/>
                </a:moveTo>
                <a:lnTo>
                  <a:pt x="119967" y="0"/>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03" name="Shape 603"/>
          <p:cNvSpPr/>
          <p:nvPr/>
        </p:nvSpPr>
        <p:spPr>
          <a:xfrm>
            <a:off x="1427942" y="2867035"/>
            <a:ext cx="79001" cy="57710"/>
          </a:xfrm>
          <a:custGeom>
            <a:avLst/>
            <a:gdLst/>
            <a:ahLst/>
            <a:cxnLst/>
            <a:rect l="0" t="0" r="0" b="0"/>
            <a:pathLst>
              <a:path w="120000" h="120000" extrusionOk="0">
                <a:moveTo>
                  <a:pt x="0" y="0"/>
                </a:moveTo>
                <a:lnTo>
                  <a:pt x="0" y="118928"/>
                </a:lnTo>
                <a:lnTo>
                  <a:pt x="119353" y="59464"/>
                </a:lnTo>
                <a:lnTo>
                  <a:pt x="0"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04" name="Shape 604"/>
          <p:cNvSpPr/>
          <p:nvPr/>
        </p:nvSpPr>
        <p:spPr>
          <a:xfrm>
            <a:off x="2674933" y="2844624"/>
            <a:ext cx="79001" cy="57710"/>
          </a:xfrm>
          <a:custGeom>
            <a:avLst/>
            <a:gdLst/>
            <a:ahLst/>
            <a:cxnLst/>
            <a:rect l="0" t="0" r="0" b="0"/>
            <a:pathLst>
              <a:path w="120000" h="120000" extrusionOk="0">
                <a:moveTo>
                  <a:pt x="0" y="0"/>
                </a:moveTo>
                <a:lnTo>
                  <a:pt x="0" y="118928"/>
                </a:lnTo>
                <a:lnTo>
                  <a:pt x="119352" y="59464"/>
                </a:lnTo>
                <a:lnTo>
                  <a:pt x="0"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05" name="Shape 605"/>
          <p:cNvSpPr txBox="1"/>
          <p:nvPr/>
        </p:nvSpPr>
        <p:spPr>
          <a:xfrm>
            <a:off x="6846647" y="970966"/>
            <a:ext cx="1470211" cy="149400"/>
          </a:xfrm>
          <a:prstGeom prst="rect">
            <a:avLst/>
          </a:prstGeom>
          <a:noFill/>
          <a:ln w="38100" cap="flat" cmpd="sng">
            <a:solidFill>
              <a:srgbClr val="FF0000"/>
            </a:solidFill>
            <a:prstDash val="solid"/>
            <a:round/>
            <a:headEnd type="none" w="med" len="med"/>
            <a:tailEnd type="none" w="med" len="med"/>
          </a:ln>
        </p:spPr>
        <p:txBody>
          <a:bodyPr lIns="0" tIns="0" rIns="0" bIns="0" anchor="t" anchorCtr="0">
            <a:noAutofit/>
          </a:bodyPr>
          <a:lstStyle/>
          <a:p>
            <a:pPr marL="11206" marR="0" lvl="0" indent="-11206" algn="l" rtl="0">
              <a:spcBef>
                <a:spcPts val="0"/>
              </a:spcBef>
              <a:buSzPct val="25000"/>
              <a:buNone/>
            </a:pPr>
            <a:r>
              <a:rPr lang="en-US" sz="971" b="1">
                <a:solidFill>
                  <a:schemeClr val="lt1"/>
                </a:solidFill>
                <a:latin typeface="Arial"/>
                <a:ea typeface="Arial"/>
                <a:cs typeface="Arial"/>
                <a:sym typeface="Arial"/>
              </a:rPr>
              <a:t>ADJUVANT TREATMENT</a:t>
            </a:r>
          </a:p>
        </p:txBody>
      </p:sp>
      <p:sp>
        <p:nvSpPr>
          <p:cNvPr id="606" name="Shape 606"/>
          <p:cNvSpPr txBox="1"/>
          <p:nvPr/>
        </p:nvSpPr>
        <p:spPr>
          <a:xfrm>
            <a:off x="3774667" y="1288765"/>
            <a:ext cx="796736" cy="149400"/>
          </a:xfrm>
          <a:prstGeom prst="rect">
            <a:avLst/>
          </a:prstGeom>
          <a:noFill/>
          <a:ln>
            <a:noFill/>
          </a:ln>
        </p:spPr>
        <p:txBody>
          <a:bodyPr lIns="0" tIns="0" rIns="0" bIns="0" anchor="t" anchorCtr="0">
            <a:noAutofit/>
          </a:bodyPr>
          <a:lstStyle/>
          <a:p>
            <a:pPr marL="11206" marR="0" lvl="0" indent="-11206" algn="l" rtl="0">
              <a:spcBef>
                <a:spcPts val="0"/>
              </a:spcBef>
              <a:buSzPct val="25000"/>
              <a:buNone/>
            </a:pPr>
            <a:r>
              <a:rPr lang="en-US" sz="971" b="1">
                <a:solidFill>
                  <a:schemeClr val="lt1"/>
                </a:solidFill>
                <a:latin typeface="Arial"/>
                <a:ea typeface="Arial"/>
                <a:cs typeface="Arial"/>
                <a:sym typeface="Arial"/>
              </a:rPr>
              <a:t>Unresectable</a:t>
            </a:r>
          </a:p>
        </p:txBody>
      </p:sp>
      <p:sp>
        <p:nvSpPr>
          <p:cNvPr id="607" name="Shape 607"/>
          <p:cNvSpPr txBox="1"/>
          <p:nvPr/>
        </p:nvSpPr>
        <p:spPr>
          <a:xfrm>
            <a:off x="3774667" y="3604046"/>
            <a:ext cx="673473" cy="149400"/>
          </a:xfrm>
          <a:prstGeom prst="rect">
            <a:avLst/>
          </a:prstGeom>
          <a:noFill/>
          <a:ln>
            <a:noFill/>
          </a:ln>
        </p:spPr>
        <p:txBody>
          <a:bodyPr lIns="0" tIns="0" rIns="0" bIns="0" anchor="t" anchorCtr="0">
            <a:noAutofit/>
          </a:bodyPr>
          <a:lstStyle/>
          <a:p>
            <a:pPr marL="11206" marR="0" lvl="0" indent="-11206" algn="l" rtl="0">
              <a:spcBef>
                <a:spcPts val="0"/>
              </a:spcBef>
              <a:buSzPct val="25000"/>
              <a:buNone/>
            </a:pPr>
            <a:r>
              <a:rPr lang="en-US" sz="971" b="1">
                <a:solidFill>
                  <a:schemeClr val="lt1"/>
                </a:solidFill>
                <a:latin typeface="Arial"/>
                <a:ea typeface="Arial"/>
                <a:cs typeface="Arial"/>
                <a:sym typeface="Arial"/>
              </a:rPr>
              <a:t>Resectable</a:t>
            </a:r>
          </a:p>
        </p:txBody>
      </p:sp>
      <p:sp>
        <p:nvSpPr>
          <p:cNvPr id="608" name="Shape 608"/>
          <p:cNvSpPr/>
          <p:nvPr/>
        </p:nvSpPr>
        <p:spPr>
          <a:xfrm>
            <a:off x="3686096" y="1560205"/>
            <a:ext cx="113178" cy="1976157"/>
          </a:xfrm>
          <a:custGeom>
            <a:avLst/>
            <a:gdLst/>
            <a:ahLst/>
            <a:cxnLst/>
            <a:rect l="0" t="0" r="0" b="0"/>
            <a:pathLst>
              <a:path w="120000" h="120000" extrusionOk="0">
                <a:moveTo>
                  <a:pt x="119975" y="119997"/>
                </a:moveTo>
                <a:lnTo>
                  <a:pt x="0" y="59998"/>
                </a:lnTo>
                <a:lnTo>
                  <a:pt x="118764" y="0"/>
                </a:lnTo>
              </a:path>
            </a:pathLst>
          </a:custGeom>
          <a:noFill/>
          <a:ln w="12675"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09" name="Shape 609"/>
          <p:cNvSpPr/>
          <p:nvPr/>
        </p:nvSpPr>
        <p:spPr>
          <a:xfrm>
            <a:off x="3768873" y="3515801"/>
            <a:ext cx="57149" cy="81802"/>
          </a:xfrm>
          <a:custGeom>
            <a:avLst/>
            <a:gdLst/>
            <a:ahLst/>
            <a:cxnLst/>
            <a:rect l="0" t="0" r="0" b="0"/>
            <a:pathLst>
              <a:path w="120000" h="120000" extrusionOk="0">
                <a:moveTo>
                  <a:pt x="119294" y="0"/>
                </a:moveTo>
                <a:lnTo>
                  <a:pt x="0" y="9549"/>
                </a:lnTo>
                <a:lnTo>
                  <a:pt x="78423" y="119291"/>
                </a:lnTo>
                <a:lnTo>
                  <a:pt x="119294"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10" name="Shape 610"/>
          <p:cNvSpPr/>
          <p:nvPr/>
        </p:nvSpPr>
        <p:spPr>
          <a:xfrm>
            <a:off x="3767753" y="1499391"/>
            <a:ext cx="57149" cy="81802"/>
          </a:xfrm>
          <a:custGeom>
            <a:avLst/>
            <a:gdLst/>
            <a:ahLst/>
            <a:cxnLst/>
            <a:rect l="0" t="0" r="0" b="0"/>
            <a:pathLst>
              <a:path w="120000" h="120000" extrusionOk="0">
                <a:moveTo>
                  <a:pt x="78234" y="0"/>
                </a:moveTo>
                <a:lnTo>
                  <a:pt x="0" y="109808"/>
                </a:lnTo>
                <a:lnTo>
                  <a:pt x="119316" y="119259"/>
                </a:lnTo>
                <a:lnTo>
                  <a:pt x="78234"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11" name="Shape 611"/>
          <p:cNvSpPr/>
          <p:nvPr/>
        </p:nvSpPr>
        <p:spPr>
          <a:xfrm>
            <a:off x="4696608" y="1365816"/>
            <a:ext cx="2059640" cy="0"/>
          </a:xfrm>
          <a:custGeom>
            <a:avLst/>
            <a:gdLst/>
            <a:ahLst/>
            <a:cxnLst/>
            <a:rect l="0" t="0" r="0" b="0"/>
            <a:pathLst>
              <a:path w="120000" h="120000" extrusionOk="0">
                <a:moveTo>
                  <a:pt x="0" y="0"/>
                </a:moveTo>
                <a:lnTo>
                  <a:pt x="119985" y="0"/>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12" name="Shape 612"/>
          <p:cNvSpPr/>
          <p:nvPr/>
        </p:nvSpPr>
        <p:spPr>
          <a:xfrm>
            <a:off x="6738635" y="1337220"/>
            <a:ext cx="79001" cy="57710"/>
          </a:xfrm>
          <a:custGeom>
            <a:avLst/>
            <a:gdLst/>
            <a:ahLst/>
            <a:cxnLst/>
            <a:rect l="0" t="0" r="0" b="0"/>
            <a:pathLst>
              <a:path w="120000" h="120000" extrusionOk="0">
                <a:moveTo>
                  <a:pt x="0" y="0"/>
                </a:moveTo>
                <a:lnTo>
                  <a:pt x="0" y="118926"/>
                </a:lnTo>
                <a:lnTo>
                  <a:pt x="119353" y="59463"/>
                </a:lnTo>
                <a:lnTo>
                  <a:pt x="0"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13" name="Shape 613"/>
          <p:cNvSpPr txBox="1"/>
          <p:nvPr/>
        </p:nvSpPr>
        <p:spPr>
          <a:xfrm>
            <a:off x="6846614" y="1214750"/>
            <a:ext cx="1096495" cy="1087476"/>
          </a:xfrm>
          <a:prstGeom prst="rect">
            <a:avLst/>
          </a:prstGeom>
          <a:noFill/>
          <a:ln>
            <a:noFill/>
          </a:ln>
        </p:spPr>
        <p:txBody>
          <a:bodyPr lIns="0" tIns="0" rIns="0" bIns="0" anchor="t" anchorCtr="0">
            <a:noAutofit/>
          </a:bodyPr>
          <a:lstStyle/>
          <a:p>
            <a:pPr marL="91892" marR="0" lvl="0" indent="-91892" algn="l" rtl="0">
              <a:lnSpc>
                <a:spcPct val="93366"/>
              </a:lnSpc>
              <a:spcBef>
                <a:spcPts val="0"/>
              </a:spcBef>
              <a:buClr>
                <a:schemeClr val="lt1"/>
              </a:buClr>
              <a:buSzPct val="119100"/>
              <a:buFont typeface="Arial"/>
              <a:buChar char="•"/>
            </a:pPr>
            <a:r>
              <a:rPr lang="en-US" sz="971" b="1">
                <a:solidFill>
                  <a:schemeClr val="lt1"/>
                </a:solidFill>
                <a:latin typeface="Arial"/>
                <a:ea typeface="Arial"/>
                <a:cs typeface="Arial"/>
                <a:sym typeface="Arial"/>
              </a:rPr>
              <a:t>RT</a:t>
            </a:r>
            <a:r>
              <a:rPr lang="en-US" sz="1191" b="1" baseline="30000">
                <a:solidFill>
                  <a:schemeClr val="lt1"/>
                </a:solidFill>
                <a:latin typeface="Arial"/>
                <a:ea typeface="Arial"/>
                <a:cs typeface="Arial"/>
                <a:sym typeface="Arial"/>
              </a:rPr>
              <a:t>h</a:t>
            </a:r>
          </a:p>
          <a:p>
            <a:pPr marL="88531" marR="0" lvl="0" indent="-88531" algn="l" rtl="0">
              <a:lnSpc>
                <a:spcPct val="93366"/>
              </a:lnSpc>
              <a:spcBef>
                <a:spcPts val="0"/>
              </a:spcBef>
              <a:spcAft>
                <a:spcPts val="0"/>
              </a:spcAft>
              <a:buClr>
                <a:schemeClr val="lt1"/>
              </a:buClr>
              <a:buSzPct val="119100"/>
              <a:buFont typeface="Arial"/>
              <a:buChar char="•"/>
            </a:pPr>
            <a:r>
              <a:rPr lang="en-US" sz="971" b="1">
                <a:solidFill>
                  <a:schemeClr val="lt1"/>
                </a:solidFill>
                <a:latin typeface="Arial"/>
                <a:ea typeface="Arial"/>
                <a:cs typeface="Arial"/>
                <a:sym typeface="Arial"/>
              </a:rPr>
              <a:t>Chemotherapy</a:t>
            </a:r>
            <a:r>
              <a:rPr lang="en-US" sz="1191" b="1" baseline="30000">
                <a:solidFill>
                  <a:schemeClr val="lt1"/>
                </a:solidFill>
                <a:latin typeface="Arial"/>
                <a:ea typeface="Arial"/>
                <a:cs typeface="Arial"/>
                <a:sym typeface="Arial"/>
              </a:rPr>
              <a:t>d</a:t>
            </a:r>
          </a:p>
          <a:p>
            <a:pPr marL="88531" marR="0" lvl="0" indent="-88531" algn="l" rtl="0">
              <a:lnSpc>
                <a:spcPct val="93366"/>
              </a:lnSpc>
              <a:spcBef>
                <a:spcPts val="772"/>
              </a:spcBef>
              <a:spcAft>
                <a:spcPts val="0"/>
              </a:spcAft>
              <a:buClr>
                <a:schemeClr val="lt1"/>
              </a:buClr>
              <a:buSzPct val="119100"/>
              <a:buFont typeface="Arial"/>
              <a:buChar char="•"/>
            </a:pPr>
            <a:r>
              <a:rPr lang="en-US" sz="971" b="1">
                <a:solidFill>
                  <a:schemeClr val="lt1"/>
                </a:solidFill>
                <a:latin typeface="Arial"/>
                <a:ea typeface="Arial"/>
                <a:cs typeface="Arial"/>
                <a:sym typeface="Arial"/>
              </a:rPr>
              <a:t>Chemotherapy</a:t>
            </a:r>
            <a:r>
              <a:rPr lang="en-US" sz="1191" b="1" baseline="30000">
                <a:solidFill>
                  <a:schemeClr val="lt1"/>
                </a:solidFill>
                <a:latin typeface="Arial"/>
                <a:ea typeface="Arial"/>
                <a:cs typeface="Arial"/>
                <a:sym typeface="Arial"/>
              </a:rPr>
              <a:t>d</a:t>
            </a:r>
          </a:p>
          <a:p>
            <a:pPr marL="91892" marR="4483" lvl="0" indent="-91892" algn="l" rtl="0">
              <a:lnSpc>
                <a:spcPct val="93900"/>
              </a:lnSpc>
              <a:spcBef>
                <a:spcPts val="18"/>
              </a:spcBef>
              <a:buClr>
                <a:schemeClr val="lt1"/>
              </a:buClr>
              <a:buSzPct val="119100"/>
              <a:buFont typeface="Arial"/>
              <a:buChar char="•"/>
            </a:pPr>
            <a:r>
              <a:rPr lang="en-US" sz="971" b="1">
                <a:solidFill>
                  <a:schemeClr val="lt1"/>
                </a:solidFill>
                <a:latin typeface="Arial"/>
                <a:ea typeface="Arial"/>
                <a:cs typeface="Arial"/>
                <a:sym typeface="Arial"/>
              </a:rPr>
              <a:t>Consider  additional local  therapy (surgical  resection</a:t>
            </a:r>
            <a:r>
              <a:rPr lang="en-US" sz="1191" b="1" baseline="30000">
                <a:solidFill>
                  <a:schemeClr val="lt1"/>
                </a:solidFill>
                <a:latin typeface="Arial"/>
                <a:ea typeface="Arial"/>
                <a:cs typeface="Arial"/>
                <a:sym typeface="Arial"/>
              </a:rPr>
              <a:t>b </a:t>
            </a:r>
            <a:r>
              <a:rPr lang="en-US" sz="971" b="1">
                <a:solidFill>
                  <a:schemeClr val="lt1"/>
                </a:solidFill>
                <a:latin typeface="Arial"/>
                <a:ea typeface="Arial"/>
                <a:cs typeface="Arial"/>
                <a:sym typeface="Arial"/>
              </a:rPr>
              <a:t>± RT)</a:t>
            </a:r>
            <a:r>
              <a:rPr lang="en-US" sz="1191" b="1" baseline="30000">
                <a:solidFill>
                  <a:schemeClr val="lt1"/>
                </a:solidFill>
                <a:latin typeface="Arial"/>
                <a:ea typeface="Arial"/>
                <a:cs typeface="Arial"/>
                <a:sym typeface="Arial"/>
              </a:rPr>
              <a:t>i</a:t>
            </a:r>
          </a:p>
        </p:txBody>
      </p:sp>
      <p:sp>
        <p:nvSpPr>
          <p:cNvPr id="614" name="Shape 614"/>
          <p:cNvSpPr/>
          <p:nvPr/>
        </p:nvSpPr>
        <p:spPr>
          <a:xfrm>
            <a:off x="8022470" y="1275262"/>
            <a:ext cx="0" cy="4162985"/>
          </a:xfrm>
          <a:custGeom>
            <a:avLst/>
            <a:gdLst/>
            <a:ahLst/>
            <a:cxnLst/>
            <a:rect l="0" t="0" r="0" b="0"/>
            <a:pathLst>
              <a:path w="120000" h="120000" extrusionOk="0">
                <a:moveTo>
                  <a:pt x="0" y="0"/>
                </a:moveTo>
                <a:lnTo>
                  <a:pt x="0" y="119992"/>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15" name="Shape 615"/>
          <p:cNvSpPr txBox="1"/>
          <p:nvPr/>
        </p:nvSpPr>
        <p:spPr>
          <a:xfrm>
            <a:off x="4628030" y="3523891"/>
            <a:ext cx="577663" cy="298800"/>
          </a:xfrm>
          <a:prstGeom prst="rect">
            <a:avLst/>
          </a:prstGeom>
          <a:noFill/>
          <a:ln>
            <a:noFill/>
          </a:ln>
        </p:spPr>
        <p:txBody>
          <a:bodyPr lIns="0" tIns="0" rIns="0" bIns="0" anchor="t" anchorCtr="0">
            <a:noAutofit/>
          </a:bodyPr>
          <a:lstStyle/>
          <a:p>
            <a:pPr marL="11206" marR="4483" lvl="0" indent="-11206" algn="l" rtl="0">
              <a:spcBef>
                <a:spcPts val="0"/>
              </a:spcBef>
              <a:buSzPct val="25000"/>
              <a:buNone/>
            </a:pPr>
            <a:r>
              <a:rPr lang="en-US" sz="971" b="1">
                <a:solidFill>
                  <a:schemeClr val="lt1"/>
                </a:solidFill>
                <a:latin typeface="Arial"/>
                <a:ea typeface="Arial"/>
                <a:cs typeface="Arial"/>
                <a:sym typeface="Arial"/>
              </a:rPr>
              <a:t>Wide  excision</a:t>
            </a:r>
            <a:r>
              <a:rPr lang="en-US" sz="1191" b="1" baseline="30000">
                <a:solidFill>
                  <a:schemeClr val="lt1"/>
                </a:solidFill>
                <a:latin typeface="Arial"/>
                <a:ea typeface="Arial"/>
                <a:cs typeface="Arial"/>
                <a:sym typeface="Arial"/>
              </a:rPr>
              <a:t>b</a:t>
            </a:r>
          </a:p>
        </p:txBody>
      </p:sp>
      <p:sp>
        <p:nvSpPr>
          <p:cNvPr id="616" name="Shape 616"/>
          <p:cNvSpPr/>
          <p:nvPr/>
        </p:nvSpPr>
        <p:spPr>
          <a:xfrm>
            <a:off x="4461285" y="3682342"/>
            <a:ext cx="107016" cy="0"/>
          </a:xfrm>
          <a:custGeom>
            <a:avLst/>
            <a:gdLst/>
            <a:ahLst/>
            <a:cxnLst/>
            <a:rect l="0" t="0" r="0" b="0"/>
            <a:pathLst>
              <a:path w="120000" h="120000" extrusionOk="0">
                <a:moveTo>
                  <a:pt x="0" y="0"/>
                </a:moveTo>
                <a:lnTo>
                  <a:pt x="119848" y="0"/>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17" name="Shape 617"/>
          <p:cNvSpPr/>
          <p:nvPr/>
        </p:nvSpPr>
        <p:spPr>
          <a:xfrm>
            <a:off x="4550798" y="3653746"/>
            <a:ext cx="79001" cy="57710"/>
          </a:xfrm>
          <a:custGeom>
            <a:avLst/>
            <a:gdLst/>
            <a:ahLst/>
            <a:cxnLst/>
            <a:rect l="0" t="0" r="0" b="0"/>
            <a:pathLst>
              <a:path w="120000" h="120000" extrusionOk="0">
                <a:moveTo>
                  <a:pt x="0" y="0"/>
                </a:moveTo>
                <a:lnTo>
                  <a:pt x="0" y="118928"/>
                </a:lnTo>
                <a:lnTo>
                  <a:pt x="119352" y="59464"/>
                </a:lnTo>
                <a:lnTo>
                  <a:pt x="0"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18" name="Shape 618"/>
          <p:cNvSpPr/>
          <p:nvPr/>
        </p:nvSpPr>
        <p:spPr>
          <a:xfrm>
            <a:off x="6829985" y="1628775"/>
            <a:ext cx="0" cy="681878"/>
          </a:xfrm>
          <a:custGeom>
            <a:avLst/>
            <a:gdLst/>
            <a:ahLst/>
            <a:cxnLst/>
            <a:rect l="0" t="0" r="0" b="0"/>
            <a:pathLst>
              <a:path w="120000" h="120000" extrusionOk="0">
                <a:moveTo>
                  <a:pt x="0" y="0"/>
                </a:moveTo>
                <a:lnTo>
                  <a:pt x="0" y="119917"/>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19" name="Shape 619"/>
          <p:cNvSpPr/>
          <p:nvPr/>
        </p:nvSpPr>
        <p:spPr>
          <a:xfrm>
            <a:off x="6738635" y="1940881"/>
            <a:ext cx="79001" cy="57710"/>
          </a:xfrm>
          <a:custGeom>
            <a:avLst/>
            <a:gdLst/>
            <a:ahLst/>
            <a:cxnLst/>
            <a:rect l="0" t="0" r="0" b="0"/>
            <a:pathLst>
              <a:path w="120000" h="120000" extrusionOk="0">
                <a:moveTo>
                  <a:pt x="0" y="0"/>
                </a:moveTo>
                <a:lnTo>
                  <a:pt x="0" y="118926"/>
                </a:lnTo>
                <a:lnTo>
                  <a:pt x="119353" y="59463"/>
                </a:lnTo>
                <a:lnTo>
                  <a:pt x="0"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20" name="Shape 620"/>
          <p:cNvSpPr txBox="1"/>
          <p:nvPr/>
        </p:nvSpPr>
        <p:spPr>
          <a:xfrm>
            <a:off x="6635225" y="1817133"/>
            <a:ext cx="132229" cy="149400"/>
          </a:xfrm>
          <a:prstGeom prst="rect">
            <a:avLst/>
          </a:prstGeom>
          <a:noFill/>
          <a:ln>
            <a:noFill/>
          </a:ln>
        </p:spPr>
        <p:txBody>
          <a:bodyPr lIns="0" tIns="0" rIns="0" bIns="0" anchor="t" anchorCtr="0">
            <a:noAutofit/>
          </a:bodyPr>
          <a:lstStyle/>
          <a:p>
            <a:pPr marL="11206" marR="0" lvl="0" indent="-11206" algn="l" rtl="0">
              <a:spcBef>
                <a:spcPts val="0"/>
              </a:spcBef>
              <a:buSzPct val="25000"/>
              <a:buNone/>
            </a:pPr>
            <a:r>
              <a:rPr lang="en-US" sz="971" b="1" u="sng">
                <a:solidFill>
                  <a:schemeClr val="lt1"/>
                </a:solidFill>
                <a:latin typeface="Arial"/>
                <a:ea typeface="Arial"/>
                <a:cs typeface="Arial"/>
                <a:sym typeface="Arial"/>
              </a:rPr>
              <a:t>  </a:t>
            </a:r>
          </a:p>
        </p:txBody>
      </p:sp>
      <p:sp>
        <p:nvSpPr>
          <p:cNvPr id="621" name="Shape 621"/>
          <p:cNvSpPr txBox="1"/>
          <p:nvPr/>
        </p:nvSpPr>
        <p:spPr>
          <a:xfrm>
            <a:off x="5979817" y="1817133"/>
            <a:ext cx="612400" cy="298800"/>
          </a:xfrm>
          <a:prstGeom prst="rect">
            <a:avLst/>
          </a:prstGeom>
          <a:noFill/>
          <a:ln>
            <a:noFill/>
          </a:ln>
        </p:spPr>
        <p:txBody>
          <a:bodyPr lIns="0" tIns="0" rIns="0" bIns="0" anchor="t" anchorCtr="0">
            <a:noAutofit/>
          </a:bodyPr>
          <a:lstStyle/>
          <a:p>
            <a:pPr marL="11206" marR="4483" lvl="0" indent="-11206" algn="l" rtl="0">
              <a:spcBef>
                <a:spcPts val="0"/>
              </a:spcBef>
              <a:buSzPct val="25000"/>
              <a:buNone/>
            </a:pPr>
            <a:r>
              <a:rPr lang="en-US" sz="971" b="1">
                <a:solidFill>
                  <a:schemeClr val="lt1"/>
                </a:solidFill>
                <a:latin typeface="Arial"/>
                <a:ea typeface="Arial"/>
                <a:cs typeface="Arial"/>
                <a:sym typeface="Arial"/>
              </a:rPr>
              <a:t>Good  response</a:t>
            </a:r>
            <a:r>
              <a:rPr lang="en-US" sz="1191" b="1" baseline="30000">
                <a:solidFill>
                  <a:schemeClr val="lt1"/>
                </a:solidFill>
                <a:latin typeface="Arial"/>
                <a:ea typeface="Arial"/>
                <a:cs typeface="Arial"/>
                <a:sym typeface="Arial"/>
              </a:rPr>
              <a:t>h</a:t>
            </a:r>
          </a:p>
        </p:txBody>
      </p:sp>
      <p:sp>
        <p:nvSpPr>
          <p:cNvPr id="622" name="Shape 622"/>
          <p:cNvSpPr txBox="1"/>
          <p:nvPr/>
        </p:nvSpPr>
        <p:spPr>
          <a:xfrm>
            <a:off x="5308989" y="2511013"/>
            <a:ext cx="484653" cy="298800"/>
          </a:xfrm>
          <a:prstGeom prst="rect">
            <a:avLst/>
          </a:prstGeom>
          <a:noFill/>
          <a:ln>
            <a:noFill/>
          </a:ln>
        </p:spPr>
        <p:txBody>
          <a:bodyPr lIns="0" tIns="0" rIns="0" bIns="0" anchor="t" anchorCtr="0">
            <a:noAutofit/>
          </a:bodyPr>
          <a:lstStyle/>
          <a:p>
            <a:pPr marL="11206" marR="4483" lvl="0" indent="-11206" algn="l" rtl="0">
              <a:spcBef>
                <a:spcPts val="0"/>
              </a:spcBef>
              <a:buSzPct val="25000"/>
              <a:buNone/>
            </a:pPr>
            <a:r>
              <a:rPr lang="en-US" sz="971" b="1">
                <a:solidFill>
                  <a:schemeClr val="lt1"/>
                </a:solidFill>
                <a:latin typeface="Arial"/>
                <a:ea typeface="Arial"/>
                <a:cs typeface="Arial"/>
                <a:sym typeface="Arial"/>
              </a:rPr>
              <a:t>Positive  margins</a:t>
            </a:r>
          </a:p>
        </p:txBody>
      </p:sp>
      <p:sp>
        <p:nvSpPr>
          <p:cNvPr id="623" name="Shape 623"/>
          <p:cNvSpPr txBox="1"/>
          <p:nvPr/>
        </p:nvSpPr>
        <p:spPr>
          <a:xfrm>
            <a:off x="5979796" y="3041667"/>
            <a:ext cx="550769" cy="298800"/>
          </a:xfrm>
          <a:prstGeom prst="rect">
            <a:avLst/>
          </a:prstGeom>
          <a:noFill/>
          <a:ln>
            <a:noFill/>
          </a:ln>
        </p:spPr>
        <p:txBody>
          <a:bodyPr lIns="0" tIns="0" rIns="0" bIns="0" anchor="t" anchorCtr="0">
            <a:noAutofit/>
          </a:bodyPr>
          <a:lstStyle/>
          <a:p>
            <a:pPr marL="11206" marR="4483" lvl="0" indent="-11206" algn="l" rtl="0">
              <a:spcBef>
                <a:spcPts val="0"/>
              </a:spcBef>
              <a:buSzPct val="25000"/>
              <a:buNone/>
            </a:pPr>
            <a:r>
              <a:rPr lang="en-US" sz="971" b="1">
                <a:solidFill>
                  <a:schemeClr val="lt1"/>
                </a:solidFill>
                <a:latin typeface="Arial"/>
                <a:ea typeface="Arial"/>
                <a:cs typeface="Arial"/>
                <a:sym typeface="Arial"/>
              </a:rPr>
              <a:t>Poor  response</a:t>
            </a:r>
          </a:p>
        </p:txBody>
      </p:sp>
      <p:sp>
        <p:nvSpPr>
          <p:cNvPr id="624" name="Shape 624"/>
          <p:cNvSpPr txBox="1"/>
          <p:nvPr/>
        </p:nvSpPr>
        <p:spPr>
          <a:xfrm>
            <a:off x="6635225" y="3041667"/>
            <a:ext cx="132229" cy="149400"/>
          </a:xfrm>
          <a:prstGeom prst="rect">
            <a:avLst/>
          </a:prstGeom>
          <a:noFill/>
          <a:ln>
            <a:noFill/>
          </a:ln>
        </p:spPr>
        <p:txBody>
          <a:bodyPr lIns="0" tIns="0" rIns="0" bIns="0" anchor="t" anchorCtr="0">
            <a:noAutofit/>
          </a:bodyPr>
          <a:lstStyle/>
          <a:p>
            <a:pPr marL="11206" marR="0" lvl="0" indent="-11206" algn="l" rtl="0">
              <a:spcBef>
                <a:spcPts val="0"/>
              </a:spcBef>
              <a:buSzPct val="25000"/>
              <a:buNone/>
            </a:pPr>
            <a:r>
              <a:rPr lang="en-US" sz="971" b="1" u="sng">
                <a:solidFill>
                  <a:schemeClr val="lt1"/>
                </a:solidFill>
                <a:latin typeface="Arial"/>
                <a:ea typeface="Arial"/>
                <a:cs typeface="Arial"/>
                <a:sym typeface="Arial"/>
              </a:rPr>
              <a:t>  </a:t>
            </a:r>
          </a:p>
        </p:txBody>
      </p:sp>
      <p:sp>
        <p:nvSpPr>
          <p:cNvPr id="625" name="Shape 625"/>
          <p:cNvSpPr txBox="1"/>
          <p:nvPr/>
        </p:nvSpPr>
        <p:spPr>
          <a:xfrm>
            <a:off x="6508162" y="3167185"/>
            <a:ext cx="84044" cy="122212"/>
          </a:xfrm>
          <a:prstGeom prst="rect">
            <a:avLst/>
          </a:prstGeom>
          <a:noFill/>
          <a:ln>
            <a:noFill/>
          </a:ln>
        </p:spPr>
        <p:txBody>
          <a:bodyPr lIns="0" tIns="0" rIns="0" bIns="0" anchor="t" anchorCtr="0">
            <a:noAutofit/>
          </a:bodyPr>
          <a:lstStyle/>
          <a:p>
            <a:pPr marL="11206" marR="0" lvl="0" indent="-11206" algn="l" rtl="0">
              <a:spcBef>
                <a:spcPts val="0"/>
              </a:spcBef>
              <a:buSzPct val="25000"/>
              <a:buNone/>
            </a:pPr>
            <a:r>
              <a:rPr lang="en-US" sz="794" b="1">
                <a:solidFill>
                  <a:schemeClr val="lt1"/>
                </a:solidFill>
                <a:latin typeface="Arial"/>
                <a:ea typeface="Arial"/>
                <a:cs typeface="Arial"/>
                <a:sym typeface="Arial"/>
              </a:rPr>
              <a:t>h</a:t>
            </a:r>
          </a:p>
        </p:txBody>
      </p:sp>
      <p:sp>
        <p:nvSpPr>
          <p:cNvPr id="626" name="Shape 626"/>
          <p:cNvSpPr/>
          <p:nvPr/>
        </p:nvSpPr>
        <p:spPr>
          <a:xfrm>
            <a:off x="5797496" y="2124198"/>
            <a:ext cx="160243" cy="1078566"/>
          </a:xfrm>
          <a:custGeom>
            <a:avLst/>
            <a:gdLst/>
            <a:ahLst/>
            <a:cxnLst/>
            <a:rect l="0" t="0" r="0" b="0"/>
            <a:pathLst>
              <a:path w="120000" h="120000" extrusionOk="0">
                <a:moveTo>
                  <a:pt x="119698" y="119979"/>
                </a:moveTo>
                <a:lnTo>
                  <a:pt x="0" y="59987"/>
                </a:lnTo>
                <a:lnTo>
                  <a:pt x="118481" y="0"/>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27" name="Shape 627"/>
          <p:cNvSpPr/>
          <p:nvPr/>
        </p:nvSpPr>
        <p:spPr>
          <a:xfrm>
            <a:off x="5924987" y="3177808"/>
            <a:ext cx="54908" cy="83484"/>
          </a:xfrm>
          <a:custGeom>
            <a:avLst/>
            <a:gdLst/>
            <a:ahLst/>
            <a:cxnLst/>
            <a:rect l="0" t="0" r="0" b="0"/>
            <a:pathLst>
              <a:path w="120000" h="120000" extrusionOk="0">
                <a:moveTo>
                  <a:pt x="119830" y="0"/>
                </a:moveTo>
                <a:lnTo>
                  <a:pt x="0" y="23354"/>
                </a:lnTo>
                <a:lnTo>
                  <a:pt x="108711" y="119968"/>
                </a:lnTo>
                <a:lnTo>
                  <a:pt x="119830"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28" name="Shape 628"/>
          <p:cNvSpPr/>
          <p:nvPr/>
        </p:nvSpPr>
        <p:spPr>
          <a:xfrm>
            <a:off x="5923373" y="2065468"/>
            <a:ext cx="54908" cy="83484"/>
          </a:xfrm>
          <a:custGeom>
            <a:avLst/>
            <a:gdLst/>
            <a:ahLst/>
            <a:cxnLst/>
            <a:rect l="0" t="0" r="0" b="0"/>
            <a:pathLst>
              <a:path w="120000" h="120000" extrusionOk="0">
                <a:moveTo>
                  <a:pt x="108319" y="0"/>
                </a:moveTo>
                <a:lnTo>
                  <a:pt x="0" y="96806"/>
                </a:lnTo>
                <a:lnTo>
                  <a:pt x="119926" y="119951"/>
                </a:lnTo>
                <a:lnTo>
                  <a:pt x="108319"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29" name="Shape 629"/>
          <p:cNvSpPr txBox="1"/>
          <p:nvPr/>
        </p:nvSpPr>
        <p:spPr>
          <a:xfrm>
            <a:off x="6846647" y="2445585"/>
            <a:ext cx="1055034" cy="1113124"/>
          </a:xfrm>
          <a:prstGeom prst="rect">
            <a:avLst/>
          </a:prstGeom>
          <a:noFill/>
          <a:ln>
            <a:noFill/>
          </a:ln>
        </p:spPr>
        <p:txBody>
          <a:bodyPr lIns="0" tIns="0" rIns="0" bIns="0" anchor="t" anchorCtr="0">
            <a:noAutofit/>
          </a:bodyPr>
          <a:lstStyle/>
          <a:p>
            <a:pPr marL="91892" marR="4483" lvl="0" indent="-91892" algn="l" rtl="0">
              <a:lnSpc>
                <a:spcPct val="93900"/>
              </a:lnSpc>
              <a:spcBef>
                <a:spcPts val="0"/>
              </a:spcBef>
              <a:spcAft>
                <a:spcPts val="0"/>
              </a:spcAft>
              <a:buClr>
                <a:schemeClr val="lt1"/>
              </a:buClr>
              <a:buSzPct val="119100"/>
              <a:buFont typeface="Arial"/>
              <a:buChar char="•"/>
            </a:pPr>
            <a:r>
              <a:rPr lang="en-US" sz="971" b="1">
                <a:solidFill>
                  <a:schemeClr val="lt1"/>
                </a:solidFill>
                <a:latin typeface="Arial"/>
                <a:ea typeface="Arial"/>
                <a:cs typeface="Arial"/>
                <a:sym typeface="Arial"/>
              </a:rPr>
              <a:t>Consider  additional local  therapy (surgical  resection</a:t>
            </a:r>
            <a:r>
              <a:rPr lang="en-US" sz="1191" b="1" baseline="30000">
                <a:solidFill>
                  <a:schemeClr val="lt1"/>
                </a:solidFill>
                <a:latin typeface="Arial"/>
                <a:ea typeface="Arial"/>
                <a:cs typeface="Arial"/>
                <a:sym typeface="Arial"/>
              </a:rPr>
              <a:t>b </a:t>
            </a:r>
            <a:r>
              <a:rPr lang="en-US" sz="971" b="1">
                <a:solidFill>
                  <a:schemeClr val="lt1"/>
                </a:solidFill>
                <a:latin typeface="Arial"/>
                <a:ea typeface="Arial"/>
                <a:cs typeface="Arial"/>
                <a:sym typeface="Arial"/>
              </a:rPr>
              <a:t>± RT)</a:t>
            </a:r>
            <a:r>
              <a:rPr lang="en-US" sz="1191" b="1" baseline="30000">
                <a:solidFill>
                  <a:schemeClr val="lt1"/>
                </a:solidFill>
                <a:latin typeface="Arial"/>
                <a:ea typeface="Arial"/>
                <a:cs typeface="Arial"/>
                <a:sym typeface="Arial"/>
              </a:rPr>
              <a:t>i</a:t>
            </a:r>
          </a:p>
          <a:p>
            <a:pPr marL="91892" marR="180984" lvl="0" indent="-91892" algn="l" rtl="0">
              <a:lnSpc>
                <a:spcPct val="109062"/>
              </a:lnSpc>
              <a:spcBef>
                <a:spcPts val="18"/>
              </a:spcBef>
              <a:buClr>
                <a:schemeClr val="lt1"/>
              </a:buClr>
              <a:buSzPct val="97100"/>
              <a:buFont typeface="Arial"/>
              <a:buChar char="•"/>
            </a:pPr>
            <a:r>
              <a:rPr lang="en-US" sz="971" b="1">
                <a:solidFill>
                  <a:schemeClr val="lt1"/>
                </a:solidFill>
                <a:latin typeface="Arial"/>
                <a:ea typeface="Arial"/>
                <a:cs typeface="Arial"/>
                <a:sym typeface="Arial"/>
              </a:rPr>
              <a:t>Continue with  preoperative  regimen</a:t>
            </a:r>
          </a:p>
          <a:p>
            <a:pPr marL="91892" marR="0" lvl="0" indent="-2991" algn="l" rtl="0">
              <a:lnSpc>
                <a:spcPct val="107209"/>
              </a:lnSpc>
              <a:spcBef>
                <a:spcPts val="0"/>
              </a:spcBef>
              <a:buSzPct val="25000"/>
              <a:buNone/>
            </a:pPr>
            <a:r>
              <a:rPr lang="en-US" sz="971" b="1">
                <a:solidFill>
                  <a:schemeClr val="lt1"/>
                </a:solidFill>
                <a:latin typeface="Arial"/>
                <a:ea typeface="Arial"/>
                <a:cs typeface="Arial"/>
                <a:sym typeface="Arial"/>
              </a:rPr>
              <a:t>or</a:t>
            </a:r>
          </a:p>
        </p:txBody>
      </p:sp>
      <p:sp>
        <p:nvSpPr>
          <p:cNvPr id="630" name="Shape 630"/>
          <p:cNvSpPr txBox="1"/>
          <p:nvPr/>
        </p:nvSpPr>
        <p:spPr>
          <a:xfrm>
            <a:off x="6927386" y="3525819"/>
            <a:ext cx="1722342" cy="149400"/>
          </a:xfrm>
          <a:prstGeom prst="rect">
            <a:avLst/>
          </a:prstGeom>
          <a:noFill/>
          <a:ln>
            <a:noFill/>
          </a:ln>
        </p:spPr>
        <p:txBody>
          <a:bodyPr lIns="0" tIns="0" rIns="0" bIns="0" anchor="t" anchorCtr="0">
            <a:noAutofit/>
          </a:bodyPr>
          <a:lstStyle/>
          <a:p>
            <a:pPr marL="11206" marR="0" lvl="0" indent="-11206" algn="l" rtl="0">
              <a:spcBef>
                <a:spcPts val="0"/>
              </a:spcBef>
              <a:buSzPct val="25000"/>
              <a:buNone/>
            </a:pPr>
            <a:r>
              <a:rPr lang="en-US" sz="971" b="1">
                <a:solidFill>
                  <a:schemeClr val="lt1"/>
                </a:solidFill>
                <a:latin typeface="Arial"/>
                <a:ea typeface="Arial"/>
                <a:cs typeface="Arial"/>
                <a:sym typeface="Arial"/>
              </a:rPr>
              <a:t>Consider changing </a:t>
            </a:r>
            <a:r>
              <a:rPr lang="en-US" sz="1456" b="1" u="sng" baseline="30000">
                <a:solidFill>
                  <a:srgbClr val="0065A4"/>
                </a:solidFill>
                <a:latin typeface="Arial"/>
                <a:ea typeface="Arial"/>
                <a:cs typeface="Arial"/>
                <a:sym typeface="Arial"/>
              </a:rPr>
              <a:t>(OSTEO-4)</a:t>
            </a:r>
          </a:p>
        </p:txBody>
      </p:sp>
      <p:sp>
        <p:nvSpPr>
          <p:cNvPr id="631" name="Shape 631"/>
          <p:cNvSpPr txBox="1"/>
          <p:nvPr/>
        </p:nvSpPr>
        <p:spPr>
          <a:xfrm>
            <a:off x="7740317" y="3637832"/>
            <a:ext cx="140073" cy="122212"/>
          </a:xfrm>
          <a:prstGeom prst="rect">
            <a:avLst/>
          </a:prstGeom>
          <a:noFill/>
          <a:ln>
            <a:noFill/>
          </a:ln>
        </p:spPr>
        <p:txBody>
          <a:bodyPr lIns="0" tIns="0" rIns="0" bIns="0" anchor="t" anchorCtr="0">
            <a:noAutofit/>
          </a:bodyPr>
          <a:lstStyle/>
          <a:p>
            <a:pPr marL="11206" marR="0" lvl="0" indent="-11206" algn="l" rtl="0">
              <a:spcBef>
                <a:spcPts val="0"/>
              </a:spcBef>
              <a:buSzPct val="25000"/>
              <a:buNone/>
            </a:pPr>
            <a:r>
              <a:rPr lang="en-US" sz="794" b="1">
                <a:solidFill>
                  <a:schemeClr val="lt1"/>
                </a:solidFill>
                <a:latin typeface="Arial"/>
                <a:ea typeface="Arial"/>
                <a:cs typeface="Arial"/>
                <a:sym typeface="Arial"/>
              </a:rPr>
              <a:t>d,f</a:t>
            </a:r>
          </a:p>
        </p:txBody>
      </p:sp>
      <p:sp>
        <p:nvSpPr>
          <p:cNvPr id="632" name="Shape 632"/>
          <p:cNvSpPr txBox="1"/>
          <p:nvPr/>
        </p:nvSpPr>
        <p:spPr>
          <a:xfrm>
            <a:off x="6927364" y="3660301"/>
            <a:ext cx="835399" cy="282129"/>
          </a:xfrm>
          <a:prstGeom prst="rect">
            <a:avLst/>
          </a:prstGeom>
          <a:noFill/>
          <a:ln>
            <a:noFill/>
          </a:ln>
        </p:spPr>
        <p:txBody>
          <a:bodyPr lIns="0" tIns="0" rIns="0" bIns="0" anchor="t" anchorCtr="0">
            <a:noAutofit/>
          </a:bodyPr>
          <a:lstStyle/>
          <a:p>
            <a:pPr marL="11206" marR="0" lvl="0" indent="-11206" algn="l" rtl="0">
              <a:lnSpc>
                <a:spcPct val="114521"/>
              </a:lnSpc>
              <a:spcBef>
                <a:spcPts val="0"/>
              </a:spcBef>
              <a:buSzPct val="25000"/>
              <a:buNone/>
            </a:pPr>
            <a:r>
              <a:rPr lang="en-US" sz="971" b="1">
                <a:solidFill>
                  <a:schemeClr val="lt1"/>
                </a:solidFill>
                <a:latin typeface="Arial"/>
                <a:ea typeface="Arial"/>
                <a:cs typeface="Arial"/>
                <a:sym typeface="Arial"/>
              </a:rPr>
              <a:t>chemotherapy</a:t>
            </a:r>
          </a:p>
          <a:p>
            <a:pPr marL="11206" marR="0" lvl="0" indent="-11206" algn="l" rtl="0">
              <a:lnSpc>
                <a:spcPct val="114521"/>
              </a:lnSpc>
              <a:spcBef>
                <a:spcPts val="0"/>
              </a:spcBef>
              <a:buSzPct val="25000"/>
              <a:buNone/>
            </a:pPr>
            <a:r>
              <a:rPr lang="en-US" sz="971" b="1">
                <a:solidFill>
                  <a:schemeClr val="lt1"/>
                </a:solidFill>
                <a:latin typeface="Arial"/>
                <a:ea typeface="Arial"/>
                <a:cs typeface="Arial"/>
                <a:sym typeface="Arial"/>
              </a:rPr>
              <a:t>(category 2B)</a:t>
            </a:r>
          </a:p>
        </p:txBody>
      </p:sp>
      <p:sp>
        <p:nvSpPr>
          <p:cNvPr id="633" name="Shape 633"/>
          <p:cNvSpPr/>
          <p:nvPr/>
        </p:nvSpPr>
        <p:spPr>
          <a:xfrm>
            <a:off x="6829985" y="2470090"/>
            <a:ext cx="0" cy="1448359"/>
          </a:xfrm>
          <a:custGeom>
            <a:avLst/>
            <a:gdLst/>
            <a:ahLst/>
            <a:cxnLst/>
            <a:rect l="0" t="0" r="0" b="0"/>
            <a:pathLst>
              <a:path w="120000" h="120000" extrusionOk="0">
                <a:moveTo>
                  <a:pt x="0" y="0"/>
                </a:moveTo>
                <a:lnTo>
                  <a:pt x="0" y="119960"/>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34" name="Shape 634"/>
          <p:cNvSpPr/>
          <p:nvPr/>
        </p:nvSpPr>
        <p:spPr>
          <a:xfrm>
            <a:off x="6738635" y="3165438"/>
            <a:ext cx="79001" cy="57710"/>
          </a:xfrm>
          <a:custGeom>
            <a:avLst/>
            <a:gdLst/>
            <a:ahLst/>
            <a:cxnLst/>
            <a:rect l="0" t="0" r="0" b="0"/>
            <a:pathLst>
              <a:path w="120000" h="120000" extrusionOk="0">
                <a:moveTo>
                  <a:pt x="0" y="0"/>
                </a:moveTo>
                <a:lnTo>
                  <a:pt x="0" y="118928"/>
                </a:lnTo>
                <a:lnTo>
                  <a:pt x="119353" y="59464"/>
                </a:lnTo>
                <a:lnTo>
                  <a:pt x="0"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35" name="Shape 635"/>
          <p:cNvSpPr txBox="1"/>
          <p:nvPr/>
        </p:nvSpPr>
        <p:spPr>
          <a:xfrm>
            <a:off x="5308987" y="4494892"/>
            <a:ext cx="516590" cy="298800"/>
          </a:xfrm>
          <a:prstGeom prst="rect">
            <a:avLst/>
          </a:prstGeom>
          <a:noFill/>
          <a:ln>
            <a:noFill/>
          </a:ln>
        </p:spPr>
        <p:txBody>
          <a:bodyPr lIns="0" tIns="0" rIns="0" bIns="0" anchor="t" anchorCtr="0">
            <a:noAutofit/>
          </a:bodyPr>
          <a:lstStyle/>
          <a:p>
            <a:pPr marL="11206" marR="4483" lvl="0" indent="-11206" algn="l" rtl="0">
              <a:spcBef>
                <a:spcPts val="0"/>
              </a:spcBef>
              <a:buSzPct val="25000"/>
              <a:buNone/>
            </a:pPr>
            <a:r>
              <a:rPr lang="en-US" sz="971" b="1">
                <a:solidFill>
                  <a:schemeClr val="lt1"/>
                </a:solidFill>
                <a:latin typeface="Arial"/>
                <a:ea typeface="Arial"/>
                <a:cs typeface="Arial"/>
                <a:sym typeface="Arial"/>
              </a:rPr>
              <a:t>Negative  margins</a:t>
            </a:r>
          </a:p>
        </p:txBody>
      </p:sp>
      <p:sp>
        <p:nvSpPr>
          <p:cNvPr id="636" name="Shape 636"/>
          <p:cNvSpPr txBox="1"/>
          <p:nvPr/>
        </p:nvSpPr>
        <p:spPr>
          <a:xfrm>
            <a:off x="6635225" y="4016255"/>
            <a:ext cx="132229" cy="149400"/>
          </a:xfrm>
          <a:prstGeom prst="rect">
            <a:avLst/>
          </a:prstGeom>
          <a:noFill/>
          <a:ln>
            <a:noFill/>
          </a:ln>
        </p:spPr>
        <p:txBody>
          <a:bodyPr lIns="0" tIns="0" rIns="0" bIns="0" anchor="t" anchorCtr="0">
            <a:noAutofit/>
          </a:bodyPr>
          <a:lstStyle/>
          <a:p>
            <a:pPr marL="11206" marR="0" lvl="0" indent="-11206" algn="l" rtl="0">
              <a:spcBef>
                <a:spcPts val="0"/>
              </a:spcBef>
              <a:buSzPct val="25000"/>
              <a:buNone/>
            </a:pPr>
            <a:r>
              <a:rPr lang="en-US" sz="971" b="1" u="sng">
                <a:solidFill>
                  <a:schemeClr val="lt1"/>
                </a:solidFill>
                <a:latin typeface="Arial"/>
                <a:ea typeface="Arial"/>
                <a:cs typeface="Arial"/>
                <a:sym typeface="Arial"/>
              </a:rPr>
              <a:t>  </a:t>
            </a:r>
          </a:p>
        </p:txBody>
      </p:sp>
      <p:sp>
        <p:nvSpPr>
          <p:cNvPr id="637" name="Shape 637"/>
          <p:cNvSpPr txBox="1"/>
          <p:nvPr/>
        </p:nvSpPr>
        <p:spPr>
          <a:xfrm>
            <a:off x="5979794" y="4016255"/>
            <a:ext cx="632571" cy="298800"/>
          </a:xfrm>
          <a:prstGeom prst="rect">
            <a:avLst/>
          </a:prstGeom>
          <a:noFill/>
          <a:ln>
            <a:noFill/>
          </a:ln>
        </p:spPr>
        <p:txBody>
          <a:bodyPr lIns="0" tIns="0" rIns="0" bIns="0" anchor="t" anchorCtr="0">
            <a:noAutofit/>
          </a:bodyPr>
          <a:lstStyle/>
          <a:p>
            <a:pPr marL="11206" marR="4483" lvl="0" indent="-11206" algn="l" rtl="0">
              <a:spcBef>
                <a:spcPts val="0"/>
              </a:spcBef>
              <a:buSzPct val="25000"/>
              <a:buNone/>
            </a:pPr>
            <a:r>
              <a:rPr lang="en-US" sz="971" b="1">
                <a:solidFill>
                  <a:schemeClr val="lt1"/>
                </a:solidFill>
                <a:latin typeface="Arial"/>
                <a:ea typeface="Arial"/>
                <a:cs typeface="Arial"/>
                <a:sym typeface="Arial"/>
              </a:rPr>
              <a:t>Good  response</a:t>
            </a:r>
            <a:r>
              <a:rPr lang="en-US" sz="1191" b="1" baseline="30000">
                <a:solidFill>
                  <a:schemeClr val="lt1"/>
                </a:solidFill>
                <a:latin typeface="Arial"/>
                <a:ea typeface="Arial"/>
                <a:cs typeface="Arial"/>
                <a:sym typeface="Arial"/>
              </a:rPr>
              <a:t>h</a:t>
            </a:r>
          </a:p>
        </p:txBody>
      </p:sp>
      <p:sp>
        <p:nvSpPr>
          <p:cNvPr id="638" name="Shape 638"/>
          <p:cNvSpPr txBox="1"/>
          <p:nvPr/>
        </p:nvSpPr>
        <p:spPr>
          <a:xfrm>
            <a:off x="6635225" y="4737476"/>
            <a:ext cx="132229" cy="149400"/>
          </a:xfrm>
          <a:prstGeom prst="rect">
            <a:avLst/>
          </a:prstGeom>
          <a:noFill/>
          <a:ln>
            <a:noFill/>
          </a:ln>
        </p:spPr>
        <p:txBody>
          <a:bodyPr lIns="0" tIns="0" rIns="0" bIns="0" anchor="t" anchorCtr="0">
            <a:noAutofit/>
          </a:bodyPr>
          <a:lstStyle/>
          <a:p>
            <a:pPr marL="11206" marR="0" lvl="0" indent="-11206" algn="l" rtl="0">
              <a:spcBef>
                <a:spcPts val="0"/>
              </a:spcBef>
              <a:buSzPct val="25000"/>
              <a:buNone/>
            </a:pPr>
            <a:r>
              <a:rPr lang="en-US" sz="971" b="1" u="sng">
                <a:solidFill>
                  <a:schemeClr val="lt1"/>
                </a:solidFill>
                <a:latin typeface="Arial"/>
                <a:ea typeface="Arial"/>
                <a:cs typeface="Arial"/>
                <a:sym typeface="Arial"/>
              </a:rPr>
              <a:t>  </a:t>
            </a:r>
          </a:p>
        </p:txBody>
      </p:sp>
      <p:sp>
        <p:nvSpPr>
          <p:cNvPr id="639" name="Shape 639"/>
          <p:cNvSpPr txBox="1"/>
          <p:nvPr/>
        </p:nvSpPr>
        <p:spPr>
          <a:xfrm>
            <a:off x="5979817" y="4737476"/>
            <a:ext cx="632571" cy="298800"/>
          </a:xfrm>
          <a:prstGeom prst="rect">
            <a:avLst/>
          </a:prstGeom>
          <a:noFill/>
          <a:ln>
            <a:noFill/>
          </a:ln>
        </p:spPr>
        <p:txBody>
          <a:bodyPr lIns="0" tIns="0" rIns="0" bIns="0" anchor="t" anchorCtr="0">
            <a:noAutofit/>
          </a:bodyPr>
          <a:lstStyle/>
          <a:p>
            <a:pPr marL="11206" marR="4483" lvl="0" indent="-11206" algn="l" rtl="0">
              <a:spcBef>
                <a:spcPts val="0"/>
              </a:spcBef>
              <a:buSzPct val="25000"/>
              <a:buNone/>
            </a:pPr>
            <a:r>
              <a:rPr lang="en-US" sz="971" b="1">
                <a:solidFill>
                  <a:schemeClr val="lt1"/>
                </a:solidFill>
                <a:latin typeface="Arial"/>
                <a:ea typeface="Arial"/>
                <a:cs typeface="Arial"/>
                <a:sym typeface="Arial"/>
              </a:rPr>
              <a:t>Poor  response</a:t>
            </a:r>
            <a:r>
              <a:rPr lang="en-US" sz="1191" b="1" baseline="30000">
                <a:solidFill>
                  <a:schemeClr val="lt1"/>
                </a:solidFill>
                <a:latin typeface="Arial"/>
                <a:ea typeface="Arial"/>
                <a:cs typeface="Arial"/>
                <a:sym typeface="Arial"/>
              </a:rPr>
              <a:t>h</a:t>
            </a:r>
          </a:p>
        </p:txBody>
      </p:sp>
      <p:sp>
        <p:nvSpPr>
          <p:cNvPr id="640" name="Shape 640"/>
          <p:cNvSpPr/>
          <p:nvPr/>
        </p:nvSpPr>
        <p:spPr>
          <a:xfrm>
            <a:off x="5821903" y="4304628"/>
            <a:ext cx="118781" cy="646578"/>
          </a:xfrm>
          <a:custGeom>
            <a:avLst/>
            <a:gdLst/>
            <a:ahLst/>
            <a:cxnLst/>
            <a:rect l="0" t="0" r="0" b="0"/>
            <a:pathLst>
              <a:path w="120000" h="120000" extrusionOk="0">
                <a:moveTo>
                  <a:pt x="119456" y="119993"/>
                </a:moveTo>
                <a:lnTo>
                  <a:pt x="0" y="59989"/>
                </a:lnTo>
                <a:lnTo>
                  <a:pt x="118222" y="0"/>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41" name="Shape 641"/>
          <p:cNvSpPr/>
          <p:nvPr/>
        </p:nvSpPr>
        <p:spPr>
          <a:xfrm>
            <a:off x="5907337" y="4925041"/>
            <a:ext cx="54347" cy="84044"/>
          </a:xfrm>
          <a:custGeom>
            <a:avLst/>
            <a:gdLst/>
            <a:ahLst/>
            <a:cxnLst/>
            <a:rect l="0" t="0" r="0" b="0"/>
            <a:pathLst>
              <a:path w="120000" h="120000" extrusionOk="0">
                <a:moveTo>
                  <a:pt x="118589" y="0"/>
                </a:moveTo>
                <a:lnTo>
                  <a:pt x="0" y="28047"/>
                </a:lnTo>
                <a:lnTo>
                  <a:pt x="118885" y="119391"/>
                </a:lnTo>
                <a:lnTo>
                  <a:pt x="118589"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42" name="Shape 642"/>
          <p:cNvSpPr/>
          <p:nvPr/>
        </p:nvSpPr>
        <p:spPr>
          <a:xfrm>
            <a:off x="5906137" y="4247073"/>
            <a:ext cx="53788" cy="84044"/>
          </a:xfrm>
          <a:custGeom>
            <a:avLst/>
            <a:gdLst/>
            <a:ahLst/>
            <a:cxnLst/>
            <a:rect l="0" t="0" r="0" b="0"/>
            <a:pathLst>
              <a:path w="120000" h="120000" extrusionOk="0">
                <a:moveTo>
                  <a:pt x="119651" y="0"/>
                </a:moveTo>
                <a:lnTo>
                  <a:pt x="0" y="91599"/>
                </a:lnTo>
                <a:lnTo>
                  <a:pt x="119950" y="119391"/>
                </a:lnTo>
                <a:lnTo>
                  <a:pt x="119651"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43" name="Shape 643"/>
          <p:cNvSpPr txBox="1"/>
          <p:nvPr/>
        </p:nvSpPr>
        <p:spPr>
          <a:xfrm>
            <a:off x="7709679" y="4067825"/>
            <a:ext cx="84044" cy="122212"/>
          </a:xfrm>
          <a:prstGeom prst="rect">
            <a:avLst/>
          </a:prstGeom>
          <a:noFill/>
          <a:ln>
            <a:noFill/>
          </a:ln>
        </p:spPr>
        <p:txBody>
          <a:bodyPr lIns="0" tIns="0" rIns="0" bIns="0" anchor="t" anchorCtr="0">
            <a:noAutofit/>
          </a:bodyPr>
          <a:lstStyle/>
          <a:p>
            <a:pPr marL="11206" marR="0" lvl="0" indent="-11206" algn="l" rtl="0">
              <a:spcBef>
                <a:spcPts val="0"/>
              </a:spcBef>
              <a:buSzPct val="25000"/>
              <a:buNone/>
            </a:pPr>
            <a:r>
              <a:rPr lang="en-US" sz="794" b="1">
                <a:solidFill>
                  <a:schemeClr val="lt1"/>
                </a:solidFill>
                <a:latin typeface="Arial"/>
                <a:ea typeface="Arial"/>
                <a:cs typeface="Arial"/>
                <a:sym typeface="Arial"/>
              </a:rPr>
              <a:t>d</a:t>
            </a:r>
          </a:p>
        </p:txBody>
      </p:sp>
      <p:sp>
        <p:nvSpPr>
          <p:cNvPr id="644" name="Shape 644"/>
          <p:cNvSpPr txBox="1"/>
          <p:nvPr/>
        </p:nvSpPr>
        <p:spPr>
          <a:xfrm>
            <a:off x="6846647" y="4090235"/>
            <a:ext cx="885264" cy="976934"/>
          </a:xfrm>
          <a:prstGeom prst="rect">
            <a:avLst/>
          </a:prstGeom>
          <a:noFill/>
          <a:ln>
            <a:noFill/>
          </a:ln>
        </p:spPr>
        <p:txBody>
          <a:bodyPr lIns="0" tIns="0" rIns="0" bIns="0" anchor="t" anchorCtr="0">
            <a:noAutofit/>
          </a:bodyPr>
          <a:lstStyle/>
          <a:p>
            <a:pPr marL="11206" marR="0" lvl="0" indent="-11206" algn="l" rtl="0">
              <a:spcBef>
                <a:spcPts val="0"/>
              </a:spcBef>
              <a:spcAft>
                <a:spcPts val="0"/>
              </a:spcAft>
              <a:buSzPct val="25000"/>
              <a:buNone/>
            </a:pPr>
            <a:r>
              <a:rPr lang="en-US" sz="971" b="1">
                <a:solidFill>
                  <a:schemeClr val="lt1"/>
                </a:solidFill>
                <a:latin typeface="Arial"/>
                <a:ea typeface="Arial"/>
                <a:cs typeface="Arial"/>
                <a:sym typeface="Arial"/>
              </a:rPr>
              <a:t>Chemotherapy</a:t>
            </a:r>
          </a:p>
          <a:p>
            <a:pPr marL="0" marR="0" lvl="0" indent="0" algn="l" rtl="0">
              <a:spcBef>
                <a:spcPts val="18"/>
              </a:spcBef>
              <a:buNone/>
            </a:pPr>
            <a:endParaRPr sz="794">
              <a:solidFill>
                <a:schemeClr val="lt1"/>
              </a:solidFill>
              <a:latin typeface="Times New Roman"/>
              <a:ea typeface="Times New Roman"/>
              <a:cs typeface="Times New Roman"/>
              <a:sym typeface="Times New Roman"/>
            </a:endParaRPr>
          </a:p>
          <a:p>
            <a:pPr marL="91892" marR="11767" lvl="0" indent="-91892" algn="l" rtl="0">
              <a:lnSpc>
                <a:spcPct val="109062"/>
              </a:lnSpc>
              <a:spcBef>
                <a:spcPts val="0"/>
              </a:spcBef>
              <a:buClr>
                <a:schemeClr val="lt1"/>
              </a:buClr>
              <a:buSzPct val="97100"/>
              <a:buFont typeface="Arial"/>
              <a:buChar char="•"/>
            </a:pPr>
            <a:r>
              <a:rPr lang="en-US" sz="971" b="1">
                <a:solidFill>
                  <a:schemeClr val="lt1"/>
                </a:solidFill>
                <a:latin typeface="Arial"/>
                <a:ea typeface="Arial"/>
                <a:cs typeface="Arial"/>
                <a:sym typeface="Arial"/>
              </a:rPr>
              <a:t>Continue with  preoperative  regimen</a:t>
            </a:r>
          </a:p>
          <a:p>
            <a:pPr marL="91892" marR="252146" lvl="0" indent="-2991" algn="l" rtl="0">
              <a:lnSpc>
                <a:spcPct val="109062"/>
              </a:lnSpc>
              <a:spcBef>
                <a:spcPts val="0"/>
              </a:spcBef>
              <a:buSzPct val="25000"/>
              <a:buNone/>
            </a:pPr>
            <a:r>
              <a:rPr lang="en-US" sz="971" b="1">
                <a:solidFill>
                  <a:schemeClr val="lt1"/>
                </a:solidFill>
                <a:latin typeface="Arial"/>
                <a:ea typeface="Arial"/>
                <a:cs typeface="Arial"/>
                <a:sym typeface="Arial"/>
              </a:rPr>
              <a:t>or  Consider</a:t>
            </a:r>
          </a:p>
        </p:txBody>
      </p:sp>
      <p:sp>
        <p:nvSpPr>
          <p:cNvPr id="645" name="Shape 645"/>
          <p:cNvSpPr txBox="1"/>
          <p:nvPr/>
        </p:nvSpPr>
        <p:spPr>
          <a:xfrm>
            <a:off x="6927331" y="5028930"/>
            <a:ext cx="988358" cy="423192"/>
          </a:xfrm>
          <a:prstGeom prst="rect">
            <a:avLst/>
          </a:prstGeom>
          <a:noFill/>
          <a:ln>
            <a:noFill/>
          </a:ln>
        </p:spPr>
        <p:txBody>
          <a:bodyPr lIns="0" tIns="0" rIns="0" bIns="0" anchor="t" anchorCtr="0">
            <a:noAutofit/>
          </a:bodyPr>
          <a:lstStyle/>
          <a:p>
            <a:pPr marL="11206" marR="4483" lvl="0" indent="-11206" algn="l" rtl="0">
              <a:lnSpc>
                <a:spcPct val="88916"/>
              </a:lnSpc>
              <a:spcBef>
                <a:spcPts val="0"/>
              </a:spcBef>
              <a:buSzPct val="25000"/>
              <a:buNone/>
            </a:pPr>
            <a:r>
              <a:rPr lang="en-US" sz="971" b="1">
                <a:solidFill>
                  <a:schemeClr val="lt1"/>
                </a:solidFill>
                <a:latin typeface="Arial"/>
                <a:ea typeface="Arial"/>
                <a:cs typeface="Arial"/>
                <a:sym typeface="Arial"/>
              </a:rPr>
              <a:t>changing  chemotherapy</a:t>
            </a:r>
            <a:r>
              <a:rPr lang="en-US" sz="1191" b="1" baseline="30000">
                <a:solidFill>
                  <a:schemeClr val="lt1"/>
                </a:solidFill>
                <a:latin typeface="Arial"/>
                <a:ea typeface="Arial"/>
                <a:cs typeface="Arial"/>
                <a:sym typeface="Arial"/>
              </a:rPr>
              <a:t>d,f  </a:t>
            </a:r>
            <a:r>
              <a:rPr lang="en-US" sz="971" b="1">
                <a:solidFill>
                  <a:schemeClr val="lt1"/>
                </a:solidFill>
                <a:latin typeface="Arial"/>
                <a:ea typeface="Arial"/>
                <a:cs typeface="Arial"/>
                <a:sym typeface="Arial"/>
              </a:rPr>
              <a:t>(category 2B)</a:t>
            </a:r>
          </a:p>
        </p:txBody>
      </p:sp>
      <p:sp>
        <p:nvSpPr>
          <p:cNvPr id="646" name="Shape 646"/>
          <p:cNvSpPr/>
          <p:nvPr/>
        </p:nvSpPr>
        <p:spPr>
          <a:xfrm>
            <a:off x="6738635" y="4140035"/>
            <a:ext cx="79001" cy="57710"/>
          </a:xfrm>
          <a:custGeom>
            <a:avLst/>
            <a:gdLst/>
            <a:ahLst/>
            <a:cxnLst/>
            <a:rect l="0" t="0" r="0" b="0"/>
            <a:pathLst>
              <a:path w="120000" h="120000" extrusionOk="0">
                <a:moveTo>
                  <a:pt x="0" y="0"/>
                </a:moveTo>
                <a:lnTo>
                  <a:pt x="0" y="118928"/>
                </a:lnTo>
                <a:lnTo>
                  <a:pt x="119353" y="59464"/>
                </a:lnTo>
                <a:lnTo>
                  <a:pt x="0"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47" name="Shape 647"/>
          <p:cNvSpPr/>
          <p:nvPr/>
        </p:nvSpPr>
        <p:spPr>
          <a:xfrm>
            <a:off x="6738635" y="4861235"/>
            <a:ext cx="79001" cy="57710"/>
          </a:xfrm>
          <a:custGeom>
            <a:avLst/>
            <a:gdLst/>
            <a:ahLst/>
            <a:cxnLst/>
            <a:rect l="0" t="0" r="0" b="0"/>
            <a:pathLst>
              <a:path w="120000" h="120000" extrusionOk="0">
                <a:moveTo>
                  <a:pt x="0" y="0"/>
                </a:moveTo>
                <a:lnTo>
                  <a:pt x="0" y="118928"/>
                </a:lnTo>
                <a:lnTo>
                  <a:pt x="119353" y="59464"/>
                </a:lnTo>
                <a:lnTo>
                  <a:pt x="0"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48" name="Shape 648"/>
          <p:cNvSpPr/>
          <p:nvPr/>
        </p:nvSpPr>
        <p:spPr>
          <a:xfrm>
            <a:off x="6829985" y="4374317"/>
            <a:ext cx="0" cy="1031500"/>
          </a:xfrm>
          <a:custGeom>
            <a:avLst/>
            <a:gdLst/>
            <a:ahLst/>
            <a:cxnLst/>
            <a:rect l="0" t="0" r="0" b="0"/>
            <a:pathLst>
              <a:path w="120000" h="120000" extrusionOk="0">
                <a:moveTo>
                  <a:pt x="0" y="0"/>
                </a:moveTo>
                <a:lnTo>
                  <a:pt x="0" y="119945"/>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49" name="Shape 649"/>
          <p:cNvSpPr/>
          <p:nvPr/>
        </p:nvSpPr>
        <p:spPr>
          <a:xfrm>
            <a:off x="5216337" y="2663369"/>
            <a:ext cx="0" cy="1984001"/>
          </a:xfrm>
          <a:custGeom>
            <a:avLst/>
            <a:gdLst/>
            <a:ahLst/>
            <a:cxnLst/>
            <a:rect l="0" t="0" r="0" b="0"/>
            <a:pathLst>
              <a:path w="120000" h="120000" extrusionOk="0">
                <a:moveTo>
                  <a:pt x="0" y="0"/>
                </a:moveTo>
                <a:lnTo>
                  <a:pt x="0" y="119992"/>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50" name="Shape 650"/>
          <p:cNvSpPr/>
          <p:nvPr/>
        </p:nvSpPr>
        <p:spPr>
          <a:xfrm>
            <a:off x="5216337" y="2663368"/>
            <a:ext cx="39221" cy="0"/>
          </a:xfrm>
          <a:custGeom>
            <a:avLst/>
            <a:gdLst/>
            <a:ahLst/>
            <a:cxnLst/>
            <a:rect l="0" t="0" r="0" b="0"/>
            <a:pathLst>
              <a:path w="120000" h="120000" extrusionOk="0">
                <a:moveTo>
                  <a:pt x="0" y="0"/>
                </a:moveTo>
                <a:lnTo>
                  <a:pt x="119244" y="0"/>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51" name="Shape 651"/>
          <p:cNvSpPr/>
          <p:nvPr/>
        </p:nvSpPr>
        <p:spPr>
          <a:xfrm>
            <a:off x="5237942" y="2634772"/>
            <a:ext cx="79001" cy="57710"/>
          </a:xfrm>
          <a:custGeom>
            <a:avLst/>
            <a:gdLst/>
            <a:ahLst/>
            <a:cxnLst/>
            <a:rect l="0" t="0" r="0" b="0"/>
            <a:pathLst>
              <a:path w="120000" h="120000" extrusionOk="0">
                <a:moveTo>
                  <a:pt x="0" y="0"/>
                </a:moveTo>
                <a:lnTo>
                  <a:pt x="0" y="118926"/>
                </a:lnTo>
                <a:lnTo>
                  <a:pt x="119352" y="59463"/>
                </a:lnTo>
                <a:lnTo>
                  <a:pt x="0"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52" name="Shape 652"/>
          <p:cNvSpPr/>
          <p:nvPr/>
        </p:nvSpPr>
        <p:spPr>
          <a:xfrm>
            <a:off x="5216337" y="4647246"/>
            <a:ext cx="39221" cy="0"/>
          </a:xfrm>
          <a:custGeom>
            <a:avLst/>
            <a:gdLst/>
            <a:ahLst/>
            <a:cxnLst/>
            <a:rect l="0" t="0" r="0" b="0"/>
            <a:pathLst>
              <a:path w="120000" h="120000" extrusionOk="0">
                <a:moveTo>
                  <a:pt x="0" y="0"/>
                </a:moveTo>
                <a:lnTo>
                  <a:pt x="119244" y="0"/>
                </a:lnTo>
              </a:path>
            </a:pathLst>
          </a:custGeom>
          <a:noFill/>
          <a:ln w="127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53" name="Shape 653"/>
          <p:cNvSpPr/>
          <p:nvPr/>
        </p:nvSpPr>
        <p:spPr>
          <a:xfrm>
            <a:off x="5237942" y="4618651"/>
            <a:ext cx="79001" cy="57710"/>
          </a:xfrm>
          <a:custGeom>
            <a:avLst/>
            <a:gdLst/>
            <a:ahLst/>
            <a:cxnLst/>
            <a:rect l="0" t="0" r="0" b="0"/>
            <a:pathLst>
              <a:path w="120000" h="120000" extrusionOk="0">
                <a:moveTo>
                  <a:pt x="0" y="0"/>
                </a:moveTo>
                <a:lnTo>
                  <a:pt x="0" y="118928"/>
                </a:lnTo>
                <a:lnTo>
                  <a:pt x="119352" y="59464"/>
                </a:lnTo>
                <a:lnTo>
                  <a:pt x="0" y="0"/>
                </a:lnTo>
                <a:close/>
              </a:path>
            </a:pathLst>
          </a:custGeom>
          <a:solidFill>
            <a:srgbClr val="000000"/>
          </a:solidFill>
          <a:ln>
            <a:noFill/>
          </a:ln>
        </p:spPr>
        <p:txBody>
          <a:bodyPr lIns="0" tIns="0" rIns="0" bIns="0" anchor="t" anchorCtr="0">
            <a:noAutofit/>
          </a:bodyPr>
          <a:lstStyle/>
          <a:p>
            <a:pPr marL="0" marR="0" lvl="0" indent="0" algn="l" rtl="0">
              <a:spcBef>
                <a:spcPts val="0"/>
              </a:spcBef>
              <a:buNone/>
            </a:pPr>
            <a:endParaRPr sz="1588">
              <a:solidFill>
                <a:schemeClr val="lt1"/>
              </a:solidFill>
              <a:latin typeface="Calibri"/>
              <a:ea typeface="Calibri"/>
              <a:cs typeface="Calibri"/>
              <a:sym typeface="Calibri"/>
            </a:endParaRPr>
          </a:p>
        </p:txBody>
      </p:sp>
      <p:sp>
        <p:nvSpPr>
          <p:cNvPr id="654" name="Shape 654"/>
          <p:cNvSpPr/>
          <p:nvPr/>
        </p:nvSpPr>
        <p:spPr>
          <a:xfrm>
            <a:off x="2546622" y="1296465"/>
            <a:ext cx="1244959" cy="3211737"/>
          </a:xfrm>
          <a:prstGeom prst="ellipse">
            <a:avLst/>
          </a:prstGeom>
          <a:noFill/>
          <a:ln w="381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pic>
        <p:nvPicPr>
          <p:cNvPr id="1259" name="Shape 1259"/>
          <p:cNvPicPr preferRelativeResize="0">
            <a:picLocks noGrp="1"/>
          </p:cNvPicPr>
          <p:nvPr>
            <p:ph type="body" idx="1"/>
          </p:nvPr>
        </p:nvPicPr>
        <p:blipFill rotWithShape="1">
          <a:blip r:embed="rId3">
            <a:alphaModFix/>
          </a:blip>
          <a:srcRect/>
          <a:stretch/>
        </p:blipFill>
        <p:spPr>
          <a:xfrm>
            <a:off x="0" y="0"/>
            <a:ext cx="9144000" cy="2942183"/>
          </a:xfrm>
          <a:prstGeom prst="rect">
            <a:avLst/>
          </a:prstGeom>
          <a:noFill/>
          <a:ln>
            <a:noFill/>
          </a:ln>
        </p:spPr>
      </p:pic>
      <p:sp>
        <p:nvSpPr>
          <p:cNvPr id="1260" name="Shape 1260"/>
          <p:cNvSpPr txBox="1"/>
          <p:nvPr/>
        </p:nvSpPr>
        <p:spPr>
          <a:xfrm>
            <a:off x="0" y="2942183"/>
            <a:ext cx="9144000"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lt1"/>
                </a:solidFill>
                <a:latin typeface="Calibri"/>
                <a:ea typeface="Calibri"/>
                <a:cs typeface="Calibri"/>
                <a:sym typeface="Calibri"/>
              </a:rPr>
              <a:t>37 </a:t>
            </a:r>
            <a:r>
              <a:rPr lang="en-US" sz="1800" dirty="0" err="1">
                <a:solidFill>
                  <a:schemeClr val="lt1"/>
                </a:solidFill>
                <a:latin typeface="Calibri"/>
                <a:ea typeface="Calibri"/>
                <a:cs typeface="Calibri"/>
                <a:sym typeface="Calibri"/>
              </a:rPr>
              <a:t>pacientes</a:t>
            </a:r>
            <a:r>
              <a:rPr lang="en-US" sz="1800" dirty="0">
                <a:solidFill>
                  <a:schemeClr val="lt1"/>
                </a:solidFill>
                <a:latin typeface="Calibri"/>
                <a:ea typeface="Calibri"/>
                <a:cs typeface="Calibri"/>
                <a:sym typeface="Calibri"/>
              </a:rPr>
              <a:t> RC. </a:t>
            </a:r>
          </a:p>
          <a:p>
            <a:pPr marL="0" marR="0" lvl="0" indent="0" algn="l" rtl="0">
              <a:spcBef>
                <a:spcPts val="0"/>
              </a:spcBef>
              <a:buSzPct val="25000"/>
              <a:buNone/>
            </a:pPr>
            <a:r>
              <a:rPr lang="en-US" sz="1800" dirty="0" err="1">
                <a:solidFill>
                  <a:schemeClr val="lt1"/>
                </a:solidFill>
                <a:latin typeface="Calibri"/>
                <a:ea typeface="Calibri"/>
                <a:cs typeface="Calibri"/>
                <a:sym typeface="Calibri"/>
              </a:rPr>
              <a:t>Sospecha</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radiológica</a:t>
            </a:r>
            <a:r>
              <a:rPr lang="en-US" sz="1800" dirty="0">
                <a:solidFill>
                  <a:schemeClr val="lt1"/>
                </a:solidFill>
                <a:latin typeface="Calibri"/>
                <a:ea typeface="Calibri"/>
                <a:cs typeface="Calibri"/>
                <a:sym typeface="Calibri"/>
              </a:rPr>
              <a:t> de </a:t>
            </a:r>
            <a:r>
              <a:rPr lang="en-US" sz="1800" dirty="0" err="1">
                <a:solidFill>
                  <a:schemeClr val="lt1"/>
                </a:solidFill>
                <a:latin typeface="Calibri"/>
                <a:ea typeface="Calibri"/>
                <a:cs typeface="Calibri"/>
                <a:sym typeface="Calibri"/>
              </a:rPr>
              <a:t>recaída</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por</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imágenes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convencionales</a:t>
            </a:r>
            <a:r>
              <a:rPr lang="en-US" sz="1800" dirty="0">
                <a:solidFill>
                  <a:schemeClr val="lt1"/>
                </a:solidFill>
                <a:latin typeface="Calibri"/>
                <a:ea typeface="Calibri"/>
                <a:cs typeface="Calibri"/>
                <a:sym typeface="Calibri"/>
              </a:rPr>
              <a:t>. </a:t>
            </a:r>
          </a:p>
          <a:p>
            <a:pPr marL="0" marR="0" lvl="0" indent="0" algn="l" rtl="0">
              <a:spcBef>
                <a:spcPts val="0"/>
              </a:spcBef>
              <a:buSzPct val="25000"/>
              <a:buNone/>
            </a:pPr>
            <a:r>
              <a:rPr lang="en-US" sz="1800" dirty="0">
                <a:solidFill>
                  <a:schemeClr val="lt1"/>
                </a:solidFill>
                <a:latin typeface="Calibri"/>
                <a:ea typeface="Calibri"/>
                <a:cs typeface="Calibri"/>
                <a:sym typeface="Calibri"/>
              </a:rPr>
              <a:t>31 </a:t>
            </a:r>
            <a:r>
              <a:rPr lang="en-US" sz="1800" dirty="0" err="1">
                <a:solidFill>
                  <a:schemeClr val="lt1"/>
                </a:solidFill>
                <a:latin typeface="Calibri"/>
                <a:ea typeface="Calibri"/>
                <a:cs typeface="Calibri"/>
                <a:sym typeface="Calibri"/>
              </a:rPr>
              <a:t>Resección</a:t>
            </a:r>
            <a:r>
              <a:rPr lang="en-US" sz="1800" dirty="0">
                <a:solidFill>
                  <a:schemeClr val="lt1"/>
                </a:solidFill>
                <a:latin typeface="Calibri"/>
                <a:ea typeface="Calibri"/>
                <a:cs typeface="Calibri"/>
                <a:sym typeface="Calibri"/>
              </a:rPr>
              <a:t>, 6 </a:t>
            </a:r>
            <a:r>
              <a:rPr lang="en-US" sz="1800" dirty="0" err="1">
                <a:solidFill>
                  <a:schemeClr val="lt1"/>
                </a:solidFill>
                <a:latin typeface="Calibri"/>
                <a:ea typeface="Calibri"/>
                <a:cs typeface="Calibri"/>
                <a:sym typeface="Calibri"/>
              </a:rPr>
              <a:t>amputación</a:t>
            </a:r>
            <a:r>
              <a:rPr lang="en-US" sz="1800" dirty="0">
                <a:solidFill>
                  <a:schemeClr val="lt1"/>
                </a:solidFill>
                <a:latin typeface="Calibri"/>
                <a:ea typeface="Calibri"/>
                <a:cs typeface="Calibri"/>
                <a:sym typeface="Calibri"/>
              </a:rPr>
              <a:t>. </a:t>
            </a:r>
          </a:p>
          <a:p>
            <a:pPr marL="0" marR="0" lvl="0" indent="0" algn="l" rtl="0">
              <a:spcBef>
                <a:spcPts val="0"/>
              </a:spcBef>
              <a:buSzPct val="25000"/>
              <a:buNone/>
            </a:pPr>
            <a:r>
              <a:rPr lang="en-US" sz="1800" dirty="0" err="1">
                <a:solidFill>
                  <a:schemeClr val="lt1"/>
                </a:solidFill>
                <a:latin typeface="Calibri"/>
                <a:ea typeface="Calibri"/>
                <a:cs typeface="Calibri"/>
                <a:sym typeface="Calibri"/>
              </a:rPr>
              <a:t>Comprobación</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Histológica</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en</a:t>
            </a:r>
            <a:r>
              <a:rPr lang="en-US" sz="1800" dirty="0">
                <a:solidFill>
                  <a:schemeClr val="lt1"/>
                </a:solidFill>
                <a:latin typeface="Calibri"/>
                <a:ea typeface="Calibri"/>
                <a:cs typeface="Calibri"/>
                <a:sym typeface="Calibri"/>
              </a:rPr>
              <a:t> </a:t>
            </a:r>
            <a:r>
              <a:rPr lang="en-US" sz="1800" dirty="0" smtClean="0">
                <a:solidFill>
                  <a:schemeClr val="lt1"/>
                </a:solidFill>
                <a:latin typeface="Calibri"/>
                <a:ea typeface="Calibri"/>
                <a:cs typeface="Calibri"/>
                <a:sym typeface="Calibri"/>
              </a:rPr>
              <a:t>92% </a:t>
            </a:r>
            <a:r>
              <a:rPr lang="en-US" sz="1800" dirty="0">
                <a:solidFill>
                  <a:schemeClr val="lt1"/>
                </a:solidFill>
                <a:latin typeface="Calibri"/>
                <a:ea typeface="Calibri"/>
                <a:cs typeface="Calibri"/>
                <a:sym typeface="Calibri"/>
              </a:rPr>
              <a:t>de </a:t>
            </a:r>
            <a:r>
              <a:rPr lang="en-US" sz="1800" dirty="0" err="1">
                <a:solidFill>
                  <a:schemeClr val="lt1"/>
                </a:solidFill>
                <a:latin typeface="Calibri"/>
                <a:ea typeface="Calibri"/>
                <a:cs typeface="Calibri"/>
                <a:sym typeface="Calibri"/>
              </a:rPr>
              <a:t>los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casos</a:t>
            </a:r>
            <a:r>
              <a:rPr lang="en-US" sz="1800" dirty="0">
                <a:solidFill>
                  <a:schemeClr val="lt1"/>
                </a:solidFill>
                <a:latin typeface="Calibri"/>
                <a:ea typeface="Calibri"/>
                <a:cs typeface="Calibri"/>
                <a:sym typeface="Calibri"/>
              </a:rPr>
              <a:t>.  </a:t>
            </a:r>
          </a:p>
          <a:p>
            <a:pPr marL="0" marR="0" lvl="0" indent="0" algn="l" rtl="0">
              <a:spcBef>
                <a:spcPts val="0"/>
              </a:spcBef>
              <a:buNone/>
            </a:pPr>
            <a:endParaRPr sz="1800" dirty="0">
              <a:solidFill>
                <a:schemeClr val="lt1"/>
              </a:solidFill>
              <a:latin typeface="Calibri"/>
              <a:ea typeface="Calibri"/>
              <a:cs typeface="Calibri"/>
              <a:sym typeface="Calibri"/>
            </a:endParaRPr>
          </a:p>
        </p:txBody>
      </p:sp>
      <p:graphicFrame>
        <p:nvGraphicFramePr>
          <p:cNvPr id="1261" name="Shape 1261"/>
          <p:cNvGraphicFramePr/>
          <p:nvPr/>
        </p:nvGraphicFramePr>
        <p:xfrm>
          <a:off x="2089355" y="5155237"/>
          <a:ext cx="6096000" cy="1112550"/>
        </p:xfrm>
        <a:graphic>
          <a:graphicData uri="http://schemas.openxmlformats.org/drawingml/2006/table">
            <a:tbl>
              <a:tblPr firstRow="1" bandRow="1">
                <a:noFill/>
                <a:tableStyleId>{4A8BAE00-C29F-4DF7-B9B0-AD80DC9247C8}</a:tableStyleId>
              </a:tblPr>
              <a:tblGrid>
                <a:gridCol w="1016000"/>
                <a:gridCol w="1016000"/>
                <a:gridCol w="1016000"/>
                <a:gridCol w="1016000"/>
                <a:gridCol w="1016000"/>
                <a:gridCol w="1016000"/>
              </a:tblGrid>
              <a:tr h="370850">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r>
                        <a:rPr lang="en-US" sz="1800"/>
                        <a:t>SEN</a:t>
                      </a:r>
                    </a:p>
                  </a:txBody>
                  <a:tcPr marL="91450" marR="91450" marT="45725" marB="45725"/>
                </a:tc>
                <a:tc>
                  <a:txBody>
                    <a:bodyPr/>
                    <a:lstStyle/>
                    <a:p>
                      <a:pPr marL="0" marR="0" lvl="0" indent="0" algn="l" rtl="0">
                        <a:spcBef>
                          <a:spcPts val="0"/>
                        </a:spcBef>
                        <a:buSzPct val="25000"/>
                        <a:buNone/>
                      </a:pPr>
                      <a:r>
                        <a:rPr lang="en-US" sz="1800"/>
                        <a:t>ESP</a:t>
                      </a:r>
                    </a:p>
                  </a:txBody>
                  <a:tcPr marL="91450" marR="91450" marT="45725" marB="45725"/>
                </a:tc>
                <a:tc>
                  <a:txBody>
                    <a:bodyPr/>
                    <a:lstStyle/>
                    <a:p>
                      <a:pPr marL="0" marR="0" lvl="0" indent="0" algn="l" rtl="0">
                        <a:spcBef>
                          <a:spcPts val="0"/>
                        </a:spcBef>
                        <a:buSzPct val="25000"/>
                        <a:buNone/>
                      </a:pPr>
                      <a:r>
                        <a:rPr lang="en-US" sz="1800"/>
                        <a:t>Presión </a:t>
                      </a:r>
                    </a:p>
                  </a:txBody>
                  <a:tcPr marL="91450" marR="91450" marT="45725" marB="45725"/>
                </a:tc>
                <a:tc>
                  <a:txBody>
                    <a:bodyPr/>
                    <a:lstStyle/>
                    <a:p>
                      <a:pPr marL="0" marR="0" lvl="0" indent="0" algn="l" rtl="0">
                        <a:spcBef>
                          <a:spcPts val="0"/>
                        </a:spcBef>
                        <a:buSzPct val="25000"/>
                        <a:buNone/>
                      </a:pPr>
                      <a:r>
                        <a:rPr lang="en-US" sz="1800"/>
                        <a:t>VPP</a:t>
                      </a:r>
                    </a:p>
                  </a:txBody>
                  <a:tcPr marL="91450" marR="91450" marT="45725" marB="45725"/>
                </a:tc>
                <a:tc>
                  <a:txBody>
                    <a:bodyPr/>
                    <a:lstStyle/>
                    <a:p>
                      <a:pPr marL="0" marR="0" lvl="0" indent="0" algn="l" rtl="0">
                        <a:spcBef>
                          <a:spcPts val="0"/>
                        </a:spcBef>
                        <a:buSzPct val="25000"/>
                        <a:buNone/>
                      </a:pPr>
                      <a:r>
                        <a:rPr lang="en-US" sz="1800"/>
                        <a:t>VPN</a:t>
                      </a:r>
                    </a:p>
                  </a:txBody>
                  <a:tcPr marL="91450" marR="91450" marT="45725" marB="45725"/>
                </a:tc>
              </a:tr>
              <a:tr h="370850">
                <a:tc>
                  <a:txBody>
                    <a:bodyPr/>
                    <a:lstStyle/>
                    <a:p>
                      <a:pPr marL="0" marR="0" lvl="0" indent="0" algn="l" rtl="0">
                        <a:spcBef>
                          <a:spcPts val="0"/>
                        </a:spcBef>
                        <a:buSzPct val="25000"/>
                        <a:buNone/>
                      </a:pPr>
                      <a:r>
                        <a:rPr lang="en-US" sz="1800"/>
                        <a:t>Local </a:t>
                      </a:r>
                    </a:p>
                  </a:txBody>
                  <a:tcPr marL="91450" marR="91450" marT="45725" marB="45725"/>
                </a:tc>
                <a:tc>
                  <a:txBody>
                    <a:bodyPr/>
                    <a:lstStyle/>
                    <a:p>
                      <a:pPr marL="0" marR="0" lvl="0" indent="0" algn="l" rtl="0">
                        <a:spcBef>
                          <a:spcPts val="0"/>
                        </a:spcBef>
                        <a:buSzPct val="25000"/>
                        <a:buNone/>
                      </a:pPr>
                      <a:r>
                        <a:rPr lang="en-US" sz="1800"/>
                        <a:t>96%</a:t>
                      </a:r>
                    </a:p>
                  </a:txBody>
                  <a:tcPr marL="91450" marR="91450" marT="45725" marB="45725"/>
                </a:tc>
                <a:tc>
                  <a:txBody>
                    <a:bodyPr/>
                    <a:lstStyle/>
                    <a:p>
                      <a:pPr marL="0" marR="0" lvl="0" indent="0" algn="l" rtl="0">
                        <a:spcBef>
                          <a:spcPts val="0"/>
                        </a:spcBef>
                        <a:buSzPct val="25000"/>
                        <a:buNone/>
                      </a:pPr>
                      <a:r>
                        <a:rPr lang="en-US" sz="1800"/>
                        <a:t>100%</a:t>
                      </a:r>
                    </a:p>
                  </a:txBody>
                  <a:tcPr marL="91450" marR="91450" marT="45725" marB="45725"/>
                </a:tc>
                <a:tc>
                  <a:txBody>
                    <a:bodyPr/>
                    <a:lstStyle/>
                    <a:p>
                      <a:pPr marL="0" marR="0" lvl="0" indent="0" algn="l" rtl="0">
                        <a:spcBef>
                          <a:spcPts val="0"/>
                        </a:spcBef>
                        <a:buSzPct val="25000"/>
                        <a:buNone/>
                      </a:pPr>
                      <a:r>
                        <a:rPr lang="en-US" sz="1800"/>
                        <a:t>97%</a:t>
                      </a:r>
                    </a:p>
                  </a:txBody>
                  <a:tcPr marL="91450" marR="91450" marT="45725" marB="45725"/>
                </a:tc>
                <a:tc>
                  <a:txBody>
                    <a:bodyPr/>
                    <a:lstStyle/>
                    <a:p>
                      <a:pPr marL="0" marR="0" lvl="0" indent="0" algn="l" rtl="0">
                        <a:spcBef>
                          <a:spcPts val="0"/>
                        </a:spcBef>
                        <a:buSzPct val="25000"/>
                        <a:buNone/>
                      </a:pPr>
                      <a:r>
                        <a:rPr lang="en-US" sz="1800"/>
                        <a:t>100%</a:t>
                      </a:r>
                    </a:p>
                  </a:txBody>
                  <a:tcPr marL="91450" marR="91450" marT="45725" marB="45725"/>
                </a:tc>
                <a:tc>
                  <a:txBody>
                    <a:bodyPr/>
                    <a:lstStyle/>
                    <a:p>
                      <a:pPr marL="0" marR="0" lvl="0" indent="0" algn="l" rtl="0">
                        <a:spcBef>
                          <a:spcPts val="0"/>
                        </a:spcBef>
                        <a:buSzPct val="25000"/>
                        <a:buNone/>
                      </a:pPr>
                      <a:r>
                        <a:rPr lang="en-US" sz="1800"/>
                        <a:t>93%</a:t>
                      </a:r>
                    </a:p>
                  </a:txBody>
                  <a:tcPr marL="91450" marR="91450" marT="45725" marB="45725"/>
                </a:tc>
              </a:tr>
              <a:tr h="370850">
                <a:tc>
                  <a:txBody>
                    <a:bodyPr/>
                    <a:lstStyle/>
                    <a:p>
                      <a:pPr marL="0" marR="0" lvl="0" indent="0" algn="l" rtl="0">
                        <a:spcBef>
                          <a:spcPts val="0"/>
                        </a:spcBef>
                        <a:buSzPct val="25000"/>
                        <a:buNone/>
                      </a:pPr>
                      <a:r>
                        <a:rPr lang="en-US" sz="1800"/>
                        <a:t>Pulmon</a:t>
                      </a:r>
                    </a:p>
                  </a:txBody>
                  <a:tcPr marL="91450" marR="91450" marT="45725" marB="45725"/>
                </a:tc>
                <a:tc>
                  <a:txBody>
                    <a:bodyPr/>
                    <a:lstStyle/>
                    <a:p>
                      <a:pPr marL="0" marR="0" lvl="0" indent="0" algn="l" rtl="0">
                        <a:spcBef>
                          <a:spcPts val="0"/>
                        </a:spcBef>
                        <a:buSzPct val="25000"/>
                        <a:buNone/>
                      </a:pPr>
                      <a:r>
                        <a:rPr lang="en-US" sz="1800"/>
                        <a:t>80%</a:t>
                      </a:r>
                    </a:p>
                  </a:txBody>
                  <a:tcPr marL="91450" marR="91450" marT="45725" marB="45725"/>
                </a:tc>
                <a:tc>
                  <a:txBody>
                    <a:bodyPr/>
                    <a:lstStyle/>
                    <a:p>
                      <a:pPr marL="0" marR="0" lvl="0" indent="0" algn="l" rtl="0">
                        <a:spcBef>
                          <a:spcPts val="0"/>
                        </a:spcBef>
                        <a:buSzPct val="25000"/>
                        <a:buNone/>
                      </a:pPr>
                      <a:r>
                        <a:rPr lang="en-US" sz="1800"/>
                        <a:t>100%</a:t>
                      </a:r>
                    </a:p>
                  </a:txBody>
                  <a:tcPr marL="91450" marR="91450" marT="45725" marB="45725"/>
                </a:tc>
                <a:tc>
                  <a:txBody>
                    <a:bodyPr/>
                    <a:lstStyle/>
                    <a:p>
                      <a:pPr marL="0" marR="0" lvl="0" indent="0" algn="l" rtl="0">
                        <a:spcBef>
                          <a:spcPts val="0"/>
                        </a:spcBef>
                        <a:buSzPct val="25000"/>
                        <a:buNone/>
                      </a:pPr>
                      <a:r>
                        <a:rPr lang="en-US" sz="1800"/>
                        <a:t>92%</a:t>
                      </a:r>
                    </a:p>
                  </a:txBody>
                  <a:tcPr marL="91450" marR="91450" marT="45725" marB="45725"/>
                </a:tc>
                <a:tc>
                  <a:txBody>
                    <a:bodyPr/>
                    <a:lstStyle/>
                    <a:p>
                      <a:pPr marL="0" marR="0" lvl="0" indent="0" algn="l" rtl="0">
                        <a:spcBef>
                          <a:spcPts val="0"/>
                        </a:spcBef>
                        <a:buSzPct val="25000"/>
                        <a:buNone/>
                      </a:pPr>
                      <a:r>
                        <a:rPr lang="en-US" sz="1800"/>
                        <a:t>100%</a:t>
                      </a:r>
                    </a:p>
                  </a:txBody>
                  <a:tcPr marL="91450" marR="91450" marT="45725" marB="45725"/>
                </a:tc>
                <a:tc>
                  <a:txBody>
                    <a:bodyPr/>
                    <a:lstStyle/>
                    <a:p>
                      <a:pPr marL="0" marR="0" lvl="0" indent="0" algn="l" rtl="0">
                        <a:spcBef>
                          <a:spcPts val="0"/>
                        </a:spcBef>
                        <a:buSzPct val="25000"/>
                        <a:buNone/>
                      </a:pPr>
                      <a:r>
                        <a:rPr lang="en-US" sz="1800"/>
                        <a:t>88%</a:t>
                      </a:r>
                    </a:p>
                  </a:txBody>
                  <a:tcPr marL="91450" marR="91450" marT="45725" marB="45725"/>
                </a:tc>
              </a:tr>
            </a:tbl>
          </a:graphicData>
        </a:graphic>
      </p:graphicFrame>
      <p:graphicFrame>
        <p:nvGraphicFramePr>
          <p:cNvPr id="1262" name="Shape 1262"/>
          <p:cNvGraphicFramePr/>
          <p:nvPr/>
        </p:nvGraphicFramePr>
        <p:xfrm>
          <a:off x="2089355" y="4234169"/>
          <a:ext cx="6096000" cy="741700"/>
        </p:xfrm>
        <a:graphic>
          <a:graphicData uri="http://schemas.openxmlformats.org/drawingml/2006/table">
            <a:tbl>
              <a:tblPr firstRow="1" bandRow="1">
                <a:noFill/>
                <a:tableStyleId>{4A8BAE00-C29F-4DF7-B9B0-AD80DC9247C8}</a:tableStyleId>
              </a:tblPr>
              <a:tblGrid>
                <a:gridCol w="1016000"/>
                <a:gridCol w="1016000"/>
                <a:gridCol w="1016000"/>
                <a:gridCol w="1016000"/>
                <a:gridCol w="1016000"/>
                <a:gridCol w="1016000"/>
              </a:tblGrid>
              <a:tr h="370850">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r>
                        <a:rPr lang="en-US" sz="1800"/>
                        <a:t>SEN</a:t>
                      </a:r>
                    </a:p>
                  </a:txBody>
                  <a:tcPr marL="91450" marR="91450" marT="45725" marB="45725"/>
                </a:tc>
                <a:tc>
                  <a:txBody>
                    <a:bodyPr/>
                    <a:lstStyle/>
                    <a:p>
                      <a:pPr marL="0" marR="0" lvl="0" indent="0" algn="l" rtl="0">
                        <a:spcBef>
                          <a:spcPts val="0"/>
                        </a:spcBef>
                        <a:buSzPct val="25000"/>
                        <a:buNone/>
                      </a:pPr>
                      <a:r>
                        <a:rPr lang="en-US" sz="1800"/>
                        <a:t>ESP</a:t>
                      </a:r>
                    </a:p>
                  </a:txBody>
                  <a:tcPr marL="91450" marR="91450" marT="45725" marB="45725"/>
                </a:tc>
                <a:tc>
                  <a:txBody>
                    <a:bodyPr/>
                    <a:lstStyle/>
                    <a:p>
                      <a:pPr marL="0" marR="0" lvl="0" indent="0" algn="l" rtl="0">
                        <a:spcBef>
                          <a:spcPts val="0"/>
                        </a:spcBef>
                        <a:buSzPct val="25000"/>
                        <a:buNone/>
                      </a:pPr>
                      <a:r>
                        <a:rPr lang="en-US" sz="1800"/>
                        <a:t>Presión </a:t>
                      </a:r>
                    </a:p>
                  </a:txBody>
                  <a:tcPr marL="91450" marR="91450" marT="45725" marB="45725"/>
                </a:tc>
                <a:tc>
                  <a:txBody>
                    <a:bodyPr/>
                    <a:lstStyle/>
                    <a:p>
                      <a:pPr marL="0" marR="0" lvl="0" indent="0" algn="l" rtl="0">
                        <a:spcBef>
                          <a:spcPts val="0"/>
                        </a:spcBef>
                        <a:buSzPct val="25000"/>
                        <a:buNone/>
                      </a:pPr>
                      <a:r>
                        <a:rPr lang="en-US" sz="1800"/>
                        <a:t>VPP</a:t>
                      </a:r>
                    </a:p>
                  </a:txBody>
                  <a:tcPr marL="91450" marR="91450" marT="45725" marB="45725"/>
                </a:tc>
                <a:tc>
                  <a:txBody>
                    <a:bodyPr/>
                    <a:lstStyle/>
                    <a:p>
                      <a:pPr marL="0" marR="0" lvl="0" indent="0" algn="l" rtl="0">
                        <a:spcBef>
                          <a:spcPts val="0"/>
                        </a:spcBef>
                        <a:buSzPct val="25000"/>
                        <a:buNone/>
                      </a:pPr>
                      <a:r>
                        <a:rPr lang="en-US" sz="1800"/>
                        <a:t>VPN</a:t>
                      </a:r>
                    </a:p>
                  </a:txBody>
                  <a:tcPr marL="91450" marR="91450" marT="45725" marB="45725"/>
                </a:tc>
              </a:tr>
              <a:tr h="370850">
                <a:tc>
                  <a:txBody>
                    <a:bodyPr/>
                    <a:lstStyle/>
                    <a:p>
                      <a:pPr marL="0" marR="0" lvl="0" indent="0" algn="l" rtl="0">
                        <a:spcBef>
                          <a:spcPts val="0"/>
                        </a:spcBef>
                        <a:buSzPct val="25000"/>
                        <a:buNone/>
                      </a:pPr>
                      <a:r>
                        <a:rPr lang="en-US" sz="1800"/>
                        <a:t>37 P </a:t>
                      </a:r>
                    </a:p>
                  </a:txBody>
                  <a:tcPr marL="91450" marR="91450" marT="45725" marB="45725"/>
                </a:tc>
                <a:tc>
                  <a:txBody>
                    <a:bodyPr/>
                    <a:lstStyle/>
                    <a:p>
                      <a:pPr marL="0" marR="0" lvl="0" indent="0" algn="l" rtl="0">
                        <a:spcBef>
                          <a:spcPts val="0"/>
                        </a:spcBef>
                        <a:buSzPct val="25000"/>
                        <a:buNone/>
                      </a:pPr>
                      <a:r>
                        <a:rPr lang="en-US" sz="1800"/>
                        <a:t>91%</a:t>
                      </a:r>
                    </a:p>
                  </a:txBody>
                  <a:tcPr marL="91450" marR="91450" marT="45725" marB="45725"/>
                </a:tc>
                <a:tc>
                  <a:txBody>
                    <a:bodyPr/>
                    <a:lstStyle/>
                    <a:p>
                      <a:pPr marL="0" marR="0" lvl="0" indent="0" algn="l" rtl="0">
                        <a:spcBef>
                          <a:spcPts val="0"/>
                        </a:spcBef>
                        <a:buSzPct val="25000"/>
                        <a:buNone/>
                      </a:pPr>
                      <a:r>
                        <a:rPr lang="en-US" sz="1800"/>
                        <a:t>75%</a:t>
                      </a:r>
                    </a:p>
                  </a:txBody>
                  <a:tcPr marL="91450" marR="91450" marT="45725" marB="45725"/>
                </a:tc>
                <a:tc>
                  <a:txBody>
                    <a:bodyPr/>
                    <a:lstStyle/>
                    <a:p>
                      <a:pPr marL="0" marR="0" lvl="0" indent="0" algn="l" rtl="0">
                        <a:spcBef>
                          <a:spcPts val="0"/>
                        </a:spcBef>
                        <a:buSzPct val="25000"/>
                        <a:buNone/>
                      </a:pPr>
                      <a:r>
                        <a:rPr lang="en-US" sz="1800"/>
                        <a:t>97%</a:t>
                      </a:r>
                    </a:p>
                  </a:txBody>
                  <a:tcPr marL="91450" marR="91450" marT="45725" marB="45725"/>
                </a:tc>
                <a:tc>
                  <a:txBody>
                    <a:bodyPr/>
                    <a:lstStyle/>
                    <a:p>
                      <a:pPr marL="0" marR="0" lvl="0" indent="0" algn="l" rtl="0">
                        <a:spcBef>
                          <a:spcPts val="0"/>
                        </a:spcBef>
                        <a:buSzPct val="25000"/>
                        <a:buNone/>
                      </a:pPr>
                      <a:r>
                        <a:rPr lang="en-US" sz="1800"/>
                        <a:t>97%</a:t>
                      </a:r>
                    </a:p>
                  </a:txBody>
                  <a:tcPr marL="91450" marR="91450" marT="45725" marB="45725"/>
                </a:tc>
                <a:tc>
                  <a:txBody>
                    <a:bodyPr/>
                    <a:lstStyle/>
                    <a:p>
                      <a:pPr marL="0" marR="0" lvl="0" indent="0" algn="l" rtl="0">
                        <a:spcBef>
                          <a:spcPts val="0"/>
                        </a:spcBef>
                        <a:buSzPct val="25000"/>
                        <a:buNone/>
                      </a:pPr>
                      <a:r>
                        <a:rPr lang="en-US" sz="1800"/>
                        <a:t>50%</a:t>
                      </a:r>
                    </a:p>
                  </a:txBody>
                  <a:tcPr marL="91450" marR="91450" marT="45725" marB="45725"/>
                </a:tc>
              </a:tr>
            </a:tbl>
          </a:graphicData>
        </a:graphic>
      </p:graphicFrame>
    </p:spTree>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423499"/>
            <a:ext cx="9303025" cy="4609166"/>
          </a:xfrm>
        </p:spPr>
        <p:txBody>
          <a:bodyPr/>
          <a:lstStyle/>
          <a:p>
            <a:pPr marL="457200" lvl="1" indent="0">
              <a:buNone/>
            </a:pPr>
            <a:endParaRPr lang="es-ES_tradnl" sz="1800" b="1" i="1" u="sng" dirty="0" smtClean="0">
              <a:solidFill>
                <a:srgbClr val="FF0000"/>
              </a:solidFill>
            </a:endParaRPr>
          </a:p>
          <a:p>
            <a:pPr marL="457200" lvl="1" indent="0">
              <a:buNone/>
            </a:pPr>
            <a:r>
              <a:rPr lang="es-ES_tradnl" sz="2200" b="1" i="1" u="sng" dirty="0" smtClean="0">
                <a:solidFill>
                  <a:srgbClr val="FF0000"/>
                </a:solidFill>
              </a:rPr>
              <a:t>Tumor </a:t>
            </a:r>
            <a:r>
              <a:rPr lang="es-ES_tradnl" sz="2200" b="1" i="1" u="sng" dirty="0">
                <a:solidFill>
                  <a:srgbClr val="FF0000"/>
                </a:solidFill>
              </a:rPr>
              <a:t>primario:</a:t>
            </a:r>
            <a:r>
              <a:rPr lang="es-ES_tradnl" sz="2200" dirty="0">
                <a:solidFill>
                  <a:srgbClr val="FF0000"/>
                </a:solidFill>
              </a:rPr>
              <a:t> </a:t>
            </a:r>
            <a:endParaRPr lang="es-ES_tradnl" sz="2200" dirty="0" smtClean="0">
              <a:solidFill>
                <a:srgbClr val="FF0000"/>
              </a:solidFill>
            </a:endParaRPr>
          </a:p>
          <a:p>
            <a:pPr marL="457200" lvl="1" indent="0">
              <a:buFont typeface="Wingdings" pitchFamily="2" charset="2"/>
              <a:buChar char="v"/>
            </a:pPr>
            <a:r>
              <a:rPr lang="es-ES_tradnl" sz="2200" dirty="0" smtClean="0">
                <a:solidFill>
                  <a:srgbClr val="FF0000"/>
                </a:solidFill>
              </a:rPr>
              <a:t> </a:t>
            </a:r>
            <a:r>
              <a:rPr lang="es-ES_tradnl" sz="2200" b="1" dirty="0" smtClean="0"/>
              <a:t>Selección </a:t>
            </a:r>
            <a:r>
              <a:rPr lang="es-ES_tradnl" sz="2200" b="1" dirty="0"/>
              <a:t>de  </a:t>
            </a:r>
            <a:r>
              <a:rPr lang="es-ES_tradnl" sz="2200" b="1" dirty="0" smtClean="0"/>
              <a:t>sitio </a:t>
            </a:r>
            <a:r>
              <a:rPr lang="es-ES_tradnl" sz="2200" b="1" dirty="0"/>
              <a:t>de biopsia </a:t>
            </a:r>
            <a:r>
              <a:rPr lang="es-ES_tradnl" sz="2200" dirty="0"/>
              <a:t>en tumores heterogéneos.</a:t>
            </a:r>
          </a:p>
          <a:p>
            <a:pPr marL="457200" lvl="1" indent="0">
              <a:buNone/>
            </a:pPr>
            <a:r>
              <a:rPr lang="es-ES_tradnl" sz="2200" dirty="0"/>
              <a:t> ( áreas de &gt; metabolismo equivalen al sitio de mayor </a:t>
            </a:r>
            <a:r>
              <a:rPr lang="es-ES_tradnl" sz="2200" dirty="0" smtClean="0"/>
              <a:t>agresividad ).</a:t>
            </a:r>
            <a:endParaRPr lang="es-ES_tradnl" sz="2200" dirty="0"/>
          </a:p>
          <a:p>
            <a:pPr marL="457200" lvl="1" indent="0">
              <a:buFont typeface="Wingdings" pitchFamily="2" charset="2"/>
              <a:buChar char="v"/>
            </a:pPr>
            <a:r>
              <a:rPr lang="es-ES_tradnl" sz="2200" dirty="0" smtClean="0"/>
              <a:t> Correlación </a:t>
            </a:r>
            <a:r>
              <a:rPr lang="es-ES_tradnl" sz="2200" dirty="0"/>
              <a:t>con el grado histológico </a:t>
            </a:r>
            <a:r>
              <a:rPr lang="es-ES_tradnl" sz="2200" dirty="0" smtClean="0"/>
              <a:t>tumoral &gt; </a:t>
            </a:r>
            <a:r>
              <a:rPr lang="es-ES_tradnl" sz="2200" b="1" dirty="0"/>
              <a:t>captación en</a:t>
            </a:r>
            <a:r>
              <a:rPr lang="es-ES_tradnl" sz="2200" dirty="0"/>
              <a:t> tumores de </a:t>
            </a:r>
            <a:r>
              <a:rPr lang="es-ES_tradnl" sz="2200" b="1" dirty="0"/>
              <a:t>alto grado.</a:t>
            </a:r>
          </a:p>
          <a:p>
            <a:pPr marL="457200" lvl="1" indent="0">
              <a:buFont typeface="Wingdings" pitchFamily="2" charset="2"/>
              <a:buChar char="v"/>
            </a:pPr>
            <a:r>
              <a:rPr lang="es-ES_tradnl" sz="2200" b="1" dirty="0" smtClean="0"/>
              <a:t> Bajos </a:t>
            </a:r>
            <a:r>
              <a:rPr lang="es-ES_tradnl" sz="2200" b="1" dirty="0"/>
              <a:t>valores  de SUV </a:t>
            </a:r>
            <a:r>
              <a:rPr lang="es-ES_tradnl" sz="2200" b="1" dirty="0" err="1"/>
              <a:t>máx</a:t>
            </a:r>
            <a:r>
              <a:rPr lang="es-ES_tradnl" sz="2200" b="1" dirty="0"/>
              <a:t> </a:t>
            </a:r>
            <a:r>
              <a:rPr lang="es-ES_tradnl" sz="2200" b="1" dirty="0" smtClean="0"/>
              <a:t> en PET/CT basal  </a:t>
            </a:r>
            <a:r>
              <a:rPr lang="es-ES_tradnl" sz="2200" b="1" dirty="0"/>
              <a:t>se correlacionan </a:t>
            </a:r>
            <a:r>
              <a:rPr lang="es-ES_tradnl" sz="2200" b="1" dirty="0" smtClean="0"/>
              <a:t>con </a:t>
            </a:r>
            <a:r>
              <a:rPr lang="es-ES_tradnl" sz="2200" b="1" dirty="0"/>
              <a:t>buenos </a:t>
            </a:r>
            <a:r>
              <a:rPr lang="es-ES_tradnl" sz="2200" b="1" dirty="0" smtClean="0"/>
              <a:t>respuesta  en AP </a:t>
            </a:r>
            <a:r>
              <a:rPr lang="es-ES_tradnl" sz="2200" b="1" dirty="0"/>
              <a:t>postquirúrgica.  </a:t>
            </a:r>
          </a:p>
          <a:p>
            <a:pPr marL="457200" lvl="1" indent="0">
              <a:buNone/>
            </a:pPr>
            <a:r>
              <a:rPr lang="es-ES_tradnl" sz="2200" i="1" u="sng" dirty="0">
                <a:solidFill>
                  <a:srgbClr val="FF0000"/>
                </a:solidFill>
              </a:rPr>
              <a:t>Enfermedad a distancia : </a:t>
            </a:r>
          </a:p>
          <a:p>
            <a:pPr marL="457200" lvl="1" indent="0">
              <a:buFont typeface="Wingdings" pitchFamily="2" charset="2"/>
              <a:buChar char="v"/>
            </a:pPr>
            <a:r>
              <a:rPr lang="es-ES_tradnl" sz="2200" b="1" dirty="0" smtClean="0"/>
              <a:t> </a:t>
            </a:r>
            <a:r>
              <a:rPr lang="es-UY" sz="2200" b="1" dirty="0" smtClean="0"/>
              <a:t>Ó</a:t>
            </a:r>
            <a:r>
              <a:rPr lang="es-ES_tradnl" sz="2200" b="1" dirty="0" smtClean="0"/>
              <a:t>sea,  “</a:t>
            </a:r>
            <a:r>
              <a:rPr lang="es-ES_tradnl" sz="2200" b="1" dirty="0" err="1"/>
              <a:t>Skyp</a:t>
            </a:r>
            <a:r>
              <a:rPr lang="es-ES_tradnl" sz="2200" b="1" dirty="0"/>
              <a:t> </a:t>
            </a:r>
            <a:r>
              <a:rPr lang="es-ES_tradnl" sz="2200" b="1" dirty="0" err="1"/>
              <a:t>lesions</a:t>
            </a:r>
            <a:r>
              <a:rPr lang="es-ES_tradnl" sz="2200" b="1" dirty="0"/>
              <a:t>”, ganglios </a:t>
            </a:r>
            <a:r>
              <a:rPr lang="es-ES_tradnl" sz="2200" b="1" dirty="0" smtClean="0"/>
              <a:t>linfáticos y pulmonares </a:t>
            </a:r>
            <a:r>
              <a:rPr lang="en-US" sz="2200" b="1" dirty="0" smtClean="0"/>
              <a:t>&gt; a 1cm.</a:t>
            </a:r>
            <a:r>
              <a:rPr lang="es-ES_tradnl" sz="2200" b="1" dirty="0" smtClean="0"/>
              <a:t> </a:t>
            </a:r>
          </a:p>
          <a:p>
            <a:pPr marL="457200" lvl="1" indent="0">
              <a:buFont typeface="Wingdings" pitchFamily="2" charset="2"/>
              <a:buChar char="v"/>
            </a:pPr>
            <a:r>
              <a:rPr lang="es-ES_tradnl" sz="2200" b="1" dirty="0" smtClean="0"/>
              <a:t> Mayor sensibilidad especificidad y exactitud diagnostica que el CO en la detección de lesiones óseas.</a:t>
            </a:r>
            <a:endParaRPr lang="es-ES_tradnl" sz="2200" b="1" dirty="0"/>
          </a:p>
        </p:txBody>
      </p:sp>
      <p:sp>
        <p:nvSpPr>
          <p:cNvPr id="4" name="Rectángulo 3"/>
          <p:cNvSpPr/>
          <p:nvPr/>
        </p:nvSpPr>
        <p:spPr>
          <a:xfrm>
            <a:off x="2270050" y="6421529"/>
            <a:ext cx="5216055" cy="338554"/>
          </a:xfrm>
          <a:prstGeom prst="rect">
            <a:avLst/>
          </a:prstGeom>
        </p:spPr>
        <p:txBody>
          <a:bodyPr wrap="square">
            <a:spAutoFit/>
          </a:bodyPr>
          <a:lstStyle/>
          <a:p>
            <a:r>
              <a:rPr lang="en-US" sz="1600" dirty="0">
                <a:solidFill>
                  <a:schemeClr val="tx2"/>
                </a:solidFill>
                <a:latin typeface="Times" charset="0"/>
              </a:rPr>
              <a:t>http://</a:t>
            </a:r>
            <a:r>
              <a:rPr lang="en-US" sz="1600" dirty="0" err="1">
                <a:solidFill>
                  <a:schemeClr val="tx2"/>
                </a:solidFill>
                <a:latin typeface="Times" charset="0"/>
              </a:rPr>
              <a:t>dx.doi.org</a:t>
            </a:r>
            <a:r>
              <a:rPr lang="en-US" sz="1600" dirty="0">
                <a:solidFill>
                  <a:schemeClr val="tx2"/>
                </a:solidFill>
                <a:latin typeface="Times" charset="0"/>
              </a:rPr>
              <a:t>/10.1053/j.semnuclmed.2016.12.004 </a:t>
            </a:r>
            <a:endParaRPr lang="en-US" sz="1600" dirty="0">
              <a:solidFill>
                <a:schemeClr val="tx2"/>
              </a:solidFill>
              <a:effectLst/>
              <a:latin typeface="Times"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290170" y="2"/>
            <a:ext cx="8431480" cy="1423496"/>
          </a:xfrm>
          <a:prstGeom prst="rect">
            <a:avLst/>
          </a:prstGeom>
        </p:spPr>
      </p:pic>
    </p:spTree>
    <p:extLst>
      <p:ext uri="{BB962C8B-B14F-4D97-AF65-F5344CB8AC3E}">
        <p14:creationId xmlns:p14="http://schemas.microsoft.com/office/powerpoint/2010/main" xmlns="" val="27734045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922352"/>
          </a:xfrm>
        </p:spPr>
        <p:txBody>
          <a:bodyPr>
            <a:normAutofit/>
          </a:bodyPr>
          <a:lstStyle/>
          <a:p>
            <a:r>
              <a:rPr lang="es-ES_tradnl" sz="3600" dirty="0" smtClean="0"/>
              <a:t>	</a:t>
            </a:r>
            <a:endParaRPr lang="es-ES_tradnl" sz="3600" dirty="0"/>
          </a:p>
        </p:txBody>
      </p:sp>
      <p:sp>
        <p:nvSpPr>
          <p:cNvPr id="3" name="Marcador de contenido 2"/>
          <p:cNvSpPr>
            <a:spLocks noGrp="1"/>
          </p:cNvSpPr>
          <p:nvPr>
            <p:ph idx="1"/>
          </p:nvPr>
        </p:nvSpPr>
        <p:spPr>
          <a:xfrm>
            <a:off x="-119743" y="-136905"/>
            <a:ext cx="9144000" cy="6858001"/>
          </a:xfrm>
        </p:spPr>
        <p:txBody>
          <a:bodyPr>
            <a:noAutofit/>
          </a:bodyPr>
          <a:lstStyle/>
          <a:p>
            <a:pPr marL="457200" lvl="1" indent="0">
              <a:lnSpc>
                <a:spcPts val="4000"/>
              </a:lnSpc>
              <a:buNone/>
            </a:pPr>
            <a:endParaRPr lang="es-ES_tradnl" sz="2400" b="1" i="1" u="sng" dirty="0">
              <a:latin typeface="+mj-lt"/>
            </a:endParaRPr>
          </a:p>
          <a:p>
            <a:pPr marL="457200" lvl="1" indent="0">
              <a:buNone/>
            </a:pPr>
            <a:endParaRPr lang="es-ES_tradnl" sz="2000" b="1" i="1" u="sng" dirty="0" smtClean="0">
              <a:solidFill>
                <a:srgbClr val="FF0000"/>
              </a:solidFill>
              <a:latin typeface="+mj-lt"/>
            </a:endParaRPr>
          </a:p>
          <a:p>
            <a:pPr marL="457200" lvl="1" indent="0">
              <a:buNone/>
            </a:pPr>
            <a:endParaRPr lang="es-ES_tradnl" sz="2000" b="1" i="1" u="sng" dirty="0" smtClean="0">
              <a:solidFill>
                <a:srgbClr val="FF0000"/>
              </a:solidFill>
              <a:latin typeface="+mj-lt"/>
            </a:endParaRPr>
          </a:p>
          <a:p>
            <a:pPr marL="457200" lvl="1" indent="0">
              <a:buNone/>
            </a:pPr>
            <a:endParaRPr lang="es-ES_tradnl" sz="2000" b="1" i="1" u="sng" dirty="0" smtClean="0">
              <a:solidFill>
                <a:srgbClr val="FF0000"/>
              </a:solidFill>
              <a:latin typeface="+mj-lt"/>
            </a:endParaRPr>
          </a:p>
          <a:p>
            <a:pPr marL="457200" lvl="1" indent="0">
              <a:buNone/>
            </a:pPr>
            <a:r>
              <a:rPr lang="es-ES_tradnl" sz="2400" b="1" i="1" u="sng" dirty="0" smtClean="0">
                <a:solidFill>
                  <a:srgbClr val="FF0000"/>
                </a:solidFill>
                <a:latin typeface="+mj-lt"/>
              </a:rPr>
              <a:t>Respuesta metabólica a la </a:t>
            </a:r>
            <a:r>
              <a:rPr lang="es-ES_tradnl" sz="2400" b="1" i="1" u="sng" dirty="0" err="1" smtClean="0">
                <a:solidFill>
                  <a:srgbClr val="FF0000"/>
                </a:solidFill>
                <a:latin typeface="+mj-lt"/>
              </a:rPr>
              <a:t>Neoadyuvancia</a:t>
            </a:r>
            <a:r>
              <a:rPr lang="es-ES_tradnl" sz="2400" b="1" i="1" u="sng" dirty="0" smtClean="0">
                <a:solidFill>
                  <a:srgbClr val="FF0000"/>
                </a:solidFill>
                <a:latin typeface="+mj-lt"/>
              </a:rPr>
              <a:t>: </a:t>
            </a:r>
          </a:p>
          <a:p>
            <a:pPr marL="457200" lvl="1" indent="0">
              <a:buFont typeface="Wingdings" pitchFamily="2" charset="2"/>
              <a:buChar char="v"/>
            </a:pPr>
            <a:r>
              <a:rPr lang="es-ES_tradnl" sz="2000" dirty="0" smtClean="0">
                <a:latin typeface="+mj-lt"/>
              </a:rPr>
              <a:t>Metan</a:t>
            </a:r>
            <a:r>
              <a:rPr lang="es-UY" sz="2000" dirty="0" smtClean="0">
                <a:latin typeface="+mj-lt"/>
              </a:rPr>
              <a:t>á</a:t>
            </a:r>
            <a:r>
              <a:rPr lang="es-ES_tradnl" sz="2000" dirty="0" smtClean="0">
                <a:latin typeface="+mj-lt"/>
              </a:rPr>
              <a:t>lisis y diversos estudios han concluido que el </a:t>
            </a:r>
            <a:r>
              <a:rPr lang="es-ES_tradnl" sz="2000" baseline="30000" dirty="0" smtClean="0">
                <a:latin typeface="+mj-lt"/>
              </a:rPr>
              <a:t>18</a:t>
            </a:r>
            <a:r>
              <a:rPr lang="es-ES_tradnl" sz="2000" dirty="0" smtClean="0">
                <a:latin typeface="+mj-lt"/>
              </a:rPr>
              <a:t>F-FDG PET/CT  se correlaciona con la respuesta histológica tumoral a la </a:t>
            </a:r>
            <a:r>
              <a:rPr lang="es-ES_tradnl" sz="2000" dirty="0" err="1" smtClean="0">
                <a:latin typeface="+mj-lt"/>
              </a:rPr>
              <a:t>Neoadyuvancia</a:t>
            </a:r>
            <a:r>
              <a:rPr lang="es-ES_tradnl" sz="2000" dirty="0" smtClean="0">
                <a:latin typeface="+mj-lt"/>
              </a:rPr>
              <a:t>.</a:t>
            </a:r>
          </a:p>
          <a:p>
            <a:pPr marL="457200" lvl="1" indent="0">
              <a:buNone/>
            </a:pPr>
            <a:endParaRPr lang="es-ES_tradnl" sz="2000" dirty="0" smtClean="0">
              <a:latin typeface="+mj-lt"/>
            </a:endParaRPr>
          </a:p>
          <a:p>
            <a:pPr marL="457200" lvl="1" indent="0">
              <a:buFont typeface="Wingdings" pitchFamily="2" charset="2"/>
              <a:buChar char="v"/>
            </a:pPr>
            <a:r>
              <a:rPr lang="es-ES_tradnl" sz="2000" dirty="0" smtClean="0">
                <a:latin typeface="+mj-lt"/>
              </a:rPr>
              <a:t>Elevados volúmenes metabólicos tumorales en el PET basal,  podrían ser </a:t>
            </a:r>
            <a:r>
              <a:rPr lang="es-ES_tradnl" sz="2000" dirty="0" err="1" smtClean="0">
                <a:latin typeface="+mj-lt"/>
              </a:rPr>
              <a:t>predictores</a:t>
            </a:r>
            <a:r>
              <a:rPr lang="es-ES_tradnl" sz="2000" dirty="0" smtClean="0">
                <a:latin typeface="+mj-lt"/>
              </a:rPr>
              <a:t> independiente de supervivencia libre de enfermedad.  </a:t>
            </a:r>
          </a:p>
          <a:p>
            <a:pPr marL="457200" lvl="1" indent="0">
              <a:buNone/>
            </a:pPr>
            <a:endParaRPr lang="es-ES_tradnl" sz="2000" dirty="0" smtClean="0">
              <a:latin typeface="+mj-lt"/>
            </a:endParaRPr>
          </a:p>
          <a:p>
            <a:pPr marL="457200" lvl="1" indent="0">
              <a:buFont typeface="Wingdings" pitchFamily="2" charset="2"/>
              <a:buChar char="v"/>
            </a:pPr>
            <a:r>
              <a:rPr lang="es-ES_tradnl" sz="2000" dirty="0" smtClean="0">
                <a:latin typeface="+mj-lt"/>
              </a:rPr>
              <a:t>Variaciones  metabólicas entre estudios PET/CT + Cambios en el coeficiente de difusión por RM: Altos valores de sensibilidad, especificidad, VPP y VPN  para predecir respuesta histológica.  </a:t>
            </a:r>
            <a:r>
              <a:rPr lang="es-ES_tradnl" sz="1800" dirty="0" smtClean="0">
                <a:latin typeface="+mj-lt"/>
              </a:rPr>
              <a:t>(</a:t>
            </a:r>
            <a:r>
              <a:rPr lang="nb-NO" sz="1800" dirty="0" smtClean="0"/>
              <a:t>J </a:t>
            </a:r>
            <a:r>
              <a:rPr lang="nb-NO" sz="1800" dirty="0"/>
              <a:t>Nucl Med 2013; </a:t>
            </a:r>
            <a:r>
              <a:rPr lang="nb-NO" sz="1800" dirty="0" smtClean="0"/>
              <a:t>54:1053–1059).</a:t>
            </a:r>
            <a:endParaRPr lang="es-ES_tradnl" sz="1400" dirty="0" smtClean="0">
              <a:latin typeface="+mj-lt"/>
            </a:endParaRPr>
          </a:p>
          <a:p>
            <a:pPr marL="457200" lvl="1" indent="0">
              <a:buNone/>
            </a:pPr>
            <a:r>
              <a:rPr lang="es-ES_tradnl" sz="2400" b="1" u="sng" dirty="0" smtClean="0">
                <a:solidFill>
                  <a:srgbClr val="FF0000"/>
                </a:solidFill>
                <a:latin typeface="+mj-lt"/>
              </a:rPr>
              <a:t>Predicción de recurrencia</a:t>
            </a:r>
            <a:r>
              <a:rPr lang="es-ES_tradnl" sz="2400" dirty="0" smtClean="0">
                <a:solidFill>
                  <a:srgbClr val="FF0000"/>
                </a:solidFill>
                <a:latin typeface="+mj-lt"/>
              </a:rPr>
              <a:t> </a:t>
            </a:r>
            <a:r>
              <a:rPr lang="es-ES_tradnl" sz="2400" dirty="0" smtClean="0">
                <a:solidFill>
                  <a:schemeClr val="tx2"/>
                </a:solidFill>
                <a:latin typeface="+mj-lt"/>
              </a:rPr>
              <a:t>A</a:t>
            </a:r>
            <a:r>
              <a:rPr lang="es-ES_tradnl" sz="2400" dirty="0" smtClean="0">
                <a:latin typeface="+mj-lt"/>
              </a:rPr>
              <a:t>lta </a:t>
            </a:r>
            <a:r>
              <a:rPr lang="es-ES_tradnl" sz="2000" dirty="0" smtClean="0">
                <a:latin typeface="+mj-lt"/>
              </a:rPr>
              <a:t>sensibilidad y especificidad aunque se requieren mas estudios. </a:t>
            </a:r>
            <a:endParaRPr lang="es-ES_tradnl" sz="2000" dirty="0"/>
          </a:p>
          <a:p>
            <a:pPr marL="0" indent="0">
              <a:buNone/>
            </a:pPr>
            <a:endParaRPr lang="es-ES_tradnl" dirty="0">
              <a:latin typeface="+mj-lt"/>
            </a:endParaRPr>
          </a:p>
        </p:txBody>
      </p:sp>
      <p:sp>
        <p:nvSpPr>
          <p:cNvPr id="4" name="CuadroTexto 3"/>
          <p:cNvSpPr txBox="1"/>
          <p:nvPr/>
        </p:nvSpPr>
        <p:spPr>
          <a:xfrm>
            <a:off x="-365760" y="6391550"/>
            <a:ext cx="10002741" cy="307777"/>
          </a:xfrm>
          <a:prstGeom prst="rect">
            <a:avLst/>
          </a:prstGeom>
          <a:noFill/>
        </p:spPr>
        <p:txBody>
          <a:bodyPr wrap="square" rtlCol="0">
            <a:spAutoFit/>
          </a:bodyPr>
          <a:lstStyle/>
          <a:p>
            <a:pPr algn="ctr"/>
            <a:r>
              <a:rPr lang="en-US" dirty="0">
                <a:solidFill>
                  <a:schemeClr val="bg1"/>
                </a:solidFill>
              </a:rPr>
              <a:t>http://</a:t>
            </a:r>
            <a:r>
              <a:rPr lang="en-US" dirty="0" err="1">
                <a:solidFill>
                  <a:schemeClr val="bg1"/>
                </a:solidFill>
              </a:rPr>
              <a:t>dx.doi.org</a:t>
            </a:r>
            <a:r>
              <a:rPr lang="en-US" dirty="0">
                <a:solidFill>
                  <a:schemeClr val="bg1"/>
                </a:solidFill>
              </a:rPr>
              <a:t>/10.1053/j.semnuclmed.2016.12.004</a:t>
            </a:r>
            <a:r>
              <a:rPr lang="en-US" dirty="0"/>
              <a:t> </a:t>
            </a:r>
          </a:p>
        </p:txBody>
      </p:sp>
      <p:pic>
        <p:nvPicPr>
          <p:cNvPr id="5" name="Imagen 4"/>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166255" y="0"/>
            <a:ext cx="8645236" cy="1472540"/>
          </a:xfrm>
          <a:prstGeom prst="rect">
            <a:avLst/>
          </a:prstGeom>
        </p:spPr>
      </p:pic>
    </p:spTree>
    <p:extLst>
      <p:ext uri="{BB962C8B-B14F-4D97-AF65-F5344CB8AC3E}">
        <p14:creationId xmlns:p14="http://schemas.microsoft.com/office/powerpoint/2010/main" xmlns="" val="11585040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1980" y="0"/>
            <a:ext cx="8229600" cy="1143000"/>
          </a:xfrm>
        </p:spPr>
        <p:txBody>
          <a:bodyPr>
            <a:normAutofit/>
          </a:bodyPr>
          <a:lstStyle/>
          <a:p>
            <a:r>
              <a:rPr lang="es-ES_tradnl" dirty="0" smtClean="0"/>
              <a:t>PET/CT-RM (3.0 T)</a:t>
            </a:r>
            <a:endParaRPr lang="es-ES_tradnl" dirty="0"/>
          </a:p>
        </p:txBody>
      </p:sp>
      <p:pic>
        <p:nvPicPr>
          <p:cNvPr id="5" name="Marcador de contenido 6"/>
          <p:cNvPicPr>
            <a:picLocks noChangeAspect="1"/>
          </p:cNvPicPr>
          <p:nvPr/>
        </p:nvPicPr>
        <p:blipFill>
          <a:blip r:embed="rId2">
            <a:extLst>
              <a:ext uri="{28A0092B-C50C-407E-A947-70E740481C1C}">
                <a14:useLocalDpi xmlns:a14="http://schemas.microsoft.com/office/drawing/2010/main" xmlns=""/>
              </a:ext>
            </a:extLst>
          </a:blip>
          <a:srcRect/>
          <a:stretch>
            <a:fillRect/>
          </a:stretch>
        </p:blipFill>
        <p:spPr bwMode="auto">
          <a:xfrm>
            <a:off x="1829144" y="922281"/>
            <a:ext cx="5315271" cy="2592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4 Marcador de contenido" descr="CIMG0487.jpg"/>
          <p:cNvPicPr>
            <a:picLocks noChangeAspect="1"/>
          </p:cNvPicPr>
          <p:nvPr/>
        </p:nvPicPr>
        <p:blipFill>
          <a:blip r:embed="rId3"/>
          <a:srcRect/>
          <a:stretch>
            <a:fillRect/>
          </a:stretch>
        </p:blipFill>
        <p:spPr bwMode="auto">
          <a:xfrm>
            <a:off x="4932040" y="3717032"/>
            <a:ext cx="3888432" cy="2911823"/>
          </a:xfrm>
          <a:prstGeom prst="rect">
            <a:avLst/>
          </a:prstGeom>
          <a:noFill/>
          <a:ln w="9525">
            <a:noFill/>
            <a:miter lim="800000"/>
            <a:headEnd/>
            <a:tailEnd/>
          </a:ln>
        </p:spPr>
      </p:pic>
      <p:pic>
        <p:nvPicPr>
          <p:cNvPr id="7" name="Picture 13"/>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7820161" y="0"/>
            <a:ext cx="1323839" cy="1983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Marcador de contenido 4"/>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204232" y="3646088"/>
            <a:ext cx="4282548" cy="3211912"/>
          </a:xfrm>
          <a:prstGeom prst="rect">
            <a:avLst/>
          </a:prstGeom>
          <a:noFill/>
          <a:ln>
            <a:noFill/>
          </a:ln>
        </p:spPr>
      </p:pic>
    </p:spTree>
    <p:extLst>
      <p:ext uri="{BB962C8B-B14F-4D97-AF65-F5344CB8AC3E}">
        <p14:creationId xmlns:p14="http://schemas.microsoft.com/office/powerpoint/2010/main" xmlns="" val="3761631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extLst>
              <a:ext uri="{28A0092B-C50C-407E-A947-70E740481C1C}">
                <a14:useLocalDpi xmlns:a14="http://schemas.microsoft.com/office/drawing/2010/main" xmlns=""/>
              </a:ext>
            </a:extLst>
          </a:blip>
          <a:srcRect/>
          <a:stretch/>
        </p:blipFill>
        <p:spPr>
          <a:xfrm>
            <a:off x="0" y="1352257"/>
            <a:ext cx="9146051" cy="4186699"/>
          </a:xfrm>
          <a:prstGeom prst="rect">
            <a:avLst/>
          </a:prstGeom>
        </p:spPr>
      </p:pic>
      <p:sp>
        <p:nvSpPr>
          <p:cNvPr id="5" name="Título 1"/>
          <p:cNvSpPr>
            <a:spLocks noGrp="1"/>
          </p:cNvSpPr>
          <p:nvPr>
            <p:ph type="title"/>
          </p:nvPr>
        </p:nvSpPr>
        <p:spPr>
          <a:xfrm>
            <a:off x="0" y="5373215"/>
            <a:ext cx="9122842" cy="1484785"/>
          </a:xfrm>
        </p:spPr>
        <p:txBody>
          <a:bodyPr>
            <a:normAutofit/>
          </a:bodyPr>
          <a:lstStyle/>
          <a:p>
            <a:r>
              <a:rPr lang="en-US" dirty="0" smtClean="0">
                <a:latin typeface="+mn-lt"/>
              </a:rPr>
              <a:t>SM, 18 años, </a:t>
            </a:r>
            <a:r>
              <a:rPr lang="en-US" dirty="0" smtClean="0">
                <a:latin typeface="+mn-lt"/>
              </a:rPr>
              <a:t>OS de </a:t>
            </a:r>
            <a:r>
              <a:rPr lang="en-US" dirty="0" err="1" smtClean="0">
                <a:latin typeface="+mn-lt"/>
              </a:rPr>
              <a:t>superficie</a:t>
            </a:r>
            <a:r>
              <a:rPr lang="en-US" dirty="0" smtClean="0">
                <a:latin typeface="+mn-lt"/>
              </a:rPr>
              <a:t> </a:t>
            </a:r>
            <a:r>
              <a:rPr lang="en-US" dirty="0" err="1" smtClean="0">
                <a:latin typeface="+mn-lt"/>
              </a:rPr>
              <a:t>paraostal</a:t>
            </a:r>
            <a:r>
              <a:rPr lang="en-US" dirty="0" smtClean="0">
                <a:latin typeface="+mn-lt"/>
              </a:rPr>
              <a:t> </a:t>
            </a:r>
            <a:r>
              <a:rPr lang="en-US" dirty="0" smtClean="0">
                <a:latin typeface="+mn-lt"/>
              </a:rPr>
              <a:t>femoral </a:t>
            </a:r>
            <a:r>
              <a:rPr lang="en-US" dirty="0" err="1" smtClean="0">
                <a:latin typeface="+mn-lt"/>
              </a:rPr>
              <a:t>derecho</a:t>
            </a:r>
            <a:r>
              <a:rPr lang="en-US" dirty="0" smtClean="0">
                <a:latin typeface="+mn-lt"/>
              </a:rPr>
              <a:t>.</a:t>
            </a:r>
            <a:br>
              <a:rPr lang="en-US" dirty="0" smtClean="0">
                <a:latin typeface="+mn-lt"/>
              </a:rPr>
            </a:br>
            <a:r>
              <a:rPr lang="en-US" dirty="0" smtClean="0"/>
              <a:t> </a:t>
            </a:r>
            <a:r>
              <a:rPr lang="en-US" dirty="0" err="1" smtClean="0"/>
              <a:t>Estadificación</a:t>
            </a:r>
            <a:r>
              <a:rPr lang="en-US" dirty="0" smtClean="0"/>
              <a:t> </a:t>
            </a:r>
            <a:r>
              <a:rPr lang="en-US" dirty="0" err="1" smtClean="0"/>
              <a:t>inicial</a:t>
            </a:r>
            <a:r>
              <a:rPr lang="en-US" dirty="0" smtClean="0"/>
              <a:t>: </a:t>
            </a:r>
            <a:endParaRPr lang="en-US" dirty="0">
              <a:latin typeface="+mn-lt"/>
            </a:endParaRPr>
          </a:p>
        </p:txBody>
      </p:sp>
      <p:sp>
        <p:nvSpPr>
          <p:cNvPr id="2" name="CuadroTexto 1"/>
          <p:cNvSpPr txBox="1"/>
          <p:nvPr/>
        </p:nvSpPr>
        <p:spPr>
          <a:xfrm>
            <a:off x="0" y="-1"/>
            <a:ext cx="9122842" cy="1446550"/>
          </a:xfrm>
          <a:prstGeom prst="rect">
            <a:avLst/>
          </a:prstGeom>
          <a:noFill/>
        </p:spPr>
        <p:txBody>
          <a:bodyPr wrap="square" rtlCol="0">
            <a:spAutoFit/>
          </a:bodyPr>
          <a:lstStyle/>
          <a:p>
            <a:pPr algn="ctr"/>
            <a:r>
              <a:rPr lang="es-ES_tradnl" sz="4400" dirty="0" smtClean="0"/>
              <a:t>		</a:t>
            </a:r>
            <a:r>
              <a:rPr lang="es-ES_tradnl" sz="4400" dirty="0" smtClean="0">
                <a:solidFill>
                  <a:schemeClr val="tx2"/>
                </a:solidFill>
              </a:rPr>
              <a:t>PET-CT con </a:t>
            </a:r>
            <a:r>
              <a:rPr lang="es-ES_tradnl" sz="4400" baseline="30000" dirty="0" smtClean="0">
                <a:solidFill>
                  <a:schemeClr val="tx2"/>
                </a:solidFill>
              </a:rPr>
              <a:t>18</a:t>
            </a:r>
            <a:r>
              <a:rPr lang="es-ES_tradnl" sz="4400" dirty="0" smtClean="0">
                <a:solidFill>
                  <a:schemeClr val="tx2"/>
                </a:solidFill>
              </a:rPr>
              <a:t>F-FDG Fusión  RM </a:t>
            </a:r>
            <a:endParaRPr lang="es-ES_tradnl" sz="4400" dirty="0">
              <a:solidFill>
                <a:schemeClr val="tx2"/>
              </a:solidFill>
            </a:endParaRPr>
          </a:p>
        </p:txBody>
      </p:sp>
    </p:spTree>
    <p:extLst>
      <p:ext uri="{BB962C8B-B14F-4D97-AF65-F5344CB8AC3E}">
        <p14:creationId xmlns:p14="http://schemas.microsoft.com/office/powerpoint/2010/main" xmlns="" val="42625658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Shape 1045"/>
          <p:cNvSpPr txBox="1">
            <a:spLocks noGrp="1"/>
          </p:cNvSpPr>
          <p:nvPr>
            <p:ph type="title"/>
          </p:nvPr>
        </p:nvSpPr>
        <p:spPr>
          <a:xfrm>
            <a:off x="0" y="0"/>
            <a:ext cx="9144000" cy="1120139"/>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Calibri"/>
              <a:buNone/>
            </a:pPr>
            <a:r>
              <a:rPr lang="en-US" sz="2800" b="0" i="0" u="none" strike="noStrike" cap="none">
                <a:solidFill>
                  <a:schemeClr val="lt1"/>
                </a:solidFill>
                <a:latin typeface="Calibri"/>
                <a:ea typeface="Calibri"/>
                <a:cs typeface="Calibri"/>
                <a:sym typeface="Calibri"/>
              </a:rPr>
              <a:t>18F-FDG PET-CT </a:t>
            </a:r>
          </a:p>
        </p:txBody>
      </p:sp>
      <p:pic>
        <p:nvPicPr>
          <p:cNvPr id="1046" name="Shape 1046"/>
          <p:cNvPicPr preferRelativeResize="0">
            <a:picLocks noGrp="1"/>
          </p:cNvPicPr>
          <p:nvPr>
            <p:ph type="body" idx="1"/>
          </p:nvPr>
        </p:nvPicPr>
        <p:blipFill rotWithShape="1">
          <a:blip r:embed="rId3">
            <a:alphaModFix/>
          </a:blip>
          <a:srcRect/>
          <a:stretch/>
        </p:blipFill>
        <p:spPr>
          <a:xfrm>
            <a:off x="134767" y="1297940"/>
            <a:ext cx="8874464" cy="4777739"/>
          </a:xfrm>
          <a:prstGeom prst="rect">
            <a:avLst/>
          </a:prstGeom>
          <a:noFill/>
          <a:ln>
            <a:noFill/>
          </a:ln>
        </p:spPr>
      </p:pic>
    </p:spTree>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pic>
        <p:nvPicPr>
          <p:cNvPr id="1036" name="Shape 1036"/>
          <p:cNvPicPr preferRelativeResize="0">
            <a:picLocks noGrp="1"/>
          </p:cNvPicPr>
          <p:nvPr>
            <p:ph type="body" idx="1"/>
          </p:nvPr>
        </p:nvPicPr>
        <p:blipFill rotWithShape="1">
          <a:blip r:embed="rId3">
            <a:alphaModFix/>
          </a:blip>
          <a:srcRect/>
          <a:stretch/>
        </p:blipFill>
        <p:spPr>
          <a:xfrm>
            <a:off x="259703" y="136967"/>
            <a:ext cx="8554693" cy="6049512"/>
          </a:xfrm>
          <a:prstGeom prst="rect">
            <a:avLst/>
          </a:prstGeom>
          <a:noFill/>
          <a:ln>
            <a:noFill/>
          </a:ln>
        </p:spPr>
      </p:pic>
      <p:sp>
        <p:nvSpPr>
          <p:cNvPr id="1037" name="Shape 1037"/>
          <p:cNvSpPr txBox="1"/>
          <p:nvPr/>
        </p:nvSpPr>
        <p:spPr>
          <a:xfrm>
            <a:off x="259703" y="200078"/>
            <a:ext cx="2815904" cy="648928"/>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grpSp>
        <p:nvGrpSpPr>
          <p:cNvPr id="1038" name="Shape 1038"/>
          <p:cNvGrpSpPr/>
          <p:nvPr/>
        </p:nvGrpSpPr>
        <p:grpSpPr>
          <a:xfrm>
            <a:off x="98567" y="1175010"/>
            <a:ext cx="8876963" cy="4866968"/>
            <a:chOff x="104277" y="1433478"/>
            <a:chExt cx="8876963" cy="4866968"/>
          </a:xfrm>
        </p:grpSpPr>
        <p:pic>
          <p:nvPicPr>
            <p:cNvPr id="1039" name="Shape 1039"/>
            <p:cNvPicPr preferRelativeResize="0"/>
            <p:nvPr/>
          </p:nvPicPr>
          <p:blipFill rotWithShape="1">
            <a:blip r:embed="rId4">
              <a:alphaModFix/>
            </a:blip>
            <a:srcRect l="7219" t="21116" r="8448" b="13499"/>
            <a:stretch/>
          </p:blipFill>
          <p:spPr>
            <a:xfrm>
              <a:off x="104277" y="1433478"/>
              <a:ext cx="8876963" cy="4866968"/>
            </a:xfrm>
            <a:prstGeom prst="rect">
              <a:avLst/>
            </a:prstGeom>
            <a:noFill/>
            <a:ln>
              <a:noFill/>
            </a:ln>
          </p:spPr>
        </p:pic>
        <p:cxnSp>
          <p:nvCxnSpPr>
            <p:cNvPr id="1040" name="Shape 1040"/>
            <p:cNvCxnSpPr/>
            <p:nvPr/>
          </p:nvCxnSpPr>
          <p:spPr>
            <a:xfrm rot="10800000" flipH="1">
              <a:off x="270343" y="4758855"/>
              <a:ext cx="381663" cy="43731"/>
            </a:xfrm>
            <a:prstGeom prst="straightConnector1">
              <a:avLst/>
            </a:prstGeom>
            <a:noFill/>
            <a:ln w="34925" cap="flat" cmpd="sng">
              <a:solidFill>
                <a:schemeClr val="accent1"/>
              </a:solidFill>
              <a:prstDash val="solid"/>
              <a:round/>
              <a:headEnd type="none" w="med" len="med"/>
              <a:tailEnd type="triangle" w="lg" len="lg"/>
            </a:ln>
          </p:spPr>
        </p:cxnSp>
      </p:grpSp>
    </p:spTree>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1051" name="Shape 1051"/>
          <p:cNvPicPr preferRelativeResize="0"/>
          <p:nvPr/>
        </p:nvPicPr>
        <p:blipFill rotWithShape="1">
          <a:blip r:embed="rId3">
            <a:alphaModFix/>
          </a:blip>
          <a:srcRect l="-617" t="1795" r="15108" b="-1121"/>
          <a:stretch/>
        </p:blipFill>
        <p:spPr>
          <a:xfrm>
            <a:off x="2549500" y="249387"/>
            <a:ext cx="6339840" cy="6439234"/>
          </a:xfrm>
          <a:prstGeom prst="rect">
            <a:avLst/>
          </a:prstGeom>
          <a:noFill/>
          <a:ln>
            <a:noFill/>
          </a:ln>
        </p:spPr>
      </p:pic>
      <p:pic>
        <p:nvPicPr>
          <p:cNvPr id="1052" name="Shape 1052"/>
          <p:cNvPicPr preferRelativeResize="0"/>
          <p:nvPr/>
        </p:nvPicPr>
        <p:blipFill rotWithShape="1">
          <a:blip r:embed="rId4">
            <a:alphaModFix/>
          </a:blip>
          <a:srcRect l="8324" t="424" r="22779" b="2044"/>
          <a:stretch/>
        </p:blipFill>
        <p:spPr>
          <a:xfrm>
            <a:off x="205739" y="1051559"/>
            <a:ext cx="2343760" cy="5637062"/>
          </a:xfrm>
          <a:prstGeom prst="rect">
            <a:avLst/>
          </a:prstGeom>
          <a:noFill/>
          <a:ln>
            <a:noFill/>
          </a:ln>
        </p:spPr>
      </p:pic>
      <p:sp>
        <p:nvSpPr>
          <p:cNvPr id="1053" name="Shape 1053"/>
          <p:cNvSpPr txBox="1"/>
          <p:nvPr/>
        </p:nvSpPr>
        <p:spPr>
          <a:xfrm>
            <a:off x="205739" y="0"/>
            <a:ext cx="234376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a:solidFill>
                  <a:schemeClr val="lt1"/>
                </a:solidFill>
                <a:latin typeface="Calibri"/>
                <a:ea typeface="Calibri"/>
                <a:cs typeface="Calibri"/>
                <a:sym typeface="Calibri"/>
              </a:rPr>
              <a:t>PET-CT/RM</a:t>
            </a:r>
          </a:p>
        </p:txBody>
      </p:sp>
      <p:sp>
        <p:nvSpPr>
          <p:cNvPr id="1054" name="Shape 1054"/>
          <p:cNvSpPr txBox="1"/>
          <p:nvPr/>
        </p:nvSpPr>
        <p:spPr>
          <a:xfrm>
            <a:off x="1731150" y="6138900"/>
            <a:ext cx="719100" cy="399600"/>
          </a:xfrm>
          <a:prstGeom prst="rect">
            <a:avLst/>
          </a:prstGeom>
          <a:noFill/>
          <a:ln>
            <a:noFill/>
          </a:ln>
        </p:spPr>
        <p:txBody>
          <a:bodyPr lIns="91425" tIns="91425" rIns="91425" bIns="91425" anchor="t" anchorCtr="0">
            <a:noAutofit/>
          </a:bodyPr>
          <a:lstStyle/>
          <a:p>
            <a:pPr lvl="0">
              <a:spcBef>
                <a:spcPts val="0"/>
              </a:spcBef>
              <a:buNone/>
            </a:pPr>
            <a:r>
              <a:rPr lang="en-US"/>
              <a:t>T2 FS </a:t>
            </a:r>
          </a:p>
        </p:txBody>
      </p:sp>
      <p:sp>
        <p:nvSpPr>
          <p:cNvPr id="1055" name="Shape 1055"/>
          <p:cNvSpPr txBox="1"/>
          <p:nvPr/>
        </p:nvSpPr>
        <p:spPr>
          <a:xfrm>
            <a:off x="3795200" y="6165600"/>
            <a:ext cx="492600" cy="346200"/>
          </a:xfrm>
          <a:prstGeom prst="rect">
            <a:avLst/>
          </a:prstGeom>
          <a:noFill/>
          <a:ln>
            <a:noFill/>
          </a:ln>
        </p:spPr>
        <p:txBody>
          <a:bodyPr lIns="91425" tIns="91425" rIns="91425" bIns="91425" anchor="t" anchorCtr="0">
            <a:noAutofit/>
          </a:bodyPr>
          <a:lstStyle/>
          <a:p>
            <a:pPr lvl="0">
              <a:spcBef>
                <a:spcPts val="0"/>
              </a:spcBef>
              <a:buNone/>
            </a:pPr>
            <a:r>
              <a:rPr lang="en-US">
                <a:solidFill>
                  <a:srgbClr val="FEFEFE"/>
                </a:solidFill>
              </a:rPr>
              <a:t>T1</a:t>
            </a:r>
          </a:p>
        </p:txBody>
      </p:sp>
    </p:spTree>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274877" y="827315"/>
            <a:ext cx="8594246" cy="5791200"/>
          </a:xfrm>
          <a:prstGeom prst="rect">
            <a:avLst/>
          </a:prstGeom>
        </p:spPr>
      </p:pic>
      <p:sp>
        <p:nvSpPr>
          <p:cNvPr id="5" name="CuadroTexto 4"/>
          <p:cNvSpPr txBox="1"/>
          <p:nvPr/>
        </p:nvSpPr>
        <p:spPr>
          <a:xfrm>
            <a:off x="0" y="1"/>
            <a:ext cx="9144000" cy="1446550"/>
          </a:xfrm>
          <a:prstGeom prst="rect">
            <a:avLst/>
          </a:prstGeom>
          <a:noFill/>
        </p:spPr>
        <p:txBody>
          <a:bodyPr wrap="square" rtlCol="0">
            <a:spAutoFit/>
          </a:bodyPr>
          <a:lstStyle/>
          <a:p>
            <a:r>
              <a:rPr lang="es-ES_tradnl" sz="4400" dirty="0" smtClean="0"/>
              <a:t>	</a:t>
            </a:r>
            <a:r>
              <a:rPr lang="es-ES_tradnl" sz="4400" dirty="0" smtClean="0">
                <a:solidFill>
                  <a:schemeClr val="tx2"/>
                </a:solidFill>
              </a:rPr>
              <a:t>PET-CT con </a:t>
            </a:r>
            <a:r>
              <a:rPr lang="es-ES_tradnl" sz="4400" baseline="30000" dirty="0" smtClean="0">
                <a:solidFill>
                  <a:schemeClr val="tx2"/>
                </a:solidFill>
              </a:rPr>
              <a:t>18</a:t>
            </a:r>
            <a:r>
              <a:rPr lang="es-ES_tradnl" sz="4400" dirty="0" smtClean="0">
                <a:solidFill>
                  <a:schemeClr val="tx2"/>
                </a:solidFill>
              </a:rPr>
              <a:t>F-FDG / RM</a:t>
            </a:r>
          </a:p>
          <a:p>
            <a:r>
              <a:rPr lang="es-ES_tradnl" sz="4400" dirty="0" smtClean="0"/>
              <a:t> </a:t>
            </a:r>
            <a:endParaRPr lang="es-ES_tradnl" sz="4400" dirty="0"/>
          </a:p>
        </p:txBody>
      </p:sp>
    </p:spTree>
    <p:extLst>
      <p:ext uri="{BB962C8B-B14F-4D97-AF65-F5344CB8AC3E}">
        <p14:creationId xmlns:p14="http://schemas.microsoft.com/office/powerpoint/2010/main" xmlns="" val="4906763"/>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210"/>
        <p:cNvGrpSpPr/>
        <p:nvPr/>
      </p:nvGrpSpPr>
      <p:grpSpPr>
        <a:xfrm>
          <a:off x="0" y="0"/>
          <a:ext cx="0" cy="0"/>
          <a:chOff x="0" y="0"/>
          <a:chExt cx="0" cy="0"/>
        </a:xfrm>
      </p:grpSpPr>
      <p:sp>
        <p:nvSpPr>
          <p:cNvPr id="211" name="Shape 211"/>
          <p:cNvSpPr txBox="1">
            <a:spLocks noGrp="1"/>
          </p:cNvSpPr>
          <p:nvPr>
            <p:ph type="body" idx="1"/>
          </p:nvPr>
        </p:nvSpPr>
        <p:spPr>
          <a:xfrm>
            <a:off x="457200" y="866826"/>
            <a:ext cx="3540603" cy="576262"/>
          </a:xfrm>
          <a:prstGeom prst="rect">
            <a:avLst/>
          </a:prstGeom>
          <a:noFill/>
          <a:ln>
            <a:noFill/>
          </a:ln>
        </p:spPr>
        <p:txBody>
          <a:bodyPr lIns="91425" tIns="45700" rIns="91425" bIns="45700" anchor="b" anchorCtr="0">
            <a:noAutofit/>
          </a:bodyPr>
          <a:lstStyle/>
          <a:p>
            <a:pPr marL="0" marR="0" lvl="0" indent="0" algn="ctr" rtl="0">
              <a:lnSpc>
                <a:spcPct val="120000"/>
              </a:lnSpc>
              <a:spcBef>
                <a:spcPts val="0"/>
              </a:spcBef>
              <a:spcAft>
                <a:spcPts val="0"/>
              </a:spcAft>
              <a:buClr>
                <a:schemeClr val="lt1"/>
              </a:buClr>
              <a:buSzPct val="25000"/>
              <a:buFont typeface="Arial"/>
              <a:buNone/>
            </a:pPr>
            <a:r>
              <a:rPr lang="en-US" sz="2400" b="0" i="0" u="none" strike="noStrike" cap="none" dirty="0" err="1">
                <a:solidFill>
                  <a:schemeClr val="lt1"/>
                </a:solidFill>
                <a:latin typeface="Calibri"/>
                <a:ea typeface="Calibri"/>
                <a:cs typeface="Calibri"/>
                <a:sym typeface="Calibri"/>
              </a:rPr>
              <a:t>Localizado</a:t>
            </a:r>
            <a:endParaRPr lang="en-US" sz="2400" b="0" i="0" u="none" strike="noStrike" cap="none" dirty="0">
              <a:solidFill>
                <a:schemeClr val="lt1"/>
              </a:solidFill>
              <a:latin typeface="Calibri"/>
              <a:ea typeface="Calibri"/>
              <a:cs typeface="Calibri"/>
              <a:sym typeface="Calibri"/>
            </a:endParaRPr>
          </a:p>
        </p:txBody>
      </p:sp>
      <p:sp>
        <p:nvSpPr>
          <p:cNvPr id="212" name="Shape 212"/>
          <p:cNvSpPr txBox="1">
            <a:spLocks noGrp="1"/>
          </p:cNvSpPr>
          <p:nvPr>
            <p:ph type="body" idx="2"/>
          </p:nvPr>
        </p:nvSpPr>
        <p:spPr>
          <a:xfrm>
            <a:off x="127219" y="1522733"/>
            <a:ext cx="4357315" cy="4424840"/>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chemeClr val="lt1"/>
              </a:buClr>
              <a:buSzPct val="100000"/>
              <a:buFont typeface="Arial"/>
              <a:buChar char="•"/>
            </a:pPr>
            <a:r>
              <a:rPr lang="en-US" sz="2000" b="0" i="0" u="none" strike="noStrike" cap="none" dirty="0" err="1">
                <a:solidFill>
                  <a:schemeClr val="lt1"/>
                </a:solidFill>
                <a:latin typeface="Calibri"/>
                <a:ea typeface="Calibri"/>
                <a:cs typeface="Calibri"/>
                <a:sym typeface="Calibri"/>
              </a:rPr>
              <a:t>Mejor</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pronóstico</a:t>
            </a:r>
            <a:r>
              <a:rPr lang="en-US" sz="2000" b="0" i="0" u="none" strike="noStrike" cap="none" dirty="0">
                <a:solidFill>
                  <a:schemeClr val="lt1"/>
                </a:solidFill>
                <a:latin typeface="Calibri"/>
                <a:ea typeface="Calibri"/>
                <a:cs typeface="Calibri"/>
                <a:sym typeface="Calibri"/>
              </a:rPr>
              <a:t>: S a 5 años (60 – 70%). </a:t>
            </a:r>
            <a:r>
              <a:rPr lang="en-US" sz="2000" b="0" i="0" u="none" strike="noStrike" cap="none" dirty="0" smtClean="0">
                <a:solidFill>
                  <a:schemeClr val="lt1"/>
                </a:solidFill>
                <a:latin typeface="Calibri"/>
                <a:ea typeface="Calibri"/>
                <a:cs typeface="Calibri"/>
                <a:sym typeface="Calibri"/>
              </a:rPr>
              <a:t>(</a:t>
            </a:r>
            <a:r>
              <a:rPr lang="en-US" sz="2000" b="0" i="0" u="none" strike="noStrike" cap="none" dirty="0">
                <a:solidFill>
                  <a:schemeClr val="lt1"/>
                </a:solidFill>
                <a:latin typeface="Calibri"/>
                <a:ea typeface="Calibri"/>
                <a:cs typeface="Calibri"/>
                <a:sym typeface="Calibri"/>
              </a:rPr>
              <a:t>Micro </a:t>
            </a:r>
            <a:r>
              <a:rPr lang="en-US" sz="2000" b="0" i="0" u="none" strike="noStrike" cap="none" dirty="0" err="1">
                <a:solidFill>
                  <a:schemeClr val="lt1"/>
                </a:solidFill>
                <a:latin typeface="Calibri"/>
                <a:ea typeface="Calibri"/>
                <a:cs typeface="Calibri"/>
                <a:sym typeface="Calibri"/>
              </a:rPr>
              <a:t>metástasis</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pulmonares</a:t>
            </a:r>
            <a:r>
              <a:rPr lang="en-US" sz="2000" b="0" i="0" u="none" strike="noStrike" cap="none" dirty="0">
                <a:solidFill>
                  <a:schemeClr val="lt1"/>
                </a:solidFill>
                <a:latin typeface="Calibri"/>
                <a:ea typeface="Calibri"/>
                <a:cs typeface="Calibri"/>
                <a:sym typeface="Calibri"/>
              </a:rPr>
              <a:t>)! </a:t>
            </a:r>
          </a:p>
          <a:p>
            <a:pPr marL="285750" marR="0" lvl="0" indent="-285750" algn="l" rtl="0">
              <a:lnSpc>
                <a:spcPct val="100000"/>
              </a:lnSpc>
              <a:spcBef>
                <a:spcPts val="1000"/>
              </a:spcBef>
              <a:spcAft>
                <a:spcPts val="0"/>
              </a:spcAft>
              <a:buClr>
                <a:schemeClr val="lt1"/>
              </a:buClr>
              <a:buSzPct val="100000"/>
              <a:buFont typeface="Arial"/>
              <a:buChar char="•"/>
            </a:pPr>
            <a:r>
              <a:rPr lang="en-US" sz="2000" b="0" i="0" u="none" strike="noStrike" cap="none" dirty="0">
                <a:solidFill>
                  <a:schemeClr val="lt1"/>
                </a:solidFill>
                <a:latin typeface="Calibri"/>
                <a:ea typeface="Calibri"/>
                <a:cs typeface="Calibri"/>
                <a:sym typeface="Calibri"/>
              </a:rPr>
              <a:t>El </a:t>
            </a:r>
            <a:r>
              <a:rPr lang="en-US" sz="2000" b="0" i="0" u="none" strike="noStrike" cap="none" dirty="0" err="1">
                <a:solidFill>
                  <a:schemeClr val="lt1"/>
                </a:solidFill>
                <a:latin typeface="Calibri"/>
                <a:ea typeface="Calibri"/>
                <a:cs typeface="Calibri"/>
                <a:sym typeface="Calibri"/>
              </a:rPr>
              <a:t>pronóstico</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depende</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principalmente</a:t>
            </a:r>
            <a:r>
              <a:rPr lang="en-US" sz="2000" b="0" i="0" u="none" strike="noStrike" cap="none" dirty="0">
                <a:solidFill>
                  <a:schemeClr val="lt1"/>
                </a:solidFill>
                <a:latin typeface="Calibri"/>
                <a:ea typeface="Calibri"/>
                <a:cs typeface="Calibri"/>
                <a:sym typeface="Calibri"/>
              </a:rPr>
              <a:t> de 2 variables: </a:t>
            </a:r>
          </a:p>
          <a:p>
            <a:pPr marL="1200150" marR="0" lvl="2" indent="-285750" algn="l" rtl="0">
              <a:lnSpc>
                <a:spcPct val="100000"/>
              </a:lnSpc>
              <a:spcBef>
                <a:spcPts val="1000"/>
              </a:spcBef>
              <a:spcAft>
                <a:spcPts val="0"/>
              </a:spcAft>
              <a:buClr>
                <a:schemeClr val="lt1"/>
              </a:buClr>
              <a:buSzPct val="100000"/>
              <a:buFont typeface="Arial"/>
              <a:buChar char="•"/>
            </a:pPr>
            <a:r>
              <a:rPr lang="en-US" sz="2000" b="0" i="0" u="none" strike="noStrike" cap="none" dirty="0">
                <a:solidFill>
                  <a:schemeClr val="lt1"/>
                </a:solidFill>
                <a:latin typeface="Calibri"/>
                <a:ea typeface="Calibri"/>
                <a:cs typeface="Calibri"/>
                <a:sym typeface="Calibri"/>
              </a:rPr>
              <a:t>Resecabilidad</a:t>
            </a:r>
          </a:p>
          <a:p>
            <a:pPr marL="1200150" marR="0" lvl="2" indent="-285750" algn="l" rtl="0">
              <a:lnSpc>
                <a:spcPct val="100000"/>
              </a:lnSpc>
              <a:spcBef>
                <a:spcPts val="1000"/>
              </a:spcBef>
              <a:spcAft>
                <a:spcPts val="0"/>
              </a:spcAft>
              <a:buClr>
                <a:schemeClr val="lt1"/>
              </a:buClr>
              <a:buSzPct val="100000"/>
              <a:buFont typeface="Arial"/>
              <a:buChar char="•"/>
            </a:pPr>
            <a:r>
              <a:rPr lang="en-US" sz="2000" b="0" i="0" u="none" strike="noStrike" cap="none" dirty="0" err="1">
                <a:solidFill>
                  <a:schemeClr val="lt1"/>
                </a:solidFill>
                <a:latin typeface="Calibri"/>
                <a:ea typeface="Calibri"/>
                <a:cs typeface="Calibri"/>
                <a:sym typeface="Calibri"/>
              </a:rPr>
              <a:t>Respuesta</a:t>
            </a:r>
            <a:r>
              <a:rPr lang="en-US" sz="2000" b="0" i="0" u="none" strike="noStrike" cap="none" dirty="0">
                <a:solidFill>
                  <a:schemeClr val="lt1"/>
                </a:solidFill>
                <a:latin typeface="Calibri"/>
                <a:ea typeface="Calibri"/>
                <a:cs typeface="Calibri"/>
                <a:sym typeface="Calibri"/>
              </a:rPr>
              <a:t> a la </a:t>
            </a:r>
            <a:r>
              <a:rPr lang="en-US" sz="2000" b="0" i="0" u="none" strike="noStrike" cap="none" dirty="0" err="1">
                <a:solidFill>
                  <a:schemeClr val="lt1"/>
                </a:solidFill>
                <a:latin typeface="Calibri"/>
                <a:ea typeface="Calibri"/>
                <a:cs typeface="Calibri"/>
                <a:sym typeface="Calibri"/>
              </a:rPr>
              <a:t>quimioterapia</a:t>
            </a:r>
            <a:r>
              <a:rPr lang="en-US" sz="2000" b="0" i="0" u="none" strike="noStrike" cap="none" dirty="0">
                <a:solidFill>
                  <a:schemeClr val="lt1"/>
                </a:solidFill>
                <a:latin typeface="Calibri"/>
                <a:ea typeface="Calibri"/>
                <a:cs typeface="Calibri"/>
                <a:sym typeface="Calibri"/>
              </a:rPr>
              <a:t> </a:t>
            </a:r>
          </a:p>
          <a:p>
            <a:pPr marL="285750" marR="0" lvl="0" indent="-285750" algn="l" rtl="0">
              <a:lnSpc>
                <a:spcPct val="100000"/>
              </a:lnSpc>
              <a:spcBef>
                <a:spcPts val="1000"/>
              </a:spcBef>
              <a:spcAft>
                <a:spcPts val="0"/>
              </a:spcAft>
              <a:buClr>
                <a:schemeClr val="lt1"/>
              </a:buClr>
              <a:buSzPct val="100000"/>
              <a:buFont typeface="Arial"/>
              <a:buChar char="•"/>
            </a:pPr>
            <a:r>
              <a:rPr lang="en-US" sz="2000" b="0" i="0" u="none" strike="noStrike" cap="none" dirty="0">
                <a:solidFill>
                  <a:schemeClr val="lt1"/>
                </a:solidFill>
                <a:latin typeface="Calibri"/>
                <a:ea typeface="Calibri"/>
                <a:cs typeface="Calibri"/>
                <a:sym typeface="Calibri"/>
              </a:rPr>
              <a:t>Post </a:t>
            </a:r>
            <a:r>
              <a:rPr lang="en-US" sz="2000" b="0" i="0" u="none" strike="noStrike" cap="none" dirty="0" err="1">
                <a:solidFill>
                  <a:schemeClr val="lt1"/>
                </a:solidFill>
                <a:latin typeface="Calibri"/>
                <a:ea typeface="Calibri"/>
                <a:cs typeface="Calibri"/>
                <a:sym typeface="Calibri"/>
              </a:rPr>
              <a:t>Tratamiento</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curativo</a:t>
            </a:r>
            <a:r>
              <a:rPr lang="en-US" sz="2000" b="0" i="0" u="none" strike="noStrike" cap="none" dirty="0">
                <a:solidFill>
                  <a:schemeClr val="lt1"/>
                </a:solidFill>
                <a:latin typeface="Calibri"/>
                <a:ea typeface="Calibri"/>
                <a:cs typeface="Calibri"/>
                <a:sym typeface="Calibri"/>
              </a:rPr>
              <a:t>: P. </a:t>
            </a:r>
            <a:r>
              <a:rPr lang="en-US" sz="2000" b="0" i="0" u="none" strike="noStrike" cap="none" dirty="0" err="1">
                <a:solidFill>
                  <a:schemeClr val="lt1"/>
                </a:solidFill>
                <a:latin typeface="Calibri"/>
                <a:ea typeface="Calibri"/>
                <a:cs typeface="Calibri"/>
                <a:sym typeface="Calibri"/>
              </a:rPr>
              <a:t>recurrencia</a:t>
            </a:r>
            <a:r>
              <a:rPr lang="en-US" sz="2000" b="0" i="0" u="none" strike="noStrike" cap="none" dirty="0">
                <a:solidFill>
                  <a:schemeClr val="lt1"/>
                </a:solidFill>
                <a:latin typeface="Calibri"/>
                <a:ea typeface="Calibri"/>
                <a:cs typeface="Calibri"/>
                <a:sym typeface="Calibri"/>
              </a:rPr>
              <a:t> 40% local o a </a:t>
            </a:r>
            <a:r>
              <a:rPr lang="en-US" sz="2000" b="0" i="0" u="none" strike="noStrike" cap="none" dirty="0" err="1">
                <a:solidFill>
                  <a:schemeClr val="lt1"/>
                </a:solidFill>
                <a:latin typeface="Calibri"/>
                <a:ea typeface="Calibri"/>
                <a:cs typeface="Calibri"/>
                <a:sym typeface="Calibri"/>
              </a:rPr>
              <a:t>distancia</a:t>
            </a:r>
            <a:r>
              <a:rPr lang="en-US" sz="2000" b="0" i="0" u="none" strike="noStrike" cap="none" dirty="0">
                <a:solidFill>
                  <a:schemeClr val="lt1"/>
                </a:solidFill>
                <a:latin typeface="Calibri"/>
                <a:ea typeface="Calibri"/>
                <a:cs typeface="Calibri"/>
                <a:sym typeface="Calibri"/>
              </a:rPr>
              <a:t>. </a:t>
            </a:r>
          </a:p>
          <a:p>
            <a:pPr marL="285750" marR="0" lvl="0" indent="-285750" algn="l" rtl="0">
              <a:lnSpc>
                <a:spcPct val="80000"/>
              </a:lnSpc>
              <a:spcBef>
                <a:spcPts val="1000"/>
              </a:spcBef>
              <a:spcAft>
                <a:spcPts val="0"/>
              </a:spcAft>
              <a:buClr>
                <a:schemeClr val="lt1"/>
              </a:buClr>
              <a:buSzPct val="90000"/>
              <a:buFont typeface="Arial"/>
              <a:buNone/>
            </a:pPr>
            <a:endParaRPr sz="450" b="0" i="0" u="none" strike="noStrike" cap="none" dirty="0">
              <a:solidFill>
                <a:schemeClr val="lt1"/>
              </a:solidFill>
              <a:latin typeface="Calibri"/>
              <a:ea typeface="Calibri"/>
              <a:cs typeface="Calibri"/>
              <a:sym typeface="Calibri"/>
            </a:endParaRPr>
          </a:p>
        </p:txBody>
      </p:sp>
      <p:sp>
        <p:nvSpPr>
          <p:cNvPr id="213" name="Shape 213"/>
          <p:cNvSpPr txBox="1">
            <a:spLocks noGrp="1"/>
          </p:cNvSpPr>
          <p:nvPr>
            <p:ph type="body" idx="3"/>
          </p:nvPr>
        </p:nvSpPr>
        <p:spPr>
          <a:xfrm>
            <a:off x="4711119" y="866826"/>
            <a:ext cx="3518479" cy="576262"/>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Clr>
                <a:schemeClr val="lt1"/>
              </a:buClr>
              <a:buSzPct val="25000"/>
              <a:buFont typeface="Arial"/>
              <a:buNone/>
            </a:pPr>
            <a:r>
              <a:rPr lang="en-US" sz="2400" b="0" i="0" u="none" strike="noStrike" cap="none" dirty="0" err="1" smtClean="0">
                <a:solidFill>
                  <a:schemeClr val="lt1"/>
                </a:solidFill>
                <a:latin typeface="Calibri"/>
                <a:ea typeface="Calibri"/>
                <a:cs typeface="Calibri"/>
                <a:sym typeface="Calibri"/>
              </a:rPr>
              <a:t>Metastásico</a:t>
            </a:r>
            <a:r>
              <a:rPr lang="en-US" sz="2400" b="0" i="0" u="none" strike="noStrike" cap="none" dirty="0" smtClean="0">
                <a:solidFill>
                  <a:schemeClr val="lt1"/>
                </a:solidFill>
                <a:latin typeface="Calibri"/>
                <a:ea typeface="Calibri"/>
                <a:cs typeface="Calibri"/>
                <a:sym typeface="Calibri"/>
              </a:rPr>
              <a:t> </a:t>
            </a:r>
            <a:endParaRPr lang="en-US" sz="2400" b="0" i="0" u="none" strike="noStrike" cap="none" dirty="0">
              <a:solidFill>
                <a:schemeClr val="lt1"/>
              </a:solidFill>
              <a:latin typeface="Calibri"/>
              <a:ea typeface="Calibri"/>
              <a:cs typeface="Calibri"/>
              <a:sym typeface="Calibri"/>
            </a:endParaRPr>
          </a:p>
        </p:txBody>
      </p:sp>
      <p:sp>
        <p:nvSpPr>
          <p:cNvPr id="214" name="Shape 214"/>
          <p:cNvSpPr txBox="1">
            <a:spLocks noGrp="1"/>
          </p:cNvSpPr>
          <p:nvPr>
            <p:ph type="body" idx="4"/>
          </p:nvPr>
        </p:nvSpPr>
        <p:spPr>
          <a:xfrm>
            <a:off x="4484534" y="1522734"/>
            <a:ext cx="4595854" cy="4612252"/>
          </a:xfrm>
          <a:prstGeom prst="rect">
            <a:avLst/>
          </a:prstGeom>
          <a:noFill/>
          <a:ln>
            <a:noFill/>
          </a:ln>
        </p:spPr>
        <p:txBody>
          <a:bodyPr lIns="91425" tIns="45700" rIns="91425" bIns="45700" anchor="t" anchorCtr="0">
            <a:noAutofit/>
          </a:bodyPr>
          <a:lstStyle/>
          <a:p>
            <a:pPr marL="285750" marR="0" lvl="0" indent="-285750" algn="l" rtl="0">
              <a:lnSpc>
                <a:spcPct val="90000"/>
              </a:lnSpc>
              <a:spcBef>
                <a:spcPts val="0"/>
              </a:spcBef>
              <a:spcAft>
                <a:spcPts val="0"/>
              </a:spcAft>
              <a:buClr>
                <a:schemeClr val="lt1"/>
              </a:buClr>
              <a:buSzPct val="100000"/>
              <a:buFont typeface="Arial"/>
              <a:buChar char="•"/>
            </a:pPr>
            <a:r>
              <a:rPr lang="en-US" sz="2000" b="0" i="0" u="none" strike="noStrike" cap="none" dirty="0" err="1">
                <a:solidFill>
                  <a:schemeClr val="lt1"/>
                </a:solidFill>
                <a:latin typeface="Calibri"/>
                <a:ea typeface="Calibri"/>
                <a:cs typeface="Calibri"/>
                <a:sym typeface="Calibri"/>
              </a:rPr>
              <a:t>Sobrevida</a:t>
            </a:r>
            <a:r>
              <a:rPr lang="en-US" sz="2000" b="0" i="0" u="none" strike="noStrike" cap="none" dirty="0">
                <a:solidFill>
                  <a:schemeClr val="lt1"/>
                </a:solidFill>
                <a:latin typeface="Calibri"/>
                <a:ea typeface="Calibri"/>
                <a:cs typeface="Calibri"/>
                <a:sym typeface="Calibri"/>
              </a:rPr>
              <a:t> a </a:t>
            </a:r>
            <a:r>
              <a:rPr lang="en-US" sz="2000" b="0" i="0" u="none" strike="noStrike" cap="none" dirty="0" err="1">
                <a:solidFill>
                  <a:schemeClr val="lt1"/>
                </a:solidFill>
                <a:latin typeface="Calibri"/>
                <a:ea typeface="Calibri"/>
                <a:cs typeface="Calibri"/>
                <a:sym typeface="Calibri"/>
              </a:rPr>
              <a:t>los</a:t>
            </a:r>
            <a:r>
              <a:rPr lang="en-US" sz="2000" b="0" i="0" u="none" strike="noStrike" cap="none" dirty="0">
                <a:solidFill>
                  <a:schemeClr val="lt1"/>
                </a:solidFill>
                <a:latin typeface="Calibri"/>
                <a:ea typeface="Calibri"/>
                <a:cs typeface="Calibri"/>
                <a:sym typeface="Calibri"/>
              </a:rPr>
              <a:t> 5 años: 20 a 30%: 	  </a:t>
            </a:r>
            <a:r>
              <a:rPr lang="en-US" sz="2000" b="0" i="0" u="none" strike="noStrike" cap="none" dirty="0" smtClean="0">
                <a:solidFill>
                  <a:schemeClr val="lt1"/>
                </a:solidFill>
                <a:latin typeface="Calibri"/>
                <a:ea typeface="Calibri"/>
                <a:cs typeface="Calibri"/>
                <a:sym typeface="Calibri"/>
              </a:rPr>
              <a:t>Resecabilidad </a:t>
            </a:r>
            <a:r>
              <a:rPr lang="en-US" sz="2000" b="0" i="0" u="none" strike="noStrike" cap="none" dirty="0">
                <a:solidFill>
                  <a:schemeClr val="lt1"/>
                </a:solidFill>
                <a:latin typeface="Calibri"/>
                <a:ea typeface="Calibri"/>
                <a:cs typeface="Calibri"/>
                <a:sym typeface="Calibri"/>
              </a:rPr>
              <a:t>de las </a:t>
            </a:r>
            <a:r>
              <a:rPr lang="en-US" sz="2000" b="0" i="0" u="none" strike="noStrike" cap="none" dirty="0" err="1">
                <a:solidFill>
                  <a:schemeClr val="lt1"/>
                </a:solidFill>
                <a:latin typeface="Calibri"/>
                <a:ea typeface="Calibri"/>
                <a:cs typeface="Calibri"/>
                <a:sym typeface="Calibri"/>
              </a:rPr>
              <a:t>lesiones</a:t>
            </a:r>
            <a:r>
              <a:rPr lang="en-US" sz="2000" b="0" i="0" u="none" strike="noStrike" cap="none" dirty="0">
                <a:solidFill>
                  <a:schemeClr val="lt1"/>
                </a:solidFill>
                <a:latin typeface="Calibri"/>
                <a:ea typeface="Calibri"/>
                <a:cs typeface="Calibri"/>
                <a:sym typeface="Calibri"/>
              </a:rPr>
              <a:t> </a:t>
            </a:r>
            <a:r>
              <a:rPr lang="en-US" sz="2000" b="0" i="0" u="none" strike="noStrike" cap="none" dirty="0" smtClean="0">
                <a:solidFill>
                  <a:schemeClr val="lt1"/>
                </a:solidFill>
                <a:latin typeface="Calibri"/>
                <a:ea typeface="Calibri"/>
                <a:cs typeface="Calibri"/>
                <a:sym typeface="Calibri"/>
              </a:rPr>
              <a:t>?</a:t>
            </a:r>
            <a:endParaRPr lang="en-US" sz="2000" b="0" i="0" u="none" strike="noStrike" cap="none" dirty="0">
              <a:solidFill>
                <a:schemeClr val="lt1"/>
              </a:solidFill>
              <a:latin typeface="Calibri"/>
              <a:ea typeface="Calibri"/>
              <a:cs typeface="Calibri"/>
              <a:sym typeface="Calibri"/>
            </a:endParaRPr>
          </a:p>
          <a:p>
            <a:pPr marL="285750" marR="0" lvl="0" indent="-285750" algn="l" rtl="0">
              <a:lnSpc>
                <a:spcPct val="90000"/>
              </a:lnSpc>
              <a:spcBef>
                <a:spcPts val="1000"/>
              </a:spcBef>
              <a:spcAft>
                <a:spcPts val="0"/>
              </a:spcAft>
              <a:buClr>
                <a:schemeClr val="lt1"/>
              </a:buClr>
              <a:buSzPct val="100000"/>
              <a:buFont typeface="Arial"/>
              <a:buChar char="•"/>
            </a:pPr>
            <a:r>
              <a:rPr lang="en-US" sz="2000" b="0" i="0" u="none" strike="noStrike" cap="none" dirty="0" err="1">
                <a:solidFill>
                  <a:schemeClr val="lt1"/>
                </a:solidFill>
                <a:latin typeface="Calibri"/>
                <a:ea typeface="Calibri"/>
                <a:cs typeface="Calibri"/>
                <a:sym typeface="Calibri"/>
              </a:rPr>
              <a:t>Pulmón</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sitio</a:t>
            </a:r>
            <a:r>
              <a:rPr lang="en-US" sz="2000" b="0" i="0" u="none" strike="noStrike" cap="none" dirty="0">
                <a:solidFill>
                  <a:schemeClr val="lt1"/>
                </a:solidFill>
                <a:latin typeface="Calibri"/>
                <a:ea typeface="Calibri"/>
                <a:cs typeface="Calibri"/>
                <a:sym typeface="Calibri"/>
              </a:rPr>
              <a:t> &gt; </a:t>
            </a:r>
            <a:r>
              <a:rPr lang="en-US" sz="2000" b="0" i="0" u="none" strike="noStrike" cap="none" dirty="0" err="1">
                <a:solidFill>
                  <a:schemeClr val="lt1"/>
                </a:solidFill>
                <a:latin typeface="Calibri"/>
                <a:ea typeface="Calibri"/>
                <a:cs typeface="Calibri"/>
                <a:sym typeface="Calibri"/>
              </a:rPr>
              <a:t>fte</a:t>
            </a:r>
            <a:r>
              <a:rPr lang="en-US" sz="2000" b="0" i="0" u="none" strike="noStrike" cap="none" dirty="0">
                <a:solidFill>
                  <a:schemeClr val="lt1"/>
                </a:solidFill>
                <a:latin typeface="Calibri"/>
                <a:ea typeface="Calibri"/>
                <a:cs typeface="Calibri"/>
                <a:sym typeface="Calibri"/>
              </a:rPr>
              <a:t>. de </a:t>
            </a:r>
            <a:r>
              <a:rPr lang="en-US" sz="2000" b="0" i="0" u="none" strike="noStrike" cap="none" dirty="0" err="1">
                <a:solidFill>
                  <a:schemeClr val="lt1"/>
                </a:solidFill>
                <a:latin typeface="Calibri"/>
                <a:ea typeface="Calibri"/>
                <a:cs typeface="Calibri"/>
                <a:sym typeface="Calibri"/>
              </a:rPr>
              <a:t>metástasis</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detectables</a:t>
            </a:r>
            <a:r>
              <a:rPr lang="en-US" sz="2000" b="0" i="0" u="none" strike="noStrike" cap="none" dirty="0">
                <a:solidFill>
                  <a:schemeClr val="lt1"/>
                </a:solidFill>
                <a:latin typeface="Calibri"/>
                <a:ea typeface="Calibri"/>
                <a:cs typeface="Calibri"/>
                <a:sym typeface="Calibri"/>
              </a:rPr>
              <a:t>: 	20-25 %.  </a:t>
            </a:r>
          </a:p>
          <a:p>
            <a:pPr marL="285750" marR="0" lvl="0" indent="-285750" algn="l" rtl="0">
              <a:lnSpc>
                <a:spcPct val="90000"/>
              </a:lnSpc>
              <a:spcBef>
                <a:spcPts val="1000"/>
              </a:spcBef>
              <a:spcAft>
                <a:spcPts val="0"/>
              </a:spcAft>
              <a:buClr>
                <a:schemeClr val="lt1"/>
              </a:buClr>
              <a:buSzPct val="100000"/>
              <a:buFont typeface="Arial"/>
              <a:buChar char="•"/>
            </a:pPr>
            <a:r>
              <a:rPr lang="en-US" sz="2000" b="0" i="0" u="none" strike="noStrike" cap="none" dirty="0" err="1">
                <a:solidFill>
                  <a:schemeClr val="lt1"/>
                </a:solidFill>
                <a:latin typeface="Calibri"/>
                <a:ea typeface="Calibri"/>
                <a:cs typeface="Calibri"/>
                <a:sym typeface="Calibri"/>
              </a:rPr>
              <a:t>Otras</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localizaciones</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Ósea</a:t>
            </a:r>
            <a:r>
              <a:rPr lang="en-US" sz="2000" b="0" i="0" u="none" strike="noStrike" cap="none" dirty="0">
                <a:solidFill>
                  <a:schemeClr val="lt1"/>
                </a:solidFill>
                <a:latin typeface="Calibri"/>
                <a:ea typeface="Calibri"/>
                <a:cs typeface="Calibri"/>
                <a:sym typeface="Calibri"/>
              </a:rPr>
              <a:t> y GL.</a:t>
            </a:r>
          </a:p>
          <a:p>
            <a:pPr marL="285750" marR="0" lvl="0" indent="-285750" algn="l" rtl="0">
              <a:lnSpc>
                <a:spcPct val="90000"/>
              </a:lnSpc>
              <a:spcBef>
                <a:spcPts val="1000"/>
              </a:spcBef>
              <a:spcAft>
                <a:spcPts val="0"/>
              </a:spcAft>
              <a:buClr>
                <a:schemeClr val="lt1"/>
              </a:buClr>
              <a:buSzPct val="100000"/>
              <a:buFont typeface="Arial"/>
              <a:buChar char="•"/>
            </a:pPr>
            <a:r>
              <a:rPr lang="en-US" sz="2000" b="0" i="0" u="none" strike="noStrike" cap="none" dirty="0">
                <a:solidFill>
                  <a:schemeClr val="lt1"/>
                </a:solidFill>
                <a:latin typeface="Calibri"/>
                <a:ea typeface="Calibri"/>
                <a:cs typeface="Calibri"/>
                <a:sym typeface="Calibri"/>
              </a:rPr>
              <a:t>“Skip lesions” 1-25% : </a:t>
            </a:r>
            <a:r>
              <a:rPr lang="en-US" sz="2000" b="0" i="0" u="none" strike="noStrike" cap="none" dirty="0" err="1">
                <a:solidFill>
                  <a:schemeClr val="lt1"/>
                </a:solidFill>
                <a:latin typeface="Calibri"/>
                <a:ea typeface="Calibri"/>
                <a:cs typeface="Calibri"/>
                <a:sym typeface="Calibri"/>
              </a:rPr>
              <a:t>Lesiones</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medulares</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discontinuas</a:t>
            </a:r>
            <a:r>
              <a:rPr lang="en-US" sz="2000" b="0" i="0" u="none" strike="noStrike" cap="none" dirty="0">
                <a:solidFill>
                  <a:schemeClr val="lt1"/>
                </a:solidFill>
                <a:latin typeface="Calibri"/>
                <a:ea typeface="Calibri"/>
                <a:cs typeface="Calibri"/>
                <a:sym typeface="Calibri"/>
              </a:rPr>
              <a:t> al tumor </a:t>
            </a:r>
            <a:r>
              <a:rPr lang="en-US" sz="2000" b="0" i="0" u="none" strike="noStrike" cap="none" dirty="0" err="1">
                <a:solidFill>
                  <a:schemeClr val="lt1"/>
                </a:solidFill>
                <a:latin typeface="Calibri"/>
                <a:ea typeface="Calibri"/>
                <a:cs typeface="Calibri"/>
                <a:sym typeface="Calibri"/>
              </a:rPr>
              <a:t>primario</a:t>
            </a:r>
            <a:r>
              <a:rPr lang="en-US" sz="2000" b="0" i="0" u="none" strike="noStrike" cap="none" dirty="0">
                <a:solidFill>
                  <a:schemeClr val="lt1"/>
                </a:solidFill>
                <a:latin typeface="Calibri"/>
                <a:ea typeface="Calibri"/>
                <a:cs typeface="Calibri"/>
                <a:sym typeface="Calibri"/>
              </a:rPr>
              <a:t>. </a:t>
            </a:r>
          </a:p>
          <a:p>
            <a:pPr marL="285750" marR="0" lvl="0" indent="-285750" algn="l" rtl="0">
              <a:lnSpc>
                <a:spcPct val="90000"/>
              </a:lnSpc>
              <a:spcBef>
                <a:spcPts val="1000"/>
              </a:spcBef>
              <a:spcAft>
                <a:spcPts val="0"/>
              </a:spcAft>
              <a:buClr>
                <a:schemeClr val="lt1"/>
              </a:buClr>
              <a:buSzPct val="100000"/>
              <a:buFont typeface="Arial"/>
              <a:buChar char="•"/>
            </a:pPr>
            <a:r>
              <a:rPr lang="en-US" sz="2000" b="0" i="0" u="none" strike="noStrike" cap="none" dirty="0" err="1">
                <a:solidFill>
                  <a:schemeClr val="lt1"/>
                </a:solidFill>
                <a:latin typeface="Calibri"/>
                <a:ea typeface="Calibri"/>
                <a:cs typeface="Calibri"/>
                <a:sym typeface="Calibri"/>
              </a:rPr>
              <a:t>Peor</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smtClean="0">
                <a:solidFill>
                  <a:schemeClr val="lt1"/>
                </a:solidFill>
                <a:latin typeface="Calibri"/>
                <a:ea typeface="Calibri"/>
                <a:cs typeface="Calibri"/>
                <a:sym typeface="Calibri"/>
              </a:rPr>
              <a:t>pronóstico</a:t>
            </a:r>
            <a:r>
              <a:rPr lang="en-US" sz="2000" b="0" i="0" u="none" strike="noStrike" cap="none" dirty="0" smtClean="0">
                <a:solidFill>
                  <a:schemeClr val="lt1"/>
                </a:solidFill>
                <a:latin typeface="Calibri"/>
                <a:ea typeface="Calibri"/>
                <a:cs typeface="Calibri"/>
                <a:sym typeface="Calibri"/>
              </a:rPr>
              <a:t> </a:t>
            </a:r>
            <a:r>
              <a:rPr lang="en-US" sz="2000" b="0" i="0" u="none" strike="noStrike" cap="none" dirty="0">
                <a:solidFill>
                  <a:schemeClr val="lt1"/>
                </a:solidFill>
                <a:latin typeface="Calibri"/>
                <a:ea typeface="Calibri"/>
                <a:cs typeface="Calibri"/>
                <a:sym typeface="Calibri"/>
              </a:rPr>
              <a:t>en “Skip lesions” articular.  </a:t>
            </a:r>
          </a:p>
          <a:p>
            <a:pPr marL="285750" marR="0" lvl="0" indent="-285750" algn="l" rtl="0">
              <a:lnSpc>
                <a:spcPct val="90000"/>
              </a:lnSpc>
              <a:spcBef>
                <a:spcPts val="1000"/>
              </a:spcBef>
              <a:spcAft>
                <a:spcPts val="0"/>
              </a:spcAft>
              <a:buClr>
                <a:schemeClr val="lt1"/>
              </a:buClr>
              <a:buSzPct val="100000"/>
              <a:buFont typeface="Arial"/>
              <a:buChar char="•"/>
            </a:pPr>
            <a:r>
              <a:rPr lang="en-US" sz="2000" b="0" i="0" u="none" strike="noStrike" cap="none" dirty="0" err="1">
                <a:solidFill>
                  <a:schemeClr val="lt1"/>
                </a:solidFill>
                <a:latin typeface="Calibri"/>
                <a:ea typeface="Calibri"/>
                <a:cs typeface="Calibri"/>
                <a:sym typeface="Calibri"/>
              </a:rPr>
              <a:t>Metástasis</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óseas</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en</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hueso</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distinto</a:t>
            </a:r>
            <a:r>
              <a:rPr lang="en-US" sz="2000" b="0" i="0" u="none" strike="noStrike" cap="none" dirty="0">
                <a:solidFill>
                  <a:schemeClr val="lt1"/>
                </a:solidFill>
                <a:latin typeface="Calibri"/>
                <a:ea typeface="Calibri"/>
                <a:cs typeface="Calibri"/>
                <a:sym typeface="Calibri"/>
              </a:rPr>
              <a:t>  al  </a:t>
            </a:r>
            <a:r>
              <a:rPr lang="en-US" sz="2000" b="0" i="0" u="none" strike="noStrike" cap="none" dirty="0" err="1">
                <a:solidFill>
                  <a:schemeClr val="lt1"/>
                </a:solidFill>
                <a:latin typeface="Calibri"/>
                <a:ea typeface="Calibri"/>
                <a:cs typeface="Calibri"/>
                <a:sym typeface="Calibri"/>
              </a:rPr>
              <a:t>primario</a:t>
            </a:r>
            <a:r>
              <a:rPr lang="en-US" sz="2000" b="0" i="0" u="none" strike="noStrike" cap="none" dirty="0">
                <a:solidFill>
                  <a:schemeClr val="lt1"/>
                </a:solidFill>
                <a:latin typeface="Calibri"/>
                <a:ea typeface="Calibri"/>
                <a:cs typeface="Calibri"/>
                <a:sym typeface="Calibri"/>
              </a:rPr>
              <a:t> se </a:t>
            </a:r>
            <a:r>
              <a:rPr lang="en-US" sz="2000" b="0" i="0" u="none" strike="noStrike" cap="none" dirty="0" err="1">
                <a:solidFill>
                  <a:schemeClr val="lt1"/>
                </a:solidFill>
                <a:latin typeface="Calibri"/>
                <a:ea typeface="Calibri"/>
                <a:cs typeface="Calibri"/>
                <a:sym typeface="Calibri"/>
              </a:rPr>
              <a:t>considerara</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enfermedad</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sistémica</a:t>
            </a:r>
            <a:r>
              <a:rPr lang="en-US" sz="2000" b="0" i="0" u="none" strike="noStrike" cap="none" dirty="0">
                <a:solidFill>
                  <a:schemeClr val="lt1"/>
                </a:solidFill>
                <a:latin typeface="Calibri"/>
                <a:ea typeface="Calibri"/>
                <a:cs typeface="Calibri"/>
                <a:sym typeface="Calibri"/>
              </a:rPr>
              <a:t>. </a:t>
            </a:r>
          </a:p>
          <a:p>
            <a:pPr marL="285750" marR="0" lvl="0" indent="-285750" algn="l" rtl="0">
              <a:lnSpc>
                <a:spcPct val="90000"/>
              </a:lnSpc>
              <a:spcBef>
                <a:spcPts val="1000"/>
              </a:spcBef>
              <a:spcAft>
                <a:spcPts val="0"/>
              </a:spcAft>
              <a:buClr>
                <a:schemeClr val="lt1"/>
              </a:buClr>
              <a:buSzPct val="100000"/>
              <a:buFont typeface="Arial"/>
              <a:buNone/>
            </a:pPr>
            <a:endParaRPr sz="1800" b="0" i="0" u="none" strike="noStrike" cap="none" dirty="0">
              <a:solidFill>
                <a:schemeClr val="lt1"/>
              </a:solidFill>
              <a:latin typeface="Calibri"/>
              <a:ea typeface="Calibri"/>
              <a:cs typeface="Calibri"/>
              <a:sym typeface="Calibri"/>
            </a:endParaRPr>
          </a:p>
        </p:txBody>
      </p:sp>
      <p:sp>
        <p:nvSpPr>
          <p:cNvPr id="215" name="Shape 215"/>
          <p:cNvSpPr txBox="1">
            <a:spLocks noGrp="1"/>
          </p:cNvSpPr>
          <p:nvPr>
            <p:ph type="title"/>
          </p:nvPr>
        </p:nvSpPr>
        <p:spPr>
          <a:xfrm>
            <a:off x="0" y="0"/>
            <a:ext cx="9143998" cy="66791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r>
              <a:rPr lang="en-US" sz="3600" dirty="0" smtClean="0"/>
              <a:t>OS.</a:t>
            </a:r>
            <a:r>
              <a:rPr lang="en-US" sz="3600" b="0" i="0" u="none" strike="noStrike" cap="none" dirty="0" smtClean="0">
                <a:solidFill>
                  <a:schemeClr val="lt1"/>
                </a:solidFill>
                <a:latin typeface="Calibri"/>
                <a:ea typeface="Calibri"/>
                <a:cs typeface="Calibri"/>
                <a:sym typeface="Calibri"/>
              </a:rPr>
              <a:t> </a:t>
            </a:r>
            <a:r>
              <a:rPr lang="en-US" sz="3600" b="0" i="0" u="none" strike="noStrike" cap="none" dirty="0">
                <a:solidFill>
                  <a:schemeClr val="lt1"/>
                </a:solidFill>
                <a:latin typeface="Calibri"/>
                <a:ea typeface="Calibri"/>
                <a:cs typeface="Calibri"/>
                <a:sym typeface="Calibri"/>
              </a:rPr>
              <a:t>LOCALIZADO VS. METASTÁSICO  </a:t>
            </a:r>
          </a:p>
        </p:txBody>
      </p:sp>
    </p:spTree>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417320"/>
            <a:ext cx="9067117" cy="4320540"/>
          </a:xfrm>
          <a:prstGeom prst="rect">
            <a:avLst/>
          </a:prstGeom>
        </p:spPr>
      </p:pic>
      <p:sp>
        <p:nvSpPr>
          <p:cNvPr id="3" name="2 CuadroTexto"/>
          <p:cNvSpPr txBox="1"/>
          <p:nvPr/>
        </p:nvSpPr>
        <p:spPr>
          <a:xfrm>
            <a:off x="2187615" y="1417320"/>
            <a:ext cx="798653" cy="307777"/>
          </a:xfrm>
          <a:prstGeom prst="rect">
            <a:avLst/>
          </a:prstGeom>
          <a:solidFill>
            <a:schemeClr val="tx1"/>
          </a:solidFill>
        </p:spPr>
        <p:txBody>
          <a:bodyPr wrap="square" rtlCol="0">
            <a:spAutoFit/>
          </a:bodyPr>
          <a:lstStyle/>
          <a:p>
            <a:endParaRPr lang="es-UY" dirty="0"/>
          </a:p>
        </p:txBody>
      </p:sp>
    </p:spTree>
    <p:extLst>
      <p:ext uri="{BB962C8B-B14F-4D97-AF65-F5344CB8AC3E}">
        <p14:creationId xmlns:p14="http://schemas.microsoft.com/office/powerpoint/2010/main" xmlns="" val="1614827659"/>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3">
            <a:extLst>
              <a:ext uri="{28A0092B-C50C-407E-A947-70E740481C1C}">
                <a14:useLocalDpi xmlns:a14="http://schemas.microsoft.com/office/drawing/2010/main" xmlns=""/>
              </a:ext>
            </a:extLst>
          </a:blip>
          <a:stretch>
            <a:fillRect/>
          </a:stretch>
        </p:blipFill>
        <p:spPr>
          <a:xfrm>
            <a:off x="1" y="58310"/>
            <a:ext cx="9144000" cy="4206336"/>
          </a:xfrm>
        </p:spPr>
      </p:pic>
      <p:sp>
        <p:nvSpPr>
          <p:cNvPr id="6" name="Título 1"/>
          <p:cNvSpPr txBox="1">
            <a:spLocks/>
          </p:cNvSpPr>
          <p:nvPr/>
        </p:nvSpPr>
        <p:spPr>
          <a:xfrm>
            <a:off x="1" y="4264646"/>
            <a:ext cx="9144000" cy="2098576"/>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chemeClr val="bg1"/>
                </a:solidFill>
                <a:latin typeface="+mn-lt"/>
              </a:rPr>
              <a:t>Reestadificación: </a:t>
            </a:r>
          </a:p>
          <a:p>
            <a:pPr algn="l"/>
            <a:r>
              <a:rPr lang="en-US" sz="2400" dirty="0" smtClean="0">
                <a:solidFill>
                  <a:schemeClr val="bg1"/>
                </a:solidFill>
                <a:latin typeface="+mn-lt"/>
              </a:rPr>
              <a:t>SM, 15 años, OS de tibia </a:t>
            </a:r>
            <a:r>
              <a:rPr lang="en-US" sz="2400" dirty="0" err="1" smtClean="0">
                <a:solidFill>
                  <a:schemeClr val="bg1"/>
                </a:solidFill>
                <a:latin typeface="+mn-lt"/>
              </a:rPr>
              <a:t>izquierda</a:t>
            </a:r>
            <a:r>
              <a:rPr lang="en-US" sz="2400" dirty="0" smtClean="0">
                <a:solidFill>
                  <a:schemeClr val="bg1"/>
                </a:solidFill>
                <a:latin typeface="+mn-lt"/>
              </a:rPr>
              <a:t>. </a:t>
            </a:r>
            <a:r>
              <a:rPr lang="en-US" sz="2400" dirty="0" err="1" smtClean="0">
                <a:solidFill>
                  <a:schemeClr val="bg1"/>
                </a:solidFill>
                <a:latin typeface="+mn-lt"/>
              </a:rPr>
              <a:t>Cirugía</a:t>
            </a:r>
            <a:r>
              <a:rPr lang="en-US" sz="2400" dirty="0" smtClean="0">
                <a:solidFill>
                  <a:schemeClr val="bg1"/>
                </a:solidFill>
                <a:latin typeface="+mn-lt"/>
              </a:rPr>
              <a:t> con </a:t>
            </a:r>
            <a:r>
              <a:rPr lang="en-US" sz="2400" dirty="0" err="1" smtClean="0">
                <a:solidFill>
                  <a:schemeClr val="bg1"/>
                </a:solidFill>
                <a:latin typeface="+mn-lt"/>
              </a:rPr>
              <a:t>endoprótesis</a:t>
            </a:r>
            <a:r>
              <a:rPr lang="en-US" sz="2400" dirty="0" smtClean="0">
                <a:solidFill>
                  <a:schemeClr val="bg1"/>
                </a:solidFill>
                <a:latin typeface="+mn-lt"/>
              </a:rPr>
              <a:t> + PQT. </a:t>
            </a:r>
            <a:r>
              <a:rPr lang="en-US" sz="2400" dirty="0" err="1" smtClean="0">
                <a:solidFill>
                  <a:schemeClr val="bg1"/>
                </a:solidFill>
                <a:latin typeface="+mn-lt"/>
              </a:rPr>
              <a:t>Cirugía</a:t>
            </a:r>
            <a:r>
              <a:rPr lang="en-US" sz="2400" dirty="0" smtClean="0">
                <a:solidFill>
                  <a:schemeClr val="bg1"/>
                </a:solidFill>
                <a:latin typeface="+mn-lt"/>
              </a:rPr>
              <a:t> </a:t>
            </a:r>
            <a:r>
              <a:rPr lang="en-US" sz="2400" dirty="0" err="1" smtClean="0">
                <a:solidFill>
                  <a:schemeClr val="bg1"/>
                </a:solidFill>
                <a:latin typeface="+mn-lt"/>
              </a:rPr>
              <a:t>miembro</a:t>
            </a:r>
            <a:r>
              <a:rPr lang="en-US" sz="2400" dirty="0" smtClean="0">
                <a:solidFill>
                  <a:schemeClr val="bg1"/>
                </a:solidFill>
                <a:latin typeface="+mn-lt"/>
              </a:rPr>
              <a:t> contralateral para </a:t>
            </a:r>
            <a:r>
              <a:rPr lang="en-US" sz="2400" dirty="0" err="1" smtClean="0">
                <a:solidFill>
                  <a:schemeClr val="bg1"/>
                </a:solidFill>
                <a:latin typeface="+mn-lt"/>
              </a:rPr>
              <a:t>detener</a:t>
            </a:r>
            <a:r>
              <a:rPr lang="en-US" sz="2400" dirty="0" smtClean="0">
                <a:solidFill>
                  <a:schemeClr val="bg1"/>
                </a:solidFill>
                <a:latin typeface="+mn-lt"/>
              </a:rPr>
              <a:t> </a:t>
            </a:r>
            <a:r>
              <a:rPr lang="en-US" sz="2400" dirty="0" err="1" smtClean="0">
                <a:solidFill>
                  <a:schemeClr val="bg1"/>
                </a:solidFill>
                <a:latin typeface="+mn-lt"/>
              </a:rPr>
              <a:t>crecimiento</a:t>
            </a:r>
            <a:r>
              <a:rPr lang="en-US" sz="2400" dirty="0" smtClean="0">
                <a:solidFill>
                  <a:schemeClr val="bg1"/>
                </a:solidFill>
                <a:latin typeface="+mn-lt"/>
              </a:rPr>
              <a:t>. </a:t>
            </a:r>
            <a:r>
              <a:rPr lang="en-US" sz="2400" dirty="0" err="1" smtClean="0">
                <a:solidFill>
                  <a:schemeClr val="bg1"/>
                </a:solidFill>
                <a:latin typeface="+mn-lt"/>
              </a:rPr>
              <a:t>Tumoración</a:t>
            </a:r>
            <a:r>
              <a:rPr lang="en-US" sz="2400" dirty="0" smtClean="0">
                <a:solidFill>
                  <a:schemeClr val="bg1"/>
                </a:solidFill>
                <a:latin typeface="+mn-lt"/>
              </a:rPr>
              <a:t> </a:t>
            </a:r>
            <a:r>
              <a:rPr lang="en-US" sz="2400" dirty="0" err="1" smtClean="0">
                <a:solidFill>
                  <a:schemeClr val="bg1"/>
                </a:solidFill>
                <a:latin typeface="+mn-lt"/>
              </a:rPr>
              <a:t>en</a:t>
            </a:r>
            <a:r>
              <a:rPr lang="en-US" sz="2400" dirty="0" smtClean="0">
                <a:solidFill>
                  <a:schemeClr val="bg1"/>
                </a:solidFill>
                <a:latin typeface="+mn-lt"/>
              </a:rPr>
              <a:t> </a:t>
            </a:r>
            <a:r>
              <a:rPr lang="en-US" sz="2400" dirty="0" err="1" smtClean="0">
                <a:solidFill>
                  <a:schemeClr val="bg1"/>
                </a:solidFill>
                <a:latin typeface="+mn-lt"/>
              </a:rPr>
              <a:t>hueco</a:t>
            </a:r>
            <a:r>
              <a:rPr lang="en-US" sz="2400" dirty="0" smtClean="0">
                <a:solidFill>
                  <a:schemeClr val="bg1"/>
                </a:solidFill>
                <a:latin typeface="+mn-lt"/>
              </a:rPr>
              <a:t> </a:t>
            </a:r>
            <a:r>
              <a:rPr lang="en-US" sz="2400" dirty="0" err="1" smtClean="0">
                <a:solidFill>
                  <a:schemeClr val="bg1"/>
                </a:solidFill>
                <a:latin typeface="+mn-lt"/>
              </a:rPr>
              <a:t>poplíteo</a:t>
            </a:r>
            <a:r>
              <a:rPr lang="en-US" sz="2400" dirty="0" smtClean="0">
                <a:solidFill>
                  <a:schemeClr val="bg1"/>
                </a:solidFill>
                <a:latin typeface="+mn-lt"/>
              </a:rPr>
              <a:t>. </a:t>
            </a:r>
            <a:endParaRPr lang="en-US" sz="2400" dirty="0">
              <a:solidFill>
                <a:schemeClr val="bg1"/>
              </a:solidFill>
              <a:latin typeface="+mn-lt"/>
            </a:endParaRPr>
          </a:p>
        </p:txBody>
      </p:sp>
    </p:spTree>
    <p:extLst>
      <p:ext uri="{BB962C8B-B14F-4D97-AF65-F5344CB8AC3E}">
        <p14:creationId xmlns:p14="http://schemas.microsoft.com/office/powerpoint/2010/main" xmlns="" val="1067872965"/>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pic>
        <p:nvPicPr>
          <p:cNvPr id="1066" name="Shape 1066"/>
          <p:cNvPicPr preferRelativeResize="0">
            <a:picLocks noGrp="1"/>
          </p:cNvPicPr>
          <p:nvPr>
            <p:ph type="body" idx="1"/>
          </p:nvPr>
        </p:nvPicPr>
        <p:blipFill rotWithShape="1">
          <a:blip r:embed="rId3">
            <a:alphaModFix/>
          </a:blip>
          <a:srcRect/>
          <a:stretch/>
        </p:blipFill>
        <p:spPr>
          <a:xfrm>
            <a:off x="172139" y="1072104"/>
            <a:ext cx="5930119" cy="5416563"/>
          </a:xfrm>
          <a:prstGeom prst="rect">
            <a:avLst/>
          </a:prstGeom>
          <a:noFill/>
          <a:ln>
            <a:noFill/>
          </a:ln>
        </p:spPr>
      </p:pic>
      <p:pic>
        <p:nvPicPr>
          <p:cNvPr id="1067" name="Shape 1067"/>
          <p:cNvPicPr preferRelativeResize="0"/>
          <p:nvPr/>
        </p:nvPicPr>
        <p:blipFill rotWithShape="1">
          <a:blip r:embed="rId4">
            <a:alphaModFix/>
          </a:blip>
          <a:srcRect/>
          <a:stretch/>
        </p:blipFill>
        <p:spPr>
          <a:xfrm>
            <a:off x="0" y="0"/>
            <a:ext cx="9144000" cy="1306286"/>
          </a:xfrm>
          <a:prstGeom prst="rect">
            <a:avLst/>
          </a:prstGeom>
          <a:noFill/>
          <a:ln>
            <a:noFill/>
          </a:ln>
        </p:spPr>
      </p:pic>
      <p:sp>
        <p:nvSpPr>
          <p:cNvPr id="1068" name="Shape 1068"/>
          <p:cNvSpPr/>
          <p:nvPr/>
        </p:nvSpPr>
        <p:spPr>
          <a:xfrm>
            <a:off x="4144296" y="6488667"/>
            <a:ext cx="6740012"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err="1">
                <a:solidFill>
                  <a:schemeClr val="lt1"/>
                </a:solidFill>
                <a:latin typeface="Times"/>
                <a:ea typeface="Times"/>
                <a:cs typeface="Times"/>
                <a:sym typeface="Times"/>
              </a:rPr>
              <a:t>Eur</a:t>
            </a:r>
            <a:r>
              <a:rPr lang="en-US" sz="1800" dirty="0">
                <a:solidFill>
                  <a:schemeClr val="lt1"/>
                </a:solidFill>
                <a:latin typeface="Times"/>
                <a:ea typeface="Times"/>
                <a:cs typeface="Times"/>
                <a:sym typeface="Times"/>
              </a:rPr>
              <a:t> J </a:t>
            </a:r>
            <a:r>
              <a:rPr lang="en-US" sz="1800" dirty="0" err="1">
                <a:solidFill>
                  <a:schemeClr val="lt1"/>
                </a:solidFill>
                <a:latin typeface="Times"/>
                <a:ea typeface="Times"/>
                <a:cs typeface="Times"/>
                <a:sym typeface="Times"/>
              </a:rPr>
              <a:t>Nucl</a:t>
            </a:r>
            <a:r>
              <a:rPr lang="en-US" sz="1800" dirty="0">
                <a:solidFill>
                  <a:schemeClr val="lt1"/>
                </a:solidFill>
                <a:latin typeface="Times"/>
                <a:ea typeface="Times"/>
                <a:cs typeface="Times"/>
                <a:sym typeface="Times"/>
              </a:rPr>
              <a:t> Med </a:t>
            </a:r>
            <a:r>
              <a:rPr lang="en-US" sz="1800" dirty="0" err="1">
                <a:solidFill>
                  <a:schemeClr val="lt1"/>
                </a:solidFill>
                <a:latin typeface="Times"/>
                <a:ea typeface="Times"/>
                <a:cs typeface="Times"/>
                <a:sym typeface="Times"/>
              </a:rPr>
              <a:t>Mol</a:t>
            </a:r>
            <a:r>
              <a:rPr lang="en-US" sz="1800" dirty="0">
                <a:solidFill>
                  <a:schemeClr val="lt1"/>
                </a:solidFill>
                <a:latin typeface="Times"/>
                <a:ea typeface="Times"/>
                <a:cs typeface="Times"/>
                <a:sym typeface="Times"/>
              </a:rPr>
              <a:t> Imaging (2010) 37:1842</a:t>
            </a:r>
            <a:r>
              <a:rPr lang="en-US" sz="1800" dirty="0">
                <a:solidFill>
                  <a:schemeClr val="lt1"/>
                </a:solidFill>
                <a:latin typeface="Helvetica Neue"/>
                <a:ea typeface="Helvetica Neue"/>
                <a:cs typeface="Helvetica Neue"/>
                <a:sym typeface="Helvetica Neue"/>
              </a:rPr>
              <a:t>–</a:t>
            </a:r>
            <a:r>
              <a:rPr lang="en-US" sz="1800" dirty="0">
                <a:solidFill>
                  <a:schemeClr val="lt1"/>
                </a:solidFill>
                <a:latin typeface="Times"/>
                <a:ea typeface="Times"/>
                <a:cs typeface="Times"/>
                <a:sym typeface="Times"/>
              </a:rPr>
              <a:t>1853</a:t>
            </a:r>
          </a:p>
        </p:txBody>
      </p:sp>
    </p:spTree>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xmlns=""/>
              </a:ext>
            </a:extLst>
          </a:blip>
          <a:stretch>
            <a:fillRect/>
          </a:stretch>
        </p:blipFill>
        <p:spPr>
          <a:xfrm>
            <a:off x="0" y="1192696"/>
            <a:ext cx="9140184" cy="2224736"/>
          </a:xfrm>
        </p:spPr>
      </p:pic>
    </p:spTree>
    <p:extLst>
      <p:ext uri="{BB962C8B-B14F-4D97-AF65-F5344CB8AC3E}">
        <p14:creationId xmlns:p14="http://schemas.microsoft.com/office/powerpoint/2010/main" xmlns="" val="137779458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1451" y="179854"/>
            <a:ext cx="643778" cy="643778"/>
          </a:xfrm>
          <a:custGeom>
            <a:avLst/>
            <a:gdLst/>
            <a:ahLst/>
            <a:cxnLst/>
            <a:rect l="l" t="t" r="r" b="b"/>
            <a:pathLst>
              <a:path w="729615" h="729615">
                <a:moveTo>
                  <a:pt x="0" y="729488"/>
                </a:moveTo>
                <a:lnTo>
                  <a:pt x="729488" y="729488"/>
                </a:lnTo>
                <a:lnTo>
                  <a:pt x="729488" y="0"/>
                </a:lnTo>
                <a:lnTo>
                  <a:pt x="0" y="0"/>
                </a:lnTo>
                <a:lnTo>
                  <a:pt x="0" y="729488"/>
                </a:lnTo>
                <a:close/>
              </a:path>
            </a:pathLst>
          </a:custGeom>
          <a:solidFill>
            <a:srgbClr val="0065A4"/>
          </a:solidFill>
        </p:spPr>
        <p:txBody>
          <a:bodyPr wrap="square" lIns="0" tIns="0" rIns="0" bIns="0" rtlCol="0"/>
          <a:lstStyle/>
          <a:p>
            <a:endParaRPr sz="1588"/>
          </a:p>
        </p:txBody>
      </p:sp>
      <p:sp>
        <p:nvSpPr>
          <p:cNvPr id="3" name="object 3"/>
          <p:cNvSpPr/>
          <p:nvPr/>
        </p:nvSpPr>
        <p:spPr>
          <a:xfrm>
            <a:off x="455363" y="521600"/>
            <a:ext cx="125506" cy="122704"/>
          </a:xfrm>
          <a:custGeom>
            <a:avLst/>
            <a:gdLst/>
            <a:ahLst/>
            <a:cxnLst/>
            <a:rect l="l" t="t" r="r" b="b"/>
            <a:pathLst>
              <a:path w="142240" h="139065">
                <a:moveTo>
                  <a:pt x="53873" y="35331"/>
                </a:moveTo>
                <a:lnTo>
                  <a:pt x="34747" y="35331"/>
                </a:lnTo>
                <a:lnTo>
                  <a:pt x="37083" y="38646"/>
                </a:lnTo>
                <a:lnTo>
                  <a:pt x="37477" y="39039"/>
                </a:lnTo>
                <a:lnTo>
                  <a:pt x="121424" y="133515"/>
                </a:lnTo>
                <a:lnTo>
                  <a:pt x="125514" y="138010"/>
                </a:lnTo>
                <a:lnTo>
                  <a:pt x="127469" y="138988"/>
                </a:lnTo>
                <a:lnTo>
                  <a:pt x="130390" y="138988"/>
                </a:lnTo>
                <a:lnTo>
                  <a:pt x="130507" y="137426"/>
                </a:lnTo>
                <a:lnTo>
                  <a:pt x="130594" y="110286"/>
                </a:lnTo>
                <a:lnTo>
                  <a:pt x="121221" y="110286"/>
                </a:lnTo>
                <a:lnTo>
                  <a:pt x="120446" y="109512"/>
                </a:lnTo>
                <a:lnTo>
                  <a:pt x="119278" y="108140"/>
                </a:lnTo>
                <a:lnTo>
                  <a:pt x="53873" y="35331"/>
                </a:lnTo>
                <a:close/>
              </a:path>
              <a:path w="142240" h="139065">
                <a:moveTo>
                  <a:pt x="6057" y="0"/>
                </a:moveTo>
                <a:lnTo>
                  <a:pt x="1955" y="0"/>
                </a:lnTo>
                <a:lnTo>
                  <a:pt x="0" y="774"/>
                </a:lnTo>
                <a:lnTo>
                  <a:pt x="0" y="1943"/>
                </a:lnTo>
                <a:lnTo>
                  <a:pt x="3690" y="4987"/>
                </a:lnTo>
                <a:lnTo>
                  <a:pt x="11810" y="7683"/>
                </a:lnTo>
                <a:lnTo>
                  <a:pt x="19931" y="16637"/>
                </a:lnTo>
                <a:lnTo>
                  <a:pt x="23621" y="38455"/>
                </a:lnTo>
                <a:lnTo>
                  <a:pt x="23621" y="110490"/>
                </a:lnTo>
                <a:lnTo>
                  <a:pt x="20937" y="125053"/>
                </a:lnTo>
                <a:lnTo>
                  <a:pt x="15030" y="130959"/>
                </a:lnTo>
                <a:lnTo>
                  <a:pt x="9123" y="133021"/>
                </a:lnTo>
                <a:lnTo>
                  <a:pt x="6438" y="136055"/>
                </a:lnTo>
                <a:lnTo>
                  <a:pt x="6507" y="137426"/>
                </a:lnTo>
                <a:lnTo>
                  <a:pt x="6642" y="138201"/>
                </a:lnTo>
                <a:lnTo>
                  <a:pt x="10350" y="138201"/>
                </a:lnTo>
                <a:lnTo>
                  <a:pt x="20497" y="137426"/>
                </a:lnTo>
                <a:lnTo>
                  <a:pt x="49091" y="137426"/>
                </a:lnTo>
                <a:lnTo>
                  <a:pt x="49187" y="135661"/>
                </a:lnTo>
                <a:lnTo>
                  <a:pt x="46504" y="133409"/>
                </a:lnTo>
                <a:lnTo>
                  <a:pt x="40601" y="132275"/>
                </a:lnTo>
                <a:lnTo>
                  <a:pt x="34699" y="128833"/>
                </a:lnTo>
                <a:lnTo>
                  <a:pt x="32016" y="119659"/>
                </a:lnTo>
                <a:lnTo>
                  <a:pt x="32016" y="35915"/>
                </a:lnTo>
                <a:lnTo>
                  <a:pt x="32600" y="35331"/>
                </a:lnTo>
                <a:lnTo>
                  <a:pt x="53873" y="35331"/>
                </a:lnTo>
                <a:lnTo>
                  <a:pt x="26058" y="4362"/>
                </a:lnTo>
                <a:lnTo>
                  <a:pt x="24993" y="3124"/>
                </a:lnTo>
                <a:lnTo>
                  <a:pt x="23666" y="774"/>
                </a:lnTo>
                <a:lnTo>
                  <a:pt x="8978" y="774"/>
                </a:lnTo>
                <a:lnTo>
                  <a:pt x="6057" y="0"/>
                </a:lnTo>
                <a:close/>
              </a:path>
              <a:path w="142240" h="139065">
                <a:moveTo>
                  <a:pt x="49091" y="137426"/>
                </a:moveTo>
                <a:lnTo>
                  <a:pt x="36893" y="137426"/>
                </a:lnTo>
                <a:lnTo>
                  <a:pt x="42354" y="138201"/>
                </a:lnTo>
                <a:lnTo>
                  <a:pt x="48996" y="138201"/>
                </a:lnTo>
                <a:lnTo>
                  <a:pt x="49091" y="137426"/>
                </a:lnTo>
                <a:close/>
              </a:path>
              <a:path w="142240" h="139065">
                <a:moveTo>
                  <a:pt x="108534" y="0"/>
                </a:moveTo>
                <a:lnTo>
                  <a:pt x="101511" y="0"/>
                </a:lnTo>
                <a:lnTo>
                  <a:pt x="100533" y="584"/>
                </a:lnTo>
                <a:lnTo>
                  <a:pt x="100533" y="1943"/>
                </a:lnTo>
                <a:lnTo>
                  <a:pt x="103918" y="4913"/>
                </a:lnTo>
                <a:lnTo>
                  <a:pt x="111366" y="7075"/>
                </a:lnTo>
                <a:lnTo>
                  <a:pt x="118814" y="12821"/>
                </a:lnTo>
                <a:lnTo>
                  <a:pt x="122199" y="26543"/>
                </a:lnTo>
                <a:lnTo>
                  <a:pt x="122199" y="109702"/>
                </a:lnTo>
                <a:lnTo>
                  <a:pt x="122008" y="110286"/>
                </a:lnTo>
                <a:lnTo>
                  <a:pt x="130594" y="110286"/>
                </a:lnTo>
                <a:lnTo>
                  <a:pt x="130594" y="17564"/>
                </a:lnTo>
                <a:lnTo>
                  <a:pt x="132393" y="9796"/>
                </a:lnTo>
                <a:lnTo>
                  <a:pt x="136353" y="6219"/>
                </a:lnTo>
                <a:lnTo>
                  <a:pt x="140313" y="4362"/>
                </a:lnTo>
                <a:lnTo>
                  <a:pt x="142113" y="1752"/>
                </a:lnTo>
                <a:lnTo>
                  <a:pt x="142113" y="774"/>
                </a:lnTo>
                <a:lnTo>
                  <a:pt x="114198" y="774"/>
                </a:lnTo>
                <a:lnTo>
                  <a:pt x="108534" y="0"/>
                </a:lnTo>
                <a:close/>
              </a:path>
              <a:path w="142240" h="139065">
                <a:moveTo>
                  <a:pt x="23228" y="0"/>
                </a:moveTo>
                <a:lnTo>
                  <a:pt x="18160" y="0"/>
                </a:lnTo>
                <a:lnTo>
                  <a:pt x="15036" y="774"/>
                </a:lnTo>
                <a:lnTo>
                  <a:pt x="23666" y="774"/>
                </a:lnTo>
                <a:lnTo>
                  <a:pt x="23228" y="0"/>
                </a:lnTo>
                <a:close/>
              </a:path>
              <a:path w="142240" h="139065">
                <a:moveTo>
                  <a:pt x="141325" y="0"/>
                </a:moveTo>
                <a:lnTo>
                  <a:pt x="135470" y="0"/>
                </a:lnTo>
                <a:lnTo>
                  <a:pt x="127076" y="774"/>
                </a:lnTo>
                <a:lnTo>
                  <a:pt x="142113" y="774"/>
                </a:lnTo>
                <a:lnTo>
                  <a:pt x="142113" y="584"/>
                </a:lnTo>
                <a:lnTo>
                  <a:pt x="141325" y="0"/>
                </a:lnTo>
                <a:close/>
              </a:path>
            </a:pathLst>
          </a:custGeom>
          <a:solidFill>
            <a:srgbClr val="FFFFFF"/>
          </a:solidFill>
        </p:spPr>
        <p:txBody>
          <a:bodyPr wrap="square" lIns="0" tIns="0" rIns="0" bIns="0" rtlCol="0"/>
          <a:lstStyle/>
          <a:p>
            <a:endParaRPr sz="1588"/>
          </a:p>
        </p:txBody>
      </p:sp>
      <p:sp>
        <p:nvSpPr>
          <p:cNvPr id="4" name="object 4"/>
          <p:cNvSpPr/>
          <p:nvPr/>
        </p:nvSpPr>
        <p:spPr>
          <a:xfrm>
            <a:off x="603322" y="520042"/>
            <a:ext cx="117101" cy="124946"/>
          </a:xfrm>
          <a:custGeom>
            <a:avLst/>
            <a:gdLst/>
            <a:ahLst/>
            <a:cxnLst/>
            <a:rect l="l" t="t" r="r" b="b"/>
            <a:pathLst>
              <a:path w="132715" h="141604">
                <a:moveTo>
                  <a:pt x="70269" y="0"/>
                </a:moveTo>
                <a:lnTo>
                  <a:pt x="41914" y="5786"/>
                </a:lnTo>
                <a:lnTo>
                  <a:pt x="19689" y="21548"/>
                </a:lnTo>
                <a:lnTo>
                  <a:pt x="5187" y="44887"/>
                </a:lnTo>
                <a:lnTo>
                  <a:pt x="0" y="73406"/>
                </a:lnTo>
                <a:lnTo>
                  <a:pt x="5107" y="101061"/>
                </a:lnTo>
                <a:lnTo>
                  <a:pt x="19346" y="122515"/>
                </a:lnTo>
                <a:lnTo>
                  <a:pt x="41089" y="136394"/>
                </a:lnTo>
                <a:lnTo>
                  <a:pt x="68707" y="141325"/>
                </a:lnTo>
                <a:lnTo>
                  <a:pt x="96271" y="139027"/>
                </a:lnTo>
                <a:lnTo>
                  <a:pt x="109328" y="135280"/>
                </a:lnTo>
                <a:lnTo>
                  <a:pt x="73977" y="135280"/>
                </a:lnTo>
                <a:lnTo>
                  <a:pt x="49260" y="129441"/>
                </a:lnTo>
                <a:lnTo>
                  <a:pt x="31424" y="114049"/>
                </a:lnTo>
                <a:lnTo>
                  <a:pt x="20615" y="92289"/>
                </a:lnTo>
                <a:lnTo>
                  <a:pt x="16979" y="67348"/>
                </a:lnTo>
                <a:lnTo>
                  <a:pt x="20442" y="42392"/>
                </a:lnTo>
                <a:lnTo>
                  <a:pt x="30913" y="22890"/>
                </a:lnTo>
                <a:lnTo>
                  <a:pt x="48521" y="10196"/>
                </a:lnTo>
                <a:lnTo>
                  <a:pt x="73393" y="5664"/>
                </a:lnTo>
                <a:lnTo>
                  <a:pt x="102783" y="5664"/>
                </a:lnTo>
                <a:lnTo>
                  <a:pt x="93162" y="2349"/>
                </a:lnTo>
                <a:lnTo>
                  <a:pt x="70269" y="0"/>
                </a:lnTo>
                <a:close/>
              </a:path>
              <a:path w="132715" h="141604">
                <a:moveTo>
                  <a:pt x="130390" y="104241"/>
                </a:moveTo>
                <a:lnTo>
                  <a:pt x="128244" y="104241"/>
                </a:lnTo>
                <a:lnTo>
                  <a:pt x="127076" y="105410"/>
                </a:lnTo>
                <a:lnTo>
                  <a:pt x="126682" y="106781"/>
                </a:lnTo>
                <a:lnTo>
                  <a:pt x="121524" y="115022"/>
                </a:lnTo>
                <a:lnTo>
                  <a:pt x="110726" y="124398"/>
                </a:lnTo>
                <a:lnTo>
                  <a:pt x="94730" y="132090"/>
                </a:lnTo>
                <a:lnTo>
                  <a:pt x="73977" y="135280"/>
                </a:lnTo>
                <a:lnTo>
                  <a:pt x="109328" y="135280"/>
                </a:lnTo>
                <a:lnTo>
                  <a:pt x="131368" y="105410"/>
                </a:lnTo>
                <a:lnTo>
                  <a:pt x="130390" y="104241"/>
                </a:lnTo>
                <a:close/>
              </a:path>
              <a:path w="132715" h="141604">
                <a:moveTo>
                  <a:pt x="102783" y="5664"/>
                </a:moveTo>
                <a:lnTo>
                  <a:pt x="73393" y="5664"/>
                </a:lnTo>
                <a:lnTo>
                  <a:pt x="90306" y="7973"/>
                </a:lnTo>
                <a:lnTo>
                  <a:pt x="103870" y="14619"/>
                </a:lnTo>
                <a:lnTo>
                  <a:pt x="114980" y="25182"/>
                </a:lnTo>
                <a:lnTo>
                  <a:pt x="124536" y="39243"/>
                </a:lnTo>
                <a:lnTo>
                  <a:pt x="125323" y="40601"/>
                </a:lnTo>
                <a:lnTo>
                  <a:pt x="126682" y="45681"/>
                </a:lnTo>
                <a:lnTo>
                  <a:pt x="132346" y="45681"/>
                </a:lnTo>
                <a:lnTo>
                  <a:pt x="130594" y="39243"/>
                </a:lnTo>
                <a:lnTo>
                  <a:pt x="130200" y="28892"/>
                </a:lnTo>
                <a:lnTo>
                  <a:pt x="129616" y="16205"/>
                </a:lnTo>
                <a:lnTo>
                  <a:pt x="129616" y="15036"/>
                </a:lnTo>
                <a:lnTo>
                  <a:pt x="122783" y="15036"/>
                </a:lnTo>
                <a:lnTo>
                  <a:pt x="117349" y="12687"/>
                </a:lnTo>
                <a:lnTo>
                  <a:pt x="108165" y="7518"/>
                </a:lnTo>
                <a:lnTo>
                  <a:pt x="102783" y="5664"/>
                </a:lnTo>
                <a:close/>
              </a:path>
              <a:path w="132715" h="141604">
                <a:moveTo>
                  <a:pt x="129616" y="13081"/>
                </a:moveTo>
                <a:lnTo>
                  <a:pt x="125514" y="13081"/>
                </a:lnTo>
                <a:lnTo>
                  <a:pt x="124345" y="15036"/>
                </a:lnTo>
                <a:lnTo>
                  <a:pt x="129616" y="15036"/>
                </a:lnTo>
                <a:lnTo>
                  <a:pt x="129616" y="13081"/>
                </a:lnTo>
                <a:close/>
              </a:path>
            </a:pathLst>
          </a:custGeom>
          <a:solidFill>
            <a:srgbClr val="FFFFFF"/>
          </a:solidFill>
        </p:spPr>
        <p:txBody>
          <a:bodyPr wrap="square" lIns="0" tIns="0" rIns="0" bIns="0" rtlCol="0"/>
          <a:lstStyle/>
          <a:p>
            <a:endParaRPr sz="1588"/>
          </a:p>
        </p:txBody>
      </p:sp>
      <p:sp>
        <p:nvSpPr>
          <p:cNvPr id="5" name="object 5"/>
          <p:cNvSpPr/>
          <p:nvPr/>
        </p:nvSpPr>
        <p:spPr>
          <a:xfrm>
            <a:off x="736280" y="520042"/>
            <a:ext cx="117101" cy="124946"/>
          </a:xfrm>
          <a:custGeom>
            <a:avLst/>
            <a:gdLst/>
            <a:ahLst/>
            <a:cxnLst/>
            <a:rect l="l" t="t" r="r" b="b"/>
            <a:pathLst>
              <a:path w="132715" h="141604">
                <a:moveTo>
                  <a:pt x="70281" y="0"/>
                </a:moveTo>
                <a:lnTo>
                  <a:pt x="41924" y="5786"/>
                </a:lnTo>
                <a:lnTo>
                  <a:pt x="19696" y="21548"/>
                </a:lnTo>
                <a:lnTo>
                  <a:pt x="5189" y="44887"/>
                </a:lnTo>
                <a:lnTo>
                  <a:pt x="0" y="73406"/>
                </a:lnTo>
                <a:lnTo>
                  <a:pt x="5109" y="101061"/>
                </a:lnTo>
                <a:lnTo>
                  <a:pt x="19353" y="122515"/>
                </a:lnTo>
                <a:lnTo>
                  <a:pt x="41099" y="136394"/>
                </a:lnTo>
                <a:lnTo>
                  <a:pt x="68719" y="141325"/>
                </a:lnTo>
                <a:lnTo>
                  <a:pt x="96278" y="139027"/>
                </a:lnTo>
                <a:lnTo>
                  <a:pt x="109336" y="135280"/>
                </a:lnTo>
                <a:lnTo>
                  <a:pt x="73990" y="135280"/>
                </a:lnTo>
                <a:lnTo>
                  <a:pt x="49273" y="129441"/>
                </a:lnTo>
                <a:lnTo>
                  <a:pt x="31437" y="114049"/>
                </a:lnTo>
                <a:lnTo>
                  <a:pt x="20628" y="92289"/>
                </a:lnTo>
                <a:lnTo>
                  <a:pt x="16992" y="67348"/>
                </a:lnTo>
                <a:lnTo>
                  <a:pt x="20454" y="42392"/>
                </a:lnTo>
                <a:lnTo>
                  <a:pt x="30926" y="22890"/>
                </a:lnTo>
                <a:lnTo>
                  <a:pt x="48534" y="10196"/>
                </a:lnTo>
                <a:lnTo>
                  <a:pt x="73405" y="5664"/>
                </a:lnTo>
                <a:lnTo>
                  <a:pt x="102796" y="5664"/>
                </a:lnTo>
                <a:lnTo>
                  <a:pt x="93174" y="2349"/>
                </a:lnTo>
                <a:lnTo>
                  <a:pt x="70281" y="0"/>
                </a:lnTo>
                <a:close/>
              </a:path>
              <a:path w="132715" h="141604">
                <a:moveTo>
                  <a:pt x="130403" y="104241"/>
                </a:moveTo>
                <a:lnTo>
                  <a:pt x="128257" y="104241"/>
                </a:lnTo>
                <a:lnTo>
                  <a:pt x="127088" y="105410"/>
                </a:lnTo>
                <a:lnTo>
                  <a:pt x="126695" y="106781"/>
                </a:lnTo>
                <a:lnTo>
                  <a:pt x="121537" y="115022"/>
                </a:lnTo>
                <a:lnTo>
                  <a:pt x="110739" y="124398"/>
                </a:lnTo>
                <a:lnTo>
                  <a:pt x="94742" y="132090"/>
                </a:lnTo>
                <a:lnTo>
                  <a:pt x="73990" y="135280"/>
                </a:lnTo>
                <a:lnTo>
                  <a:pt x="109336" y="135280"/>
                </a:lnTo>
                <a:lnTo>
                  <a:pt x="131381" y="105410"/>
                </a:lnTo>
                <a:lnTo>
                  <a:pt x="130403" y="104241"/>
                </a:lnTo>
                <a:close/>
              </a:path>
              <a:path w="132715" h="141604">
                <a:moveTo>
                  <a:pt x="102796" y="5664"/>
                </a:moveTo>
                <a:lnTo>
                  <a:pt x="73405" y="5664"/>
                </a:lnTo>
                <a:lnTo>
                  <a:pt x="90319" y="7973"/>
                </a:lnTo>
                <a:lnTo>
                  <a:pt x="103882" y="14619"/>
                </a:lnTo>
                <a:lnTo>
                  <a:pt x="114993" y="25182"/>
                </a:lnTo>
                <a:lnTo>
                  <a:pt x="124548" y="39243"/>
                </a:lnTo>
                <a:lnTo>
                  <a:pt x="125323" y="40601"/>
                </a:lnTo>
                <a:lnTo>
                  <a:pt x="126695" y="45681"/>
                </a:lnTo>
                <a:lnTo>
                  <a:pt x="132359" y="45681"/>
                </a:lnTo>
                <a:lnTo>
                  <a:pt x="130606" y="39243"/>
                </a:lnTo>
                <a:lnTo>
                  <a:pt x="130213" y="28892"/>
                </a:lnTo>
                <a:lnTo>
                  <a:pt x="129628" y="16205"/>
                </a:lnTo>
                <a:lnTo>
                  <a:pt x="129628" y="15036"/>
                </a:lnTo>
                <a:lnTo>
                  <a:pt x="122796" y="15036"/>
                </a:lnTo>
                <a:lnTo>
                  <a:pt x="117362" y="12687"/>
                </a:lnTo>
                <a:lnTo>
                  <a:pt x="108178" y="7518"/>
                </a:lnTo>
                <a:lnTo>
                  <a:pt x="102796" y="5664"/>
                </a:lnTo>
                <a:close/>
              </a:path>
              <a:path w="132715" h="141604">
                <a:moveTo>
                  <a:pt x="129628" y="13081"/>
                </a:moveTo>
                <a:lnTo>
                  <a:pt x="125526" y="13081"/>
                </a:lnTo>
                <a:lnTo>
                  <a:pt x="124358" y="15036"/>
                </a:lnTo>
                <a:lnTo>
                  <a:pt x="129628" y="15036"/>
                </a:lnTo>
                <a:lnTo>
                  <a:pt x="129628" y="13081"/>
                </a:lnTo>
                <a:close/>
              </a:path>
            </a:pathLst>
          </a:custGeom>
          <a:solidFill>
            <a:srgbClr val="FFFFFF"/>
          </a:solidFill>
        </p:spPr>
        <p:txBody>
          <a:bodyPr wrap="square" lIns="0" tIns="0" rIns="0" bIns="0" rtlCol="0"/>
          <a:lstStyle/>
          <a:p>
            <a:endParaRPr sz="1588"/>
          </a:p>
        </p:txBody>
      </p:sp>
      <p:sp>
        <p:nvSpPr>
          <p:cNvPr id="6" name="object 6"/>
          <p:cNvSpPr/>
          <p:nvPr/>
        </p:nvSpPr>
        <p:spPr>
          <a:xfrm>
            <a:off x="863913" y="521600"/>
            <a:ext cx="125506" cy="122704"/>
          </a:xfrm>
          <a:custGeom>
            <a:avLst/>
            <a:gdLst/>
            <a:ahLst/>
            <a:cxnLst/>
            <a:rect l="l" t="t" r="r" b="b"/>
            <a:pathLst>
              <a:path w="142240" h="139065">
                <a:moveTo>
                  <a:pt x="53869" y="35331"/>
                </a:moveTo>
                <a:lnTo>
                  <a:pt x="34747" y="35331"/>
                </a:lnTo>
                <a:lnTo>
                  <a:pt x="37096" y="38646"/>
                </a:lnTo>
                <a:lnTo>
                  <a:pt x="37477" y="39039"/>
                </a:lnTo>
                <a:lnTo>
                  <a:pt x="121424" y="133515"/>
                </a:lnTo>
                <a:lnTo>
                  <a:pt x="125514" y="138010"/>
                </a:lnTo>
                <a:lnTo>
                  <a:pt x="127469" y="138988"/>
                </a:lnTo>
                <a:lnTo>
                  <a:pt x="130403" y="138988"/>
                </a:lnTo>
                <a:lnTo>
                  <a:pt x="130512" y="137426"/>
                </a:lnTo>
                <a:lnTo>
                  <a:pt x="130594" y="110286"/>
                </a:lnTo>
                <a:lnTo>
                  <a:pt x="121221" y="110286"/>
                </a:lnTo>
                <a:lnTo>
                  <a:pt x="120446" y="109512"/>
                </a:lnTo>
                <a:lnTo>
                  <a:pt x="119265" y="108140"/>
                </a:lnTo>
                <a:lnTo>
                  <a:pt x="53869" y="35331"/>
                </a:lnTo>
                <a:close/>
              </a:path>
              <a:path w="142240" h="139065">
                <a:moveTo>
                  <a:pt x="6057" y="0"/>
                </a:moveTo>
                <a:lnTo>
                  <a:pt x="1955" y="0"/>
                </a:lnTo>
                <a:lnTo>
                  <a:pt x="0" y="774"/>
                </a:lnTo>
                <a:lnTo>
                  <a:pt x="0" y="1943"/>
                </a:lnTo>
                <a:lnTo>
                  <a:pt x="3690" y="4987"/>
                </a:lnTo>
                <a:lnTo>
                  <a:pt x="11810" y="7683"/>
                </a:lnTo>
                <a:lnTo>
                  <a:pt x="19931" y="16637"/>
                </a:lnTo>
                <a:lnTo>
                  <a:pt x="23621" y="38455"/>
                </a:lnTo>
                <a:lnTo>
                  <a:pt x="23621" y="110490"/>
                </a:lnTo>
                <a:lnTo>
                  <a:pt x="20939" y="125053"/>
                </a:lnTo>
                <a:lnTo>
                  <a:pt x="15036" y="130959"/>
                </a:lnTo>
                <a:lnTo>
                  <a:pt x="9134" y="133021"/>
                </a:lnTo>
                <a:lnTo>
                  <a:pt x="6451" y="136055"/>
                </a:lnTo>
                <a:lnTo>
                  <a:pt x="6515" y="137426"/>
                </a:lnTo>
                <a:lnTo>
                  <a:pt x="6642" y="138201"/>
                </a:lnTo>
                <a:lnTo>
                  <a:pt x="10350" y="138201"/>
                </a:lnTo>
                <a:lnTo>
                  <a:pt x="20497" y="137426"/>
                </a:lnTo>
                <a:lnTo>
                  <a:pt x="49097" y="137426"/>
                </a:lnTo>
                <a:lnTo>
                  <a:pt x="49199" y="135661"/>
                </a:lnTo>
                <a:lnTo>
                  <a:pt x="46514" y="133409"/>
                </a:lnTo>
                <a:lnTo>
                  <a:pt x="40608" y="132275"/>
                </a:lnTo>
                <a:lnTo>
                  <a:pt x="34701" y="128833"/>
                </a:lnTo>
                <a:lnTo>
                  <a:pt x="32016" y="119659"/>
                </a:lnTo>
                <a:lnTo>
                  <a:pt x="32016" y="35915"/>
                </a:lnTo>
                <a:lnTo>
                  <a:pt x="32600" y="35331"/>
                </a:lnTo>
                <a:lnTo>
                  <a:pt x="53869" y="35331"/>
                </a:lnTo>
                <a:lnTo>
                  <a:pt x="26058" y="4362"/>
                </a:lnTo>
                <a:lnTo>
                  <a:pt x="24993" y="3124"/>
                </a:lnTo>
                <a:lnTo>
                  <a:pt x="23666" y="774"/>
                </a:lnTo>
                <a:lnTo>
                  <a:pt x="8978" y="774"/>
                </a:lnTo>
                <a:lnTo>
                  <a:pt x="6057" y="0"/>
                </a:lnTo>
                <a:close/>
              </a:path>
              <a:path w="142240" h="139065">
                <a:moveTo>
                  <a:pt x="49097" y="137426"/>
                </a:moveTo>
                <a:lnTo>
                  <a:pt x="36893" y="137426"/>
                </a:lnTo>
                <a:lnTo>
                  <a:pt x="42367" y="138201"/>
                </a:lnTo>
                <a:lnTo>
                  <a:pt x="48996" y="138201"/>
                </a:lnTo>
                <a:lnTo>
                  <a:pt x="49097" y="137426"/>
                </a:lnTo>
                <a:close/>
              </a:path>
              <a:path w="142240" h="139065">
                <a:moveTo>
                  <a:pt x="108534" y="0"/>
                </a:moveTo>
                <a:lnTo>
                  <a:pt x="101511" y="0"/>
                </a:lnTo>
                <a:lnTo>
                  <a:pt x="100533" y="584"/>
                </a:lnTo>
                <a:lnTo>
                  <a:pt x="100533" y="1943"/>
                </a:lnTo>
                <a:lnTo>
                  <a:pt x="103918" y="4913"/>
                </a:lnTo>
                <a:lnTo>
                  <a:pt x="111366" y="7075"/>
                </a:lnTo>
                <a:lnTo>
                  <a:pt x="118814" y="12821"/>
                </a:lnTo>
                <a:lnTo>
                  <a:pt x="122199" y="26543"/>
                </a:lnTo>
                <a:lnTo>
                  <a:pt x="122199" y="109702"/>
                </a:lnTo>
                <a:lnTo>
                  <a:pt x="122008" y="110286"/>
                </a:lnTo>
                <a:lnTo>
                  <a:pt x="130594" y="110286"/>
                </a:lnTo>
                <a:lnTo>
                  <a:pt x="130594" y="17564"/>
                </a:lnTo>
                <a:lnTo>
                  <a:pt x="132393" y="9796"/>
                </a:lnTo>
                <a:lnTo>
                  <a:pt x="136353" y="6219"/>
                </a:lnTo>
                <a:lnTo>
                  <a:pt x="140313" y="4362"/>
                </a:lnTo>
                <a:lnTo>
                  <a:pt x="142113" y="1752"/>
                </a:lnTo>
                <a:lnTo>
                  <a:pt x="142113" y="774"/>
                </a:lnTo>
                <a:lnTo>
                  <a:pt x="114198" y="774"/>
                </a:lnTo>
                <a:lnTo>
                  <a:pt x="108534" y="0"/>
                </a:lnTo>
                <a:close/>
              </a:path>
              <a:path w="142240" h="139065">
                <a:moveTo>
                  <a:pt x="23228" y="0"/>
                </a:moveTo>
                <a:lnTo>
                  <a:pt x="18160" y="0"/>
                </a:lnTo>
                <a:lnTo>
                  <a:pt x="15036" y="774"/>
                </a:lnTo>
                <a:lnTo>
                  <a:pt x="23666" y="774"/>
                </a:lnTo>
                <a:lnTo>
                  <a:pt x="23228" y="0"/>
                </a:lnTo>
                <a:close/>
              </a:path>
              <a:path w="142240" h="139065">
                <a:moveTo>
                  <a:pt x="141338" y="0"/>
                </a:moveTo>
                <a:lnTo>
                  <a:pt x="135470" y="0"/>
                </a:lnTo>
                <a:lnTo>
                  <a:pt x="127076" y="774"/>
                </a:lnTo>
                <a:lnTo>
                  <a:pt x="142113" y="774"/>
                </a:lnTo>
                <a:lnTo>
                  <a:pt x="142113" y="584"/>
                </a:lnTo>
                <a:lnTo>
                  <a:pt x="141338" y="0"/>
                </a:lnTo>
                <a:close/>
              </a:path>
            </a:pathLst>
          </a:custGeom>
          <a:solidFill>
            <a:srgbClr val="FFFFFF"/>
          </a:solidFill>
        </p:spPr>
        <p:txBody>
          <a:bodyPr wrap="square" lIns="0" tIns="0" rIns="0" bIns="0" rtlCol="0"/>
          <a:lstStyle/>
          <a:p>
            <a:endParaRPr sz="1588"/>
          </a:p>
        </p:txBody>
      </p:sp>
      <p:sp>
        <p:nvSpPr>
          <p:cNvPr id="7" name="object 7"/>
          <p:cNvSpPr/>
          <p:nvPr/>
        </p:nvSpPr>
        <p:spPr>
          <a:xfrm>
            <a:off x="1120726" y="197840"/>
            <a:ext cx="105895" cy="103654"/>
          </a:xfrm>
          <a:custGeom>
            <a:avLst/>
            <a:gdLst/>
            <a:ahLst/>
            <a:cxnLst/>
            <a:rect l="l" t="t" r="r" b="b"/>
            <a:pathLst>
              <a:path w="120015" h="117475">
                <a:moveTo>
                  <a:pt x="45357" y="29743"/>
                </a:moveTo>
                <a:lnTo>
                  <a:pt x="29260" y="29743"/>
                </a:lnTo>
                <a:lnTo>
                  <a:pt x="31229" y="32550"/>
                </a:lnTo>
                <a:lnTo>
                  <a:pt x="31559" y="32867"/>
                </a:lnTo>
                <a:lnTo>
                  <a:pt x="102247" y="112433"/>
                </a:lnTo>
                <a:lnTo>
                  <a:pt x="105702" y="116217"/>
                </a:lnTo>
                <a:lnTo>
                  <a:pt x="107340" y="117043"/>
                </a:lnTo>
                <a:lnTo>
                  <a:pt x="109804" y="117043"/>
                </a:lnTo>
                <a:lnTo>
                  <a:pt x="109922" y="115392"/>
                </a:lnTo>
                <a:lnTo>
                  <a:pt x="109969" y="92875"/>
                </a:lnTo>
                <a:lnTo>
                  <a:pt x="102082" y="92875"/>
                </a:lnTo>
                <a:lnTo>
                  <a:pt x="101422" y="92214"/>
                </a:lnTo>
                <a:lnTo>
                  <a:pt x="100431" y="91071"/>
                </a:lnTo>
                <a:lnTo>
                  <a:pt x="45357" y="29743"/>
                </a:lnTo>
                <a:close/>
              </a:path>
              <a:path w="120015" h="117475">
                <a:moveTo>
                  <a:pt x="5092" y="0"/>
                </a:moveTo>
                <a:lnTo>
                  <a:pt x="1651" y="0"/>
                </a:lnTo>
                <a:lnTo>
                  <a:pt x="0" y="660"/>
                </a:lnTo>
                <a:lnTo>
                  <a:pt x="0" y="1650"/>
                </a:lnTo>
                <a:lnTo>
                  <a:pt x="3107" y="4206"/>
                </a:lnTo>
                <a:lnTo>
                  <a:pt x="9944" y="6473"/>
                </a:lnTo>
                <a:lnTo>
                  <a:pt x="16780" y="14013"/>
                </a:lnTo>
                <a:lnTo>
                  <a:pt x="19888" y="32384"/>
                </a:lnTo>
                <a:lnTo>
                  <a:pt x="19888" y="93040"/>
                </a:lnTo>
                <a:lnTo>
                  <a:pt x="17627" y="105304"/>
                </a:lnTo>
                <a:lnTo>
                  <a:pt x="12655" y="110280"/>
                </a:lnTo>
                <a:lnTo>
                  <a:pt x="7683" y="112017"/>
                </a:lnTo>
                <a:lnTo>
                  <a:pt x="5422" y="114566"/>
                </a:lnTo>
                <a:lnTo>
                  <a:pt x="5477" y="115722"/>
                </a:lnTo>
                <a:lnTo>
                  <a:pt x="5588" y="116382"/>
                </a:lnTo>
                <a:lnTo>
                  <a:pt x="8712" y="116382"/>
                </a:lnTo>
                <a:lnTo>
                  <a:pt x="17259" y="115722"/>
                </a:lnTo>
                <a:lnTo>
                  <a:pt x="41338" y="115722"/>
                </a:lnTo>
                <a:lnTo>
                  <a:pt x="41414" y="114249"/>
                </a:lnTo>
                <a:lnTo>
                  <a:pt x="39156" y="112347"/>
                </a:lnTo>
                <a:lnTo>
                  <a:pt x="34188" y="111388"/>
                </a:lnTo>
                <a:lnTo>
                  <a:pt x="29220" y="108491"/>
                </a:lnTo>
                <a:lnTo>
                  <a:pt x="26962" y="100774"/>
                </a:lnTo>
                <a:lnTo>
                  <a:pt x="26962" y="30238"/>
                </a:lnTo>
                <a:lnTo>
                  <a:pt x="27444" y="29743"/>
                </a:lnTo>
                <a:lnTo>
                  <a:pt x="45357" y="29743"/>
                </a:lnTo>
                <a:lnTo>
                  <a:pt x="22034" y="3771"/>
                </a:lnTo>
                <a:lnTo>
                  <a:pt x="21031" y="2628"/>
                </a:lnTo>
                <a:lnTo>
                  <a:pt x="19928" y="660"/>
                </a:lnTo>
                <a:lnTo>
                  <a:pt x="7556" y="660"/>
                </a:lnTo>
                <a:lnTo>
                  <a:pt x="5092" y="0"/>
                </a:lnTo>
                <a:close/>
              </a:path>
              <a:path w="120015" h="117475">
                <a:moveTo>
                  <a:pt x="41338" y="115722"/>
                </a:moveTo>
                <a:lnTo>
                  <a:pt x="31064" y="115722"/>
                </a:lnTo>
                <a:lnTo>
                  <a:pt x="35661" y="116382"/>
                </a:lnTo>
                <a:lnTo>
                  <a:pt x="41262" y="116382"/>
                </a:lnTo>
                <a:lnTo>
                  <a:pt x="41338" y="115722"/>
                </a:lnTo>
                <a:close/>
              </a:path>
              <a:path w="120015" h="117475">
                <a:moveTo>
                  <a:pt x="91389" y="0"/>
                </a:moveTo>
                <a:lnTo>
                  <a:pt x="85483" y="0"/>
                </a:lnTo>
                <a:lnTo>
                  <a:pt x="84658" y="495"/>
                </a:lnTo>
                <a:lnTo>
                  <a:pt x="84658" y="1650"/>
                </a:lnTo>
                <a:lnTo>
                  <a:pt x="87507" y="4146"/>
                </a:lnTo>
                <a:lnTo>
                  <a:pt x="93776" y="5962"/>
                </a:lnTo>
                <a:lnTo>
                  <a:pt x="100045" y="10798"/>
                </a:lnTo>
                <a:lnTo>
                  <a:pt x="102895" y="22351"/>
                </a:lnTo>
                <a:lnTo>
                  <a:pt x="102895" y="92379"/>
                </a:lnTo>
                <a:lnTo>
                  <a:pt x="102730" y="92875"/>
                </a:lnTo>
                <a:lnTo>
                  <a:pt x="109969" y="92875"/>
                </a:lnTo>
                <a:lnTo>
                  <a:pt x="109969" y="2793"/>
                </a:lnTo>
                <a:lnTo>
                  <a:pt x="119672" y="2793"/>
                </a:lnTo>
                <a:lnTo>
                  <a:pt x="119672" y="660"/>
                </a:lnTo>
                <a:lnTo>
                  <a:pt x="96164" y="660"/>
                </a:lnTo>
                <a:lnTo>
                  <a:pt x="91389" y="0"/>
                </a:lnTo>
                <a:close/>
              </a:path>
              <a:path w="120015" h="117475">
                <a:moveTo>
                  <a:pt x="119672" y="2793"/>
                </a:moveTo>
                <a:lnTo>
                  <a:pt x="109969" y="2793"/>
                </a:lnTo>
                <a:lnTo>
                  <a:pt x="119672" y="5753"/>
                </a:lnTo>
                <a:lnTo>
                  <a:pt x="119672" y="2793"/>
                </a:lnTo>
                <a:close/>
              </a:path>
              <a:path w="120015" h="117475">
                <a:moveTo>
                  <a:pt x="19558" y="0"/>
                </a:moveTo>
                <a:lnTo>
                  <a:pt x="15278" y="0"/>
                </a:lnTo>
                <a:lnTo>
                  <a:pt x="12661" y="660"/>
                </a:lnTo>
                <a:lnTo>
                  <a:pt x="19928" y="660"/>
                </a:lnTo>
                <a:lnTo>
                  <a:pt x="19558" y="0"/>
                </a:lnTo>
                <a:close/>
              </a:path>
              <a:path w="120015" h="117475">
                <a:moveTo>
                  <a:pt x="119011" y="0"/>
                </a:moveTo>
                <a:lnTo>
                  <a:pt x="114084" y="0"/>
                </a:lnTo>
                <a:lnTo>
                  <a:pt x="107010" y="660"/>
                </a:lnTo>
                <a:lnTo>
                  <a:pt x="119672" y="660"/>
                </a:lnTo>
                <a:lnTo>
                  <a:pt x="119672" y="495"/>
                </a:lnTo>
                <a:lnTo>
                  <a:pt x="119011" y="0"/>
                </a:lnTo>
                <a:close/>
              </a:path>
            </a:pathLst>
          </a:custGeom>
          <a:solidFill>
            <a:srgbClr val="000000"/>
          </a:solidFill>
        </p:spPr>
        <p:txBody>
          <a:bodyPr wrap="square" lIns="0" tIns="0" rIns="0" bIns="0" rtlCol="0"/>
          <a:lstStyle/>
          <a:p>
            <a:endParaRPr sz="1588"/>
          </a:p>
        </p:txBody>
      </p:sp>
      <p:sp>
        <p:nvSpPr>
          <p:cNvPr id="8" name="object 8"/>
          <p:cNvSpPr/>
          <p:nvPr/>
        </p:nvSpPr>
        <p:spPr>
          <a:xfrm>
            <a:off x="1240087" y="237721"/>
            <a:ext cx="58271" cy="63874"/>
          </a:xfrm>
          <a:custGeom>
            <a:avLst/>
            <a:gdLst/>
            <a:ahLst/>
            <a:cxnLst/>
            <a:rect l="l" t="t" r="r" b="b"/>
            <a:pathLst>
              <a:path w="66040" h="72389">
                <a:moveTo>
                  <a:pt x="45762" y="4279"/>
                </a:moveTo>
                <a:lnTo>
                  <a:pt x="34848" y="4279"/>
                </a:lnTo>
                <a:lnTo>
                  <a:pt x="41592" y="10032"/>
                </a:lnTo>
                <a:lnTo>
                  <a:pt x="41592" y="31229"/>
                </a:lnTo>
                <a:lnTo>
                  <a:pt x="1367" y="49961"/>
                </a:lnTo>
                <a:lnTo>
                  <a:pt x="330" y="68389"/>
                </a:lnTo>
                <a:lnTo>
                  <a:pt x="7404" y="72326"/>
                </a:lnTo>
                <a:lnTo>
                  <a:pt x="18084" y="72326"/>
                </a:lnTo>
                <a:lnTo>
                  <a:pt x="24928" y="71670"/>
                </a:lnTo>
                <a:lnTo>
                  <a:pt x="31524" y="69783"/>
                </a:lnTo>
                <a:lnTo>
                  <a:pt x="36088" y="67563"/>
                </a:lnTo>
                <a:lnTo>
                  <a:pt x="15786" y="67563"/>
                </a:lnTo>
                <a:lnTo>
                  <a:pt x="11010" y="63944"/>
                </a:lnTo>
                <a:lnTo>
                  <a:pt x="11010" y="54571"/>
                </a:lnTo>
                <a:lnTo>
                  <a:pt x="14310" y="45762"/>
                </a:lnTo>
                <a:lnTo>
                  <a:pt x="22358" y="40312"/>
                </a:lnTo>
                <a:lnTo>
                  <a:pt x="32377" y="37144"/>
                </a:lnTo>
                <a:lnTo>
                  <a:pt x="41592" y="35178"/>
                </a:lnTo>
                <a:lnTo>
                  <a:pt x="53594" y="35178"/>
                </a:lnTo>
                <a:lnTo>
                  <a:pt x="53496" y="16611"/>
                </a:lnTo>
                <a:lnTo>
                  <a:pt x="50968" y="8390"/>
                </a:lnTo>
                <a:lnTo>
                  <a:pt x="45762" y="4279"/>
                </a:lnTo>
                <a:close/>
              </a:path>
              <a:path w="66040" h="72389">
                <a:moveTo>
                  <a:pt x="52644" y="62801"/>
                </a:moveTo>
                <a:lnTo>
                  <a:pt x="43230" y="62801"/>
                </a:lnTo>
                <a:lnTo>
                  <a:pt x="45364" y="68224"/>
                </a:lnTo>
                <a:lnTo>
                  <a:pt x="49644" y="71183"/>
                </a:lnTo>
                <a:lnTo>
                  <a:pt x="58356" y="71183"/>
                </a:lnTo>
                <a:lnTo>
                  <a:pt x="65582" y="70523"/>
                </a:lnTo>
                <a:lnTo>
                  <a:pt x="65582" y="66243"/>
                </a:lnTo>
                <a:lnTo>
                  <a:pt x="52120" y="66243"/>
                </a:lnTo>
                <a:lnTo>
                  <a:pt x="52644" y="62801"/>
                </a:lnTo>
                <a:close/>
              </a:path>
              <a:path w="66040" h="72389">
                <a:moveTo>
                  <a:pt x="53594" y="35178"/>
                </a:moveTo>
                <a:lnTo>
                  <a:pt x="41592" y="35178"/>
                </a:lnTo>
                <a:lnTo>
                  <a:pt x="41592" y="62953"/>
                </a:lnTo>
                <a:lnTo>
                  <a:pt x="30416" y="67563"/>
                </a:lnTo>
                <a:lnTo>
                  <a:pt x="36088" y="67563"/>
                </a:lnTo>
                <a:lnTo>
                  <a:pt x="37687" y="66786"/>
                </a:lnTo>
                <a:lnTo>
                  <a:pt x="43230" y="62801"/>
                </a:lnTo>
                <a:lnTo>
                  <a:pt x="52644" y="62801"/>
                </a:lnTo>
                <a:lnTo>
                  <a:pt x="53568" y="56718"/>
                </a:lnTo>
                <a:lnTo>
                  <a:pt x="53594" y="35178"/>
                </a:lnTo>
                <a:close/>
              </a:path>
              <a:path w="66040" h="72389">
                <a:moveTo>
                  <a:pt x="65582" y="65925"/>
                </a:moveTo>
                <a:lnTo>
                  <a:pt x="62801" y="65925"/>
                </a:lnTo>
                <a:lnTo>
                  <a:pt x="61315" y="66243"/>
                </a:lnTo>
                <a:lnTo>
                  <a:pt x="65582" y="66243"/>
                </a:lnTo>
                <a:lnTo>
                  <a:pt x="65582" y="65925"/>
                </a:lnTo>
                <a:close/>
              </a:path>
              <a:path w="66040" h="72389">
                <a:moveTo>
                  <a:pt x="27622" y="0"/>
                </a:moveTo>
                <a:lnTo>
                  <a:pt x="15630" y="1629"/>
                </a:lnTo>
                <a:lnTo>
                  <a:pt x="7029" y="6265"/>
                </a:lnTo>
                <a:lnTo>
                  <a:pt x="1819" y="12414"/>
                </a:lnTo>
                <a:lnTo>
                  <a:pt x="0" y="18580"/>
                </a:lnTo>
                <a:lnTo>
                  <a:pt x="0" y="21539"/>
                </a:lnTo>
                <a:lnTo>
                  <a:pt x="4940" y="24002"/>
                </a:lnTo>
                <a:lnTo>
                  <a:pt x="10845" y="24002"/>
                </a:lnTo>
                <a:lnTo>
                  <a:pt x="11353" y="22682"/>
                </a:lnTo>
                <a:lnTo>
                  <a:pt x="11353" y="19062"/>
                </a:lnTo>
                <a:lnTo>
                  <a:pt x="10363" y="16611"/>
                </a:lnTo>
                <a:lnTo>
                  <a:pt x="10363" y="5092"/>
                </a:lnTo>
                <a:lnTo>
                  <a:pt x="16776" y="4279"/>
                </a:lnTo>
                <a:lnTo>
                  <a:pt x="45762" y="4279"/>
                </a:lnTo>
                <a:lnTo>
                  <a:pt x="44427" y="3225"/>
                </a:lnTo>
                <a:lnTo>
                  <a:pt x="35977" y="680"/>
                </a:lnTo>
                <a:lnTo>
                  <a:pt x="27622" y="0"/>
                </a:lnTo>
                <a:close/>
              </a:path>
            </a:pathLst>
          </a:custGeom>
          <a:solidFill>
            <a:srgbClr val="000000"/>
          </a:solidFill>
        </p:spPr>
        <p:txBody>
          <a:bodyPr wrap="square" lIns="0" tIns="0" rIns="0" bIns="0" rtlCol="0"/>
          <a:lstStyle/>
          <a:p>
            <a:endParaRPr sz="1588"/>
          </a:p>
        </p:txBody>
      </p:sp>
      <p:sp>
        <p:nvSpPr>
          <p:cNvPr id="9" name="object 9"/>
          <p:cNvSpPr/>
          <p:nvPr/>
        </p:nvSpPr>
        <p:spPr>
          <a:xfrm>
            <a:off x="1303468" y="226112"/>
            <a:ext cx="42582" cy="75640"/>
          </a:xfrm>
          <a:custGeom>
            <a:avLst/>
            <a:gdLst/>
            <a:ahLst/>
            <a:cxnLst/>
            <a:rect l="l" t="t" r="r" b="b"/>
            <a:pathLst>
              <a:path w="48259" h="85725">
                <a:moveTo>
                  <a:pt x="20878" y="22034"/>
                </a:moveTo>
                <a:lnTo>
                  <a:pt x="8877" y="22034"/>
                </a:lnTo>
                <a:lnTo>
                  <a:pt x="8877" y="66408"/>
                </a:lnTo>
                <a:lnTo>
                  <a:pt x="10690" y="76536"/>
                </a:lnTo>
                <a:lnTo>
                  <a:pt x="15246" y="82299"/>
                </a:lnTo>
                <a:lnTo>
                  <a:pt x="21221" y="84885"/>
                </a:lnTo>
                <a:lnTo>
                  <a:pt x="27292" y="85483"/>
                </a:lnTo>
                <a:lnTo>
                  <a:pt x="38798" y="85483"/>
                </a:lnTo>
                <a:lnTo>
                  <a:pt x="47675" y="79895"/>
                </a:lnTo>
                <a:lnTo>
                  <a:pt x="47675" y="79730"/>
                </a:lnTo>
                <a:lnTo>
                  <a:pt x="25806" y="79730"/>
                </a:lnTo>
                <a:lnTo>
                  <a:pt x="21208" y="76606"/>
                </a:lnTo>
                <a:lnTo>
                  <a:pt x="20878" y="69875"/>
                </a:lnTo>
                <a:lnTo>
                  <a:pt x="20878" y="22034"/>
                </a:lnTo>
                <a:close/>
              </a:path>
              <a:path w="48259" h="85725">
                <a:moveTo>
                  <a:pt x="47015" y="75946"/>
                </a:moveTo>
                <a:lnTo>
                  <a:pt x="43573" y="75946"/>
                </a:lnTo>
                <a:lnTo>
                  <a:pt x="41097" y="79730"/>
                </a:lnTo>
                <a:lnTo>
                  <a:pt x="47675" y="79730"/>
                </a:lnTo>
                <a:lnTo>
                  <a:pt x="47675" y="76111"/>
                </a:lnTo>
                <a:lnTo>
                  <a:pt x="47015" y="75946"/>
                </a:lnTo>
                <a:close/>
              </a:path>
              <a:path w="48259" h="85725">
                <a:moveTo>
                  <a:pt x="21043" y="0"/>
                </a:moveTo>
                <a:lnTo>
                  <a:pt x="17424" y="0"/>
                </a:lnTo>
                <a:lnTo>
                  <a:pt x="15786" y="3619"/>
                </a:lnTo>
                <a:lnTo>
                  <a:pt x="12496" y="7569"/>
                </a:lnTo>
                <a:lnTo>
                  <a:pt x="4114" y="16776"/>
                </a:lnTo>
                <a:lnTo>
                  <a:pt x="0" y="19570"/>
                </a:lnTo>
                <a:lnTo>
                  <a:pt x="0" y="22034"/>
                </a:lnTo>
                <a:lnTo>
                  <a:pt x="42252" y="22034"/>
                </a:lnTo>
                <a:lnTo>
                  <a:pt x="45542" y="16116"/>
                </a:lnTo>
                <a:lnTo>
                  <a:pt x="46031" y="15290"/>
                </a:lnTo>
                <a:lnTo>
                  <a:pt x="20878" y="15290"/>
                </a:lnTo>
                <a:lnTo>
                  <a:pt x="20878" y="3467"/>
                </a:lnTo>
                <a:lnTo>
                  <a:pt x="21043" y="0"/>
                </a:lnTo>
                <a:close/>
              </a:path>
              <a:path w="48259" h="85725">
                <a:moveTo>
                  <a:pt x="46189" y="12496"/>
                </a:moveTo>
                <a:lnTo>
                  <a:pt x="44881" y="12496"/>
                </a:lnTo>
                <a:lnTo>
                  <a:pt x="43065" y="15290"/>
                </a:lnTo>
                <a:lnTo>
                  <a:pt x="46031" y="15290"/>
                </a:lnTo>
                <a:lnTo>
                  <a:pt x="46520" y="14465"/>
                </a:lnTo>
                <a:lnTo>
                  <a:pt x="46520" y="13322"/>
                </a:lnTo>
                <a:lnTo>
                  <a:pt x="46189" y="12496"/>
                </a:lnTo>
                <a:close/>
              </a:path>
            </a:pathLst>
          </a:custGeom>
          <a:solidFill>
            <a:srgbClr val="000000"/>
          </a:solidFill>
        </p:spPr>
        <p:txBody>
          <a:bodyPr wrap="square" lIns="0" tIns="0" rIns="0" bIns="0" rtlCol="0"/>
          <a:lstStyle/>
          <a:p>
            <a:endParaRPr sz="1588"/>
          </a:p>
        </p:txBody>
      </p:sp>
      <p:sp>
        <p:nvSpPr>
          <p:cNvPr id="10" name="object 10"/>
          <p:cNvSpPr/>
          <p:nvPr/>
        </p:nvSpPr>
        <p:spPr>
          <a:xfrm>
            <a:off x="1354522" y="207846"/>
            <a:ext cx="30256" cy="93009"/>
          </a:xfrm>
          <a:custGeom>
            <a:avLst/>
            <a:gdLst/>
            <a:ahLst/>
            <a:cxnLst/>
            <a:rect l="l" t="t" r="r" b="b"/>
            <a:pathLst>
              <a:path w="34290" h="105410">
                <a:moveTo>
                  <a:pt x="21031" y="41744"/>
                </a:moveTo>
                <a:lnTo>
                  <a:pt x="9042" y="41744"/>
                </a:lnTo>
                <a:lnTo>
                  <a:pt x="9042" y="90411"/>
                </a:lnTo>
                <a:lnTo>
                  <a:pt x="7911" y="98142"/>
                </a:lnTo>
                <a:lnTo>
                  <a:pt x="5422" y="100885"/>
                </a:lnTo>
                <a:lnTo>
                  <a:pt x="2934" y="101594"/>
                </a:lnTo>
                <a:lnTo>
                  <a:pt x="1803" y="103225"/>
                </a:lnTo>
                <a:lnTo>
                  <a:pt x="1968" y="104876"/>
                </a:lnTo>
                <a:lnTo>
                  <a:pt x="2959" y="105028"/>
                </a:lnTo>
                <a:lnTo>
                  <a:pt x="6083" y="105028"/>
                </a:lnTo>
                <a:lnTo>
                  <a:pt x="10350" y="104381"/>
                </a:lnTo>
                <a:lnTo>
                  <a:pt x="34023" y="104381"/>
                </a:lnTo>
                <a:lnTo>
                  <a:pt x="34023" y="102577"/>
                </a:lnTo>
                <a:lnTo>
                  <a:pt x="21031" y="102577"/>
                </a:lnTo>
                <a:lnTo>
                  <a:pt x="21031" y="41744"/>
                </a:lnTo>
                <a:close/>
              </a:path>
              <a:path w="34290" h="105410">
                <a:moveTo>
                  <a:pt x="34023" y="104381"/>
                </a:moveTo>
                <a:lnTo>
                  <a:pt x="22352" y="104381"/>
                </a:lnTo>
                <a:lnTo>
                  <a:pt x="27444" y="105028"/>
                </a:lnTo>
                <a:lnTo>
                  <a:pt x="33032" y="105028"/>
                </a:lnTo>
                <a:lnTo>
                  <a:pt x="34023" y="104546"/>
                </a:lnTo>
                <a:lnTo>
                  <a:pt x="34023" y="104381"/>
                </a:lnTo>
                <a:close/>
              </a:path>
              <a:path w="34290" h="105410">
                <a:moveTo>
                  <a:pt x="34023" y="98958"/>
                </a:moveTo>
                <a:lnTo>
                  <a:pt x="21031" y="102577"/>
                </a:lnTo>
                <a:lnTo>
                  <a:pt x="34023" y="102577"/>
                </a:lnTo>
                <a:lnTo>
                  <a:pt x="34023" y="98958"/>
                </a:lnTo>
                <a:close/>
              </a:path>
              <a:path w="34290" h="105410">
                <a:moveTo>
                  <a:pt x="20053" y="32537"/>
                </a:moveTo>
                <a:lnTo>
                  <a:pt x="15290" y="32537"/>
                </a:lnTo>
                <a:lnTo>
                  <a:pt x="12001" y="37795"/>
                </a:lnTo>
                <a:lnTo>
                  <a:pt x="1473" y="40766"/>
                </a:lnTo>
                <a:lnTo>
                  <a:pt x="647" y="40919"/>
                </a:lnTo>
                <a:lnTo>
                  <a:pt x="0" y="41592"/>
                </a:lnTo>
                <a:lnTo>
                  <a:pt x="0" y="46024"/>
                </a:lnTo>
                <a:lnTo>
                  <a:pt x="9042" y="41744"/>
                </a:lnTo>
                <a:lnTo>
                  <a:pt x="21031" y="41744"/>
                </a:lnTo>
                <a:lnTo>
                  <a:pt x="21031" y="33527"/>
                </a:lnTo>
                <a:lnTo>
                  <a:pt x="20053" y="32537"/>
                </a:lnTo>
                <a:close/>
              </a:path>
              <a:path w="34290" h="105410">
                <a:moveTo>
                  <a:pt x="17094" y="0"/>
                </a:moveTo>
                <a:lnTo>
                  <a:pt x="12979" y="0"/>
                </a:lnTo>
                <a:lnTo>
                  <a:pt x="8169" y="6730"/>
                </a:lnTo>
                <a:lnTo>
                  <a:pt x="8172" y="10680"/>
                </a:lnTo>
                <a:lnTo>
                  <a:pt x="12979" y="17259"/>
                </a:lnTo>
                <a:lnTo>
                  <a:pt x="17094" y="17259"/>
                </a:lnTo>
                <a:lnTo>
                  <a:pt x="21856" y="10680"/>
                </a:lnTo>
                <a:lnTo>
                  <a:pt x="21856" y="6730"/>
                </a:lnTo>
                <a:lnTo>
                  <a:pt x="17094" y="0"/>
                </a:lnTo>
                <a:close/>
              </a:path>
            </a:pathLst>
          </a:custGeom>
          <a:solidFill>
            <a:srgbClr val="000000"/>
          </a:solidFill>
        </p:spPr>
        <p:txBody>
          <a:bodyPr wrap="square" lIns="0" tIns="0" rIns="0" bIns="0" rtlCol="0"/>
          <a:lstStyle/>
          <a:p>
            <a:endParaRPr sz="1588"/>
          </a:p>
        </p:txBody>
      </p:sp>
      <p:sp>
        <p:nvSpPr>
          <p:cNvPr id="11" name="object 11"/>
          <p:cNvSpPr/>
          <p:nvPr/>
        </p:nvSpPr>
        <p:spPr>
          <a:xfrm>
            <a:off x="1391804" y="237721"/>
            <a:ext cx="63874" cy="63874"/>
          </a:xfrm>
          <a:custGeom>
            <a:avLst/>
            <a:gdLst/>
            <a:ahLst/>
            <a:cxnLst/>
            <a:rect l="l" t="t" r="r" b="b"/>
            <a:pathLst>
              <a:path w="72390" h="72389">
                <a:moveTo>
                  <a:pt x="36664" y="0"/>
                </a:moveTo>
                <a:lnTo>
                  <a:pt x="22197" y="3012"/>
                </a:lnTo>
                <a:lnTo>
                  <a:pt x="10564" y="11156"/>
                </a:lnTo>
                <a:lnTo>
                  <a:pt x="2816" y="23092"/>
                </a:lnTo>
                <a:lnTo>
                  <a:pt x="0" y="37477"/>
                </a:lnTo>
                <a:lnTo>
                  <a:pt x="2748" y="52282"/>
                </a:lnTo>
                <a:lnTo>
                  <a:pt x="10399" y="63222"/>
                </a:lnTo>
                <a:lnTo>
                  <a:pt x="22058" y="70001"/>
                </a:lnTo>
                <a:lnTo>
                  <a:pt x="36830" y="72326"/>
                </a:lnTo>
                <a:lnTo>
                  <a:pt x="50905" y="69595"/>
                </a:lnTo>
                <a:lnTo>
                  <a:pt x="51988" y="68872"/>
                </a:lnTo>
                <a:lnTo>
                  <a:pt x="38303" y="68872"/>
                </a:lnTo>
                <a:lnTo>
                  <a:pt x="26004" y="65332"/>
                </a:lnTo>
                <a:lnTo>
                  <a:pt x="17694" y="56337"/>
                </a:lnTo>
                <a:lnTo>
                  <a:pt x="12989" y="44322"/>
                </a:lnTo>
                <a:lnTo>
                  <a:pt x="11506" y="31724"/>
                </a:lnTo>
                <a:lnTo>
                  <a:pt x="12785" y="21439"/>
                </a:lnTo>
                <a:lnTo>
                  <a:pt x="16810" y="12433"/>
                </a:lnTo>
                <a:lnTo>
                  <a:pt x="23855" y="6046"/>
                </a:lnTo>
                <a:lnTo>
                  <a:pt x="34201" y="3619"/>
                </a:lnTo>
                <a:lnTo>
                  <a:pt x="52210" y="3619"/>
                </a:lnTo>
                <a:lnTo>
                  <a:pt x="47503" y="1428"/>
                </a:lnTo>
                <a:lnTo>
                  <a:pt x="36664" y="0"/>
                </a:lnTo>
                <a:close/>
              </a:path>
              <a:path w="72390" h="72389">
                <a:moveTo>
                  <a:pt x="52210" y="3619"/>
                </a:moveTo>
                <a:lnTo>
                  <a:pt x="34201" y="3619"/>
                </a:lnTo>
                <a:lnTo>
                  <a:pt x="46613" y="6785"/>
                </a:lnTo>
                <a:lnTo>
                  <a:pt x="54851" y="15020"/>
                </a:lnTo>
                <a:lnTo>
                  <a:pt x="59422" y="26433"/>
                </a:lnTo>
                <a:lnTo>
                  <a:pt x="60833" y="39128"/>
                </a:lnTo>
                <a:lnTo>
                  <a:pt x="59254" y="52370"/>
                </a:lnTo>
                <a:lnTo>
                  <a:pt x="54744" y="61639"/>
                </a:lnTo>
                <a:lnTo>
                  <a:pt x="47647" y="67089"/>
                </a:lnTo>
                <a:lnTo>
                  <a:pt x="38303" y="68872"/>
                </a:lnTo>
                <a:lnTo>
                  <a:pt x="51988" y="68872"/>
                </a:lnTo>
                <a:lnTo>
                  <a:pt x="62160" y="62071"/>
                </a:lnTo>
                <a:lnTo>
                  <a:pt x="69623" y="50755"/>
                </a:lnTo>
                <a:lnTo>
                  <a:pt x="72326" y="36652"/>
                </a:lnTo>
                <a:lnTo>
                  <a:pt x="68509" y="18029"/>
                </a:lnTo>
                <a:lnTo>
                  <a:pt x="59177" y="6862"/>
                </a:lnTo>
                <a:lnTo>
                  <a:pt x="52210" y="3619"/>
                </a:lnTo>
                <a:close/>
              </a:path>
            </a:pathLst>
          </a:custGeom>
          <a:solidFill>
            <a:srgbClr val="000000"/>
          </a:solidFill>
        </p:spPr>
        <p:txBody>
          <a:bodyPr wrap="square" lIns="0" tIns="0" rIns="0" bIns="0" rtlCol="0"/>
          <a:lstStyle/>
          <a:p>
            <a:endParaRPr sz="1588"/>
          </a:p>
        </p:txBody>
      </p:sp>
      <p:sp>
        <p:nvSpPr>
          <p:cNvPr id="12" name="object 12"/>
          <p:cNvSpPr/>
          <p:nvPr/>
        </p:nvSpPr>
        <p:spPr>
          <a:xfrm>
            <a:off x="1462008" y="236567"/>
            <a:ext cx="77321" cy="64434"/>
          </a:xfrm>
          <a:custGeom>
            <a:avLst/>
            <a:gdLst/>
            <a:ahLst/>
            <a:cxnLst/>
            <a:rect l="l" t="t" r="r" b="b"/>
            <a:pathLst>
              <a:path w="87630" h="73025">
                <a:moveTo>
                  <a:pt x="2463" y="67233"/>
                </a:moveTo>
                <a:lnTo>
                  <a:pt x="2463" y="72161"/>
                </a:lnTo>
                <a:lnTo>
                  <a:pt x="3276" y="72491"/>
                </a:lnTo>
                <a:lnTo>
                  <a:pt x="7391" y="72491"/>
                </a:lnTo>
                <a:lnTo>
                  <a:pt x="10680" y="71831"/>
                </a:lnTo>
                <a:lnTo>
                  <a:pt x="38620" y="71831"/>
                </a:lnTo>
                <a:lnTo>
                  <a:pt x="38620" y="70523"/>
                </a:lnTo>
                <a:lnTo>
                  <a:pt x="12166" y="70523"/>
                </a:lnTo>
                <a:lnTo>
                  <a:pt x="2463" y="67233"/>
                </a:lnTo>
                <a:close/>
              </a:path>
              <a:path w="87630" h="73025">
                <a:moveTo>
                  <a:pt x="38620" y="71831"/>
                </a:moveTo>
                <a:lnTo>
                  <a:pt x="28930" y="71831"/>
                </a:lnTo>
                <a:lnTo>
                  <a:pt x="32219" y="72491"/>
                </a:lnTo>
                <a:lnTo>
                  <a:pt x="37477" y="72491"/>
                </a:lnTo>
                <a:lnTo>
                  <a:pt x="38620" y="72161"/>
                </a:lnTo>
                <a:lnTo>
                  <a:pt x="38620" y="71831"/>
                </a:lnTo>
                <a:close/>
              </a:path>
              <a:path w="87630" h="73025">
                <a:moveTo>
                  <a:pt x="55714" y="67233"/>
                </a:moveTo>
                <a:lnTo>
                  <a:pt x="55714" y="72161"/>
                </a:lnTo>
                <a:lnTo>
                  <a:pt x="56540" y="72491"/>
                </a:lnTo>
                <a:lnTo>
                  <a:pt x="60820" y="72491"/>
                </a:lnTo>
                <a:lnTo>
                  <a:pt x="64262" y="71831"/>
                </a:lnTo>
                <a:lnTo>
                  <a:pt x="87604" y="71831"/>
                </a:lnTo>
                <a:lnTo>
                  <a:pt x="87604" y="70523"/>
                </a:lnTo>
                <a:lnTo>
                  <a:pt x="62788" y="70523"/>
                </a:lnTo>
                <a:lnTo>
                  <a:pt x="55714" y="67233"/>
                </a:lnTo>
                <a:close/>
              </a:path>
              <a:path w="87630" h="73025">
                <a:moveTo>
                  <a:pt x="87604" y="71831"/>
                </a:moveTo>
                <a:lnTo>
                  <a:pt x="78562" y="71831"/>
                </a:lnTo>
                <a:lnTo>
                  <a:pt x="82677" y="72491"/>
                </a:lnTo>
                <a:lnTo>
                  <a:pt x="86461" y="72491"/>
                </a:lnTo>
                <a:lnTo>
                  <a:pt x="87604" y="72161"/>
                </a:lnTo>
                <a:lnTo>
                  <a:pt x="87604" y="71831"/>
                </a:lnTo>
                <a:close/>
              </a:path>
              <a:path w="87630" h="73025">
                <a:moveTo>
                  <a:pt x="24155" y="9207"/>
                </a:moveTo>
                <a:lnTo>
                  <a:pt x="12166" y="9207"/>
                </a:lnTo>
                <a:lnTo>
                  <a:pt x="12166" y="70523"/>
                </a:lnTo>
                <a:lnTo>
                  <a:pt x="24155" y="70523"/>
                </a:lnTo>
                <a:lnTo>
                  <a:pt x="24155" y="21374"/>
                </a:lnTo>
                <a:lnTo>
                  <a:pt x="23990" y="18745"/>
                </a:lnTo>
                <a:lnTo>
                  <a:pt x="26970" y="13474"/>
                </a:lnTo>
                <a:lnTo>
                  <a:pt x="24155" y="13474"/>
                </a:lnTo>
                <a:lnTo>
                  <a:pt x="24155" y="9207"/>
                </a:lnTo>
                <a:close/>
              </a:path>
              <a:path w="87630" h="73025">
                <a:moveTo>
                  <a:pt x="38620" y="65760"/>
                </a:moveTo>
                <a:lnTo>
                  <a:pt x="24155" y="70523"/>
                </a:lnTo>
                <a:lnTo>
                  <a:pt x="38620" y="70523"/>
                </a:lnTo>
                <a:lnTo>
                  <a:pt x="38620" y="65760"/>
                </a:lnTo>
                <a:close/>
              </a:path>
              <a:path w="87630" h="73025">
                <a:moveTo>
                  <a:pt x="65946" y="8547"/>
                </a:moveTo>
                <a:lnTo>
                  <a:pt x="43548" y="8547"/>
                </a:lnTo>
                <a:lnTo>
                  <a:pt x="52174" y="10602"/>
                </a:lnTo>
                <a:lnTo>
                  <a:pt x="58164" y="15740"/>
                </a:lnTo>
                <a:lnTo>
                  <a:pt x="61655" y="22418"/>
                </a:lnTo>
                <a:lnTo>
                  <a:pt x="62788" y="29095"/>
                </a:lnTo>
                <a:lnTo>
                  <a:pt x="62788" y="70523"/>
                </a:lnTo>
                <a:lnTo>
                  <a:pt x="74790" y="70523"/>
                </a:lnTo>
                <a:lnTo>
                  <a:pt x="74790" y="32054"/>
                </a:lnTo>
                <a:lnTo>
                  <a:pt x="73700" y="21985"/>
                </a:lnTo>
                <a:lnTo>
                  <a:pt x="69649" y="12006"/>
                </a:lnTo>
                <a:lnTo>
                  <a:pt x="65946" y="8547"/>
                </a:lnTo>
                <a:close/>
              </a:path>
              <a:path w="87630" h="73025">
                <a:moveTo>
                  <a:pt x="87604" y="65760"/>
                </a:moveTo>
                <a:lnTo>
                  <a:pt x="74790" y="70523"/>
                </a:lnTo>
                <a:lnTo>
                  <a:pt x="87604" y="70523"/>
                </a:lnTo>
                <a:lnTo>
                  <a:pt x="87604" y="65760"/>
                </a:lnTo>
                <a:close/>
              </a:path>
              <a:path w="87630" h="73025">
                <a:moveTo>
                  <a:pt x="23177" y="0"/>
                </a:moveTo>
                <a:lnTo>
                  <a:pt x="18402" y="0"/>
                </a:lnTo>
                <a:lnTo>
                  <a:pt x="15113" y="5257"/>
                </a:lnTo>
                <a:lnTo>
                  <a:pt x="1473" y="8216"/>
                </a:lnTo>
                <a:lnTo>
                  <a:pt x="647" y="8381"/>
                </a:lnTo>
                <a:lnTo>
                  <a:pt x="0" y="9042"/>
                </a:lnTo>
                <a:lnTo>
                  <a:pt x="0" y="13474"/>
                </a:lnTo>
                <a:lnTo>
                  <a:pt x="12166" y="9207"/>
                </a:lnTo>
                <a:lnTo>
                  <a:pt x="24155" y="9207"/>
                </a:lnTo>
                <a:lnTo>
                  <a:pt x="24155" y="990"/>
                </a:lnTo>
                <a:lnTo>
                  <a:pt x="23177" y="0"/>
                </a:lnTo>
                <a:close/>
              </a:path>
              <a:path w="87630" h="73025">
                <a:moveTo>
                  <a:pt x="47993" y="1320"/>
                </a:moveTo>
                <a:lnTo>
                  <a:pt x="37498" y="3498"/>
                </a:lnTo>
                <a:lnTo>
                  <a:pt x="29973" y="8140"/>
                </a:lnTo>
                <a:lnTo>
                  <a:pt x="25499" y="12411"/>
                </a:lnTo>
                <a:lnTo>
                  <a:pt x="24155" y="13474"/>
                </a:lnTo>
                <a:lnTo>
                  <a:pt x="26970" y="13474"/>
                </a:lnTo>
                <a:lnTo>
                  <a:pt x="29756" y="8547"/>
                </a:lnTo>
                <a:lnTo>
                  <a:pt x="65946" y="8547"/>
                </a:lnTo>
                <a:lnTo>
                  <a:pt x="61470" y="4367"/>
                </a:lnTo>
                <a:lnTo>
                  <a:pt x="47993" y="1320"/>
                </a:lnTo>
                <a:close/>
              </a:path>
            </a:pathLst>
          </a:custGeom>
          <a:solidFill>
            <a:srgbClr val="000000"/>
          </a:solidFill>
        </p:spPr>
        <p:txBody>
          <a:bodyPr wrap="square" lIns="0" tIns="0" rIns="0" bIns="0" rtlCol="0"/>
          <a:lstStyle/>
          <a:p>
            <a:endParaRPr sz="1588"/>
          </a:p>
        </p:txBody>
      </p:sp>
      <p:sp>
        <p:nvSpPr>
          <p:cNvPr id="13" name="object 13"/>
          <p:cNvSpPr/>
          <p:nvPr/>
        </p:nvSpPr>
        <p:spPr>
          <a:xfrm>
            <a:off x="1546265" y="237721"/>
            <a:ext cx="58271" cy="63874"/>
          </a:xfrm>
          <a:custGeom>
            <a:avLst/>
            <a:gdLst/>
            <a:ahLst/>
            <a:cxnLst/>
            <a:rect l="l" t="t" r="r" b="b"/>
            <a:pathLst>
              <a:path w="66039" h="72389">
                <a:moveTo>
                  <a:pt x="45762" y="4279"/>
                </a:moveTo>
                <a:lnTo>
                  <a:pt x="34848" y="4279"/>
                </a:lnTo>
                <a:lnTo>
                  <a:pt x="41592" y="10032"/>
                </a:lnTo>
                <a:lnTo>
                  <a:pt x="41592" y="31229"/>
                </a:lnTo>
                <a:lnTo>
                  <a:pt x="1367" y="49961"/>
                </a:lnTo>
                <a:lnTo>
                  <a:pt x="330" y="68389"/>
                </a:lnTo>
                <a:lnTo>
                  <a:pt x="7404" y="72326"/>
                </a:lnTo>
                <a:lnTo>
                  <a:pt x="18084" y="72326"/>
                </a:lnTo>
                <a:lnTo>
                  <a:pt x="24928" y="71670"/>
                </a:lnTo>
                <a:lnTo>
                  <a:pt x="31524" y="69783"/>
                </a:lnTo>
                <a:lnTo>
                  <a:pt x="36088" y="67563"/>
                </a:lnTo>
                <a:lnTo>
                  <a:pt x="15786" y="67563"/>
                </a:lnTo>
                <a:lnTo>
                  <a:pt x="11010" y="63944"/>
                </a:lnTo>
                <a:lnTo>
                  <a:pt x="11010" y="54571"/>
                </a:lnTo>
                <a:lnTo>
                  <a:pt x="14310" y="45762"/>
                </a:lnTo>
                <a:lnTo>
                  <a:pt x="22358" y="40312"/>
                </a:lnTo>
                <a:lnTo>
                  <a:pt x="32377" y="37144"/>
                </a:lnTo>
                <a:lnTo>
                  <a:pt x="41592" y="35178"/>
                </a:lnTo>
                <a:lnTo>
                  <a:pt x="53594" y="35178"/>
                </a:lnTo>
                <a:lnTo>
                  <a:pt x="53496" y="16611"/>
                </a:lnTo>
                <a:lnTo>
                  <a:pt x="50968" y="8390"/>
                </a:lnTo>
                <a:lnTo>
                  <a:pt x="45762" y="4279"/>
                </a:lnTo>
                <a:close/>
              </a:path>
              <a:path w="66039" h="72389">
                <a:moveTo>
                  <a:pt x="52635" y="62801"/>
                </a:moveTo>
                <a:lnTo>
                  <a:pt x="43230" y="62801"/>
                </a:lnTo>
                <a:lnTo>
                  <a:pt x="45364" y="68224"/>
                </a:lnTo>
                <a:lnTo>
                  <a:pt x="49644" y="71183"/>
                </a:lnTo>
                <a:lnTo>
                  <a:pt x="58356" y="71183"/>
                </a:lnTo>
                <a:lnTo>
                  <a:pt x="65595" y="70523"/>
                </a:lnTo>
                <a:lnTo>
                  <a:pt x="65595" y="66243"/>
                </a:lnTo>
                <a:lnTo>
                  <a:pt x="52108" y="66243"/>
                </a:lnTo>
                <a:lnTo>
                  <a:pt x="52635" y="62801"/>
                </a:lnTo>
                <a:close/>
              </a:path>
              <a:path w="66039" h="72389">
                <a:moveTo>
                  <a:pt x="53594" y="35178"/>
                </a:moveTo>
                <a:lnTo>
                  <a:pt x="41592" y="35178"/>
                </a:lnTo>
                <a:lnTo>
                  <a:pt x="41592" y="62953"/>
                </a:lnTo>
                <a:lnTo>
                  <a:pt x="30416" y="67563"/>
                </a:lnTo>
                <a:lnTo>
                  <a:pt x="36088" y="67563"/>
                </a:lnTo>
                <a:lnTo>
                  <a:pt x="37687" y="66786"/>
                </a:lnTo>
                <a:lnTo>
                  <a:pt x="43230" y="62801"/>
                </a:lnTo>
                <a:lnTo>
                  <a:pt x="52635" y="62801"/>
                </a:lnTo>
                <a:lnTo>
                  <a:pt x="53568" y="56718"/>
                </a:lnTo>
                <a:lnTo>
                  <a:pt x="53594" y="35178"/>
                </a:lnTo>
                <a:close/>
              </a:path>
              <a:path w="66039" h="72389">
                <a:moveTo>
                  <a:pt x="65595" y="65925"/>
                </a:moveTo>
                <a:lnTo>
                  <a:pt x="62801" y="65925"/>
                </a:lnTo>
                <a:lnTo>
                  <a:pt x="61315" y="66243"/>
                </a:lnTo>
                <a:lnTo>
                  <a:pt x="65595" y="66243"/>
                </a:lnTo>
                <a:lnTo>
                  <a:pt x="65595" y="65925"/>
                </a:lnTo>
                <a:close/>
              </a:path>
              <a:path w="66039" h="72389">
                <a:moveTo>
                  <a:pt x="27622" y="0"/>
                </a:moveTo>
                <a:lnTo>
                  <a:pt x="15630" y="1629"/>
                </a:lnTo>
                <a:lnTo>
                  <a:pt x="7029" y="6265"/>
                </a:lnTo>
                <a:lnTo>
                  <a:pt x="1819" y="12414"/>
                </a:lnTo>
                <a:lnTo>
                  <a:pt x="0" y="18580"/>
                </a:lnTo>
                <a:lnTo>
                  <a:pt x="0" y="21539"/>
                </a:lnTo>
                <a:lnTo>
                  <a:pt x="4927" y="24002"/>
                </a:lnTo>
                <a:lnTo>
                  <a:pt x="10845" y="24002"/>
                </a:lnTo>
                <a:lnTo>
                  <a:pt x="11341" y="22682"/>
                </a:lnTo>
                <a:lnTo>
                  <a:pt x="11341" y="19062"/>
                </a:lnTo>
                <a:lnTo>
                  <a:pt x="10489" y="16929"/>
                </a:lnTo>
                <a:lnTo>
                  <a:pt x="10363" y="5092"/>
                </a:lnTo>
                <a:lnTo>
                  <a:pt x="16764" y="4279"/>
                </a:lnTo>
                <a:lnTo>
                  <a:pt x="45762" y="4279"/>
                </a:lnTo>
                <a:lnTo>
                  <a:pt x="44427" y="3225"/>
                </a:lnTo>
                <a:lnTo>
                  <a:pt x="35977" y="680"/>
                </a:lnTo>
                <a:lnTo>
                  <a:pt x="27622" y="0"/>
                </a:lnTo>
                <a:close/>
              </a:path>
            </a:pathLst>
          </a:custGeom>
          <a:solidFill>
            <a:srgbClr val="000000"/>
          </a:solidFill>
        </p:spPr>
        <p:txBody>
          <a:bodyPr wrap="square" lIns="0" tIns="0" rIns="0" bIns="0" rtlCol="0"/>
          <a:lstStyle/>
          <a:p>
            <a:endParaRPr sz="1588"/>
          </a:p>
        </p:txBody>
      </p:sp>
      <p:sp>
        <p:nvSpPr>
          <p:cNvPr id="14" name="object 14"/>
          <p:cNvSpPr/>
          <p:nvPr/>
        </p:nvSpPr>
        <p:spPr>
          <a:xfrm>
            <a:off x="1610229" y="191889"/>
            <a:ext cx="32497" cy="108696"/>
          </a:xfrm>
          <a:custGeom>
            <a:avLst/>
            <a:gdLst/>
            <a:ahLst/>
            <a:cxnLst/>
            <a:rect l="l" t="t" r="r" b="b"/>
            <a:pathLst>
              <a:path w="36830" h="123189">
                <a:moveTo>
                  <a:pt x="3124" y="118529"/>
                </a:moveTo>
                <a:lnTo>
                  <a:pt x="3124" y="122466"/>
                </a:lnTo>
                <a:lnTo>
                  <a:pt x="3784" y="123126"/>
                </a:lnTo>
                <a:lnTo>
                  <a:pt x="6743" y="123126"/>
                </a:lnTo>
                <a:lnTo>
                  <a:pt x="9867" y="122466"/>
                </a:lnTo>
                <a:lnTo>
                  <a:pt x="36829" y="122466"/>
                </a:lnTo>
                <a:lnTo>
                  <a:pt x="36829" y="121158"/>
                </a:lnTo>
                <a:lnTo>
                  <a:pt x="23177" y="121158"/>
                </a:lnTo>
                <a:lnTo>
                  <a:pt x="23177" y="119024"/>
                </a:lnTo>
                <a:lnTo>
                  <a:pt x="11188" y="119024"/>
                </a:lnTo>
                <a:lnTo>
                  <a:pt x="3124" y="118529"/>
                </a:lnTo>
                <a:close/>
              </a:path>
              <a:path w="36830" h="123189">
                <a:moveTo>
                  <a:pt x="36829" y="122466"/>
                </a:moveTo>
                <a:lnTo>
                  <a:pt x="25641" y="122466"/>
                </a:lnTo>
                <a:lnTo>
                  <a:pt x="30733" y="123126"/>
                </a:lnTo>
                <a:lnTo>
                  <a:pt x="35509" y="123126"/>
                </a:lnTo>
                <a:lnTo>
                  <a:pt x="36829" y="122796"/>
                </a:lnTo>
                <a:lnTo>
                  <a:pt x="36829" y="122466"/>
                </a:lnTo>
                <a:close/>
              </a:path>
              <a:path w="36830" h="123189">
                <a:moveTo>
                  <a:pt x="36829" y="116395"/>
                </a:moveTo>
                <a:lnTo>
                  <a:pt x="23177" y="121158"/>
                </a:lnTo>
                <a:lnTo>
                  <a:pt x="36829" y="121158"/>
                </a:lnTo>
                <a:lnTo>
                  <a:pt x="36829" y="116395"/>
                </a:lnTo>
                <a:close/>
              </a:path>
              <a:path w="36830" h="123189">
                <a:moveTo>
                  <a:pt x="23177" y="9220"/>
                </a:moveTo>
                <a:lnTo>
                  <a:pt x="11188" y="9220"/>
                </a:lnTo>
                <a:lnTo>
                  <a:pt x="11188" y="119024"/>
                </a:lnTo>
                <a:lnTo>
                  <a:pt x="23177" y="119024"/>
                </a:lnTo>
                <a:lnTo>
                  <a:pt x="23177" y="9220"/>
                </a:lnTo>
                <a:close/>
              </a:path>
              <a:path w="36830" h="123189">
                <a:moveTo>
                  <a:pt x="22186" y="0"/>
                </a:moveTo>
                <a:lnTo>
                  <a:pt x="17424" y="0"/>
                </a:lnTo>
                <a:lnTo>
                  <a:pt x="14135" y="5270"/>
                </a:lnTo>
                <a:lnTo>
                  <a:pt x="1485" y="8229"/>
                </a:lnTo>
                <a:lnTo>
                  <a:pt x="660" y="8394"/>
                </a:lnTo>
                <a:lnTo>
                  <a:pt x="0" y="9055"/>
                </a:lnTo>
                <a:lnTo>
                  <a:pt x="0" y="13487"/>
                </a:lnTo>
                <a:lnTo>
                  <a:pt x="11188" y="9220"/>
                </a:lnTo>
                <a:lnTo>
                  <a:pt x="23177" y="9220"/>
                </a:lnTo>
                <a:lnTo>
                  <a:pt x="23177" y="990"/>
                </a:lnTo>
                <a:lnTo>
                  <a:pt x="22186" y="0"/>
                </a:lnTo>
                <a:close/>
              </a:path>
            </a:pathLst>
          </a:custGeom>
          <a:solidFill>
            <a:srgbClr val="000000"/>
          </a:solidFill>
        </p:spPr>
        <p:txBody>
          <a:bodyPr wrap="square" lIns="0" tIns="0" rIns="0" bIns="0" rtlCol="0"/>
          <a:lstStyle/>
          <a:p>
            <a:endParaRPr sz="1588"/>
          </a:p>
        </p:txBody>
      </p:sp>
      <p:sp>
        <p:nvSpPr>
          <p:cNvPr id="15" name="object 15"/>
          <p:cNvSpPr/>
          <p:nvPr/>
        </p:nvSpPr>
        <p:spPr>
          <a:xfrm>
            <a:off x="1125219" y="365916"/>
            <a:ext cx="918240" cy="283699"/>
          </a:xfrm>
          <a:prstGeom prst="rect">
            <a:avLst/>
          </a:prstGeom>
          <a:blipFill>
            <a:blip r:embed="rId3" cstate="print"/>
            <a:stretch>
              <a:fillRect/>
            </a:stretch>
          </a:blipFill>
        </p:spPr>
        <p:txBody>
          <a:bodyPr wrap="square" lIns="0" tIns="0" rIns="0" bIns="0" rtlCol="0"/>
          <a:lstStyle/>
          <a:p>
            <a:endParaRPr sz="1588"/>
          </a:p>
        </p:txBody>
      </p:sp>
      <p:sp>
        <p:nvSpPr>
          <p:cNvPr id="16" name="object 16"/>
          <p:cNvSpPr/>
          <p:nvPr/>
        </p:nvSpPr>
        <p:spPr>
          <a:xfrm>
            <a:off x="1120726" y="714005"/>
            <a:ext cx="566737" cy="109649"/>
          </a:xfrm>
          <a:prstGeom prst="rect">
            <a:avLst/>
          </a:prstGeom>
          <a:blipFill>
            <a:blip r:embed="rId4" cstate="print"/>
            <a:stretch>
              <a:fillRect/>
            </a:stretch>
          </a:blipFill>
        </p:spPr>
        <p:txBody>
          <a:bodyPr wrap="square" lIns="0" tIns="0" rIns="0" bIns="0" rtlCol="0"/>
          <a:lstStyle/>
          <a:p>
            <a:endParaRPr sz="1588"/>
          </a:p>
        </p:txBody>
      </p:sp>
      <p:sp>
        <p:nvSpPr>
          <p:cNvPr id="19" name="object 19"/>
          <p:cNvSpPr/>
          <p:nvPr/>
        </p:nvSpPr>
        <p:spPr>
          <a:xfrm>
            <a:off x="398302" y="892997"/>
            <a:ext cx="8347822" cy="0"/>
          </a:xfrm>
          <a:custGeom>
            <a:avLst/>
            <a:gdLst/>
            <a:ahLst/>
            <a:cxnLst/>
            <a:rect l="l" t="t" r="r" b="b"/>
            <a:pathLst>
              <a:path w="9460865">
                <a:moveTo>
                  <a:pt x="0" y="0"/>
                </a:moveTo>
                <a:lnTo>
                  <a:pt x="9460382" y="0"/>
                </a:lnTo>
              </a:path>
            </a:pathLst>
          </a:custGeom>
          <a:ln w="25400">
            <a:solidFill>
              <a:srgbClr val="0065A4"/>
            </a:solidFill>
          </a:ln>
        </p:spPr>
        <p:txBody>
          <a:bodyPr wrap="square" lIns="0" tIns="0" rIns="0" bIns="0" rtlCol="0"/>
          <a:lstStyle/>
          <a:p>
            <a:endParaRPr sz="1588"/>
          </a:p>
        </p:txBody>
      </p:sp>
      <p:sp>
        <p:nvSpPr>
          <p:cNvPr id="20" name="object 20"/>
          <p:cNvSpPr txBox="1"/>
          <p:nvPr/>
        </p:nvSpPr>
        <p:spPr>
          <a:xfrm>
            <a:off x="2214472" y="306929"/>
            <a:ext cx="3149974" cy="488724"/>
          </a:xfrm>
          <a:prstGeom prst="rect">
            <a:avLst/>
          </a:prstGeom>
        </p:spPr>
        <p:txBody>
          <a:bodyPr vert="horz" wrap="square" lIns="0" tIns="0" rIns="0" bIns="0" rtlCol="0">
            <a:spAutoFit/>
          </a:bodyPr>
          <a:lstStyle/>
          <a:p>
            <a:pPr marL="11206" marR="4483"/>
            <a:r>
              <a:rPr sz="1588" b="1" spc="-4" dirty="0">
                <a:solidFill>
                  <a:schemeClr val="tx2"/>
                </a:solidFill>
                <a:latin typeface="Arial"/>
                <a:cs typeface="Arial"/>
              </a:rPr>
              <a:t>NCCN </a:t>
            </a:r>
            <a:r>
              <a:rPr sz="1588" b="1" dirty="0">
                <a:solidFill>
                  <a:schemeClr val="tx2"/>
                </a:solidFill>
                <a:latin typeface="Arial"/>
                <a:cs typeface="Arial"/>
              </a:rPr>
              <a:t>Guidelines </a:t>
            </a:r>
            <a:r>
              <a:rPr sz="1588" b="1" spc="-18" dirty="0">
                <a:solidFill>
                  <a:schemeClr val="tx2"/>
                </a:solidFill>
                <a:latin typeface="Arial"/>
                <a:cs typeface="Arial"/>
              </a:rPr>
              <a:t>Version </a:t>
            </a:r>
            <a:r>
              <a:rPr sz="1588" b="1" spc="-4" dirty="0">
                <a:solidFill>
                  <a:schemeClr val="tx2"/>
                </a:solidFill>
                <a:latin typeface="Arial"/>
                <a:cs typeface="Arial"/>
              </a:rPr>
              <a:t>2.2017  </a:t>
            </a:r>
            <a:r>
              <a:rPr sz="1588" b="1" dirty="0" err="1">
                <a:solidFill>
                  <a:schemeClr val="tx2"/>
                </a:solidFill>
                <a:latin typeface="Arial"/>
                <a:cs typeface="Arial"/>
              </a:rPr>
              <a:t>Osteosarcoma</a:t>
            </a:r>
            <a:endParaRPr sz="1588" dirty="0">
              <a:solidFill>
                <a:schemeClr val="tx2"/>
              </a:solidFill>
              <a:latin typeface="Arial"/>
              <a:cs typeface="Arial"/>
            </a:endParaRPr>
          </a:p>
        </p:txBody>
      </p:sp>
      <p:grpSp>
        <p:nvGrpSpPr>
          <p:cNvPr id="17" name="Agrupar 16"/>
          <p:cNvGrpSpPr/>
          <p:nvPr/>
        </p:nvGrpSpPr>
        <p:grpSpPr>
          <a:xfrm>
            <a:off x="926666" y="1235807"/>
            <a:ext cx="6944268" cy="5661692"/>
            <a:chOff x="328647" y="970968"/>
            <a:chExt cx="4071545" cy="4508786"/>
          </a:xfrm>
        </p:grpSpPr>
        <p:sp>
          <p:nvSpPr>
            <p:cNvPr id="24" name="object 24"/>
            <p:cNvSpPr/>
            <p:nvPr/>
          </p:nvSpPr>
          <p:spPr>
            <a:xfrm>
              <a:off x="1079397" y="5479754"/>
              <a:ext cx="31376" cy="0"/>
            </a:xfrm>
            <a:custGeom>
              <a:avLst/>
              <a:gdLst/>
              <a:ahLst/>
              <a:cxnLst/>
              <a:rect l="l" t="t" r="r" b="b"/>
              <a:pathLst>
                <a:path w="35559">
                  <a:moveTo>
                    <a:pt x="0" y="0"/>
                  </a:moveTo>
                  <a:lnTo>
                    <a:pt x="35280" y="0"/>
                  </a:lnTo>
                </a:path>
              </a:pathLst>
            </a:custGeom>
            <a:ln w="9296">
              <a:solidFill>
                <a:srgbClr val="000000"/>
              </a:solidFill>
            </a:ln>
          </p:spPr>
          <p:txBody>
            <a:bodyPr wrap="square" lIns="0" tIns="0" rIns="0" bIns="0" rtlCol="0"/>
            <a:lstStyle/>
            <a:p>
              <a:endParaRPr sz="1400"/>
            </a:p>
          </p:txBody>
        </p:sp>
        <p:sp>
          <p:nvSpPr>
            <p:cNvPr id="26" name="object 26"/>
            <p:cNvSpPr txBox="1"/>
            <p:nvPr/>
          </p:nvSpPr>
          <p:spPr>
            <a:xfrm>
              <a:off x="387102" y="970968"/>
              <a:ext cx="1090290" cy="176285"/>
            </a:xfrm>
            <a:prstGeom prst="rect">
              <a:avLst/>
            </a:prstGeom>
            <a:ln w="38100">
              <a:solidFill>
                <a:srgbClr val="FF0000"/>
              </a:solidFill>
            </a:ln>
          </p:spPr>
          <p:txBody>
            <a:bodyPr vert="horz" wrap="square" lIns="0" tIns="0" rIns="0" bIns="0" rtlCol="0">
              <a:spAutoFit/>
            </a:bodyPr>
            <a:lstStyle/>
            <a:p>
              <a:pPr marL="11206"/>
              <a:r>
                <a:rPr sz="1400" b="1" spc="-4" dirty="0">
                  <a:solidFill>
                    <a:schemeClr val="tx2"/>
                  </a:solidFill>
                  <a:latin typeface="Arial"/>
                  <a:cs typeface="Arial"/>
                </a:rPr>
                <a:t>SURVEILLANCE</a:t>
              </a:r>
              <a:endParaRPr sz="1400" dirty="0">
                <a:solidFill>
                  <a:schemeClr val="tx2"/>
                </a:solidFill>
                <a:latin typeface="Arial"/>
                <a:cs typeface="Arial"/>
              </a:endParaRPr>
            </a:p>
          </p:txBody>
        </p:sp>
        <p:sp>
          <p:nvSpPr>
            <p:cNvPr id="28" name="object 28"/>
            <p:cNvSpPr txBox="1"/>
            <p:nvPr/>
          </p:nvSpPr>
          <p:spPr>
            <a:xfrm>
              <a:off x="2370716" y="2466212"/>
              <a:ext cx="131109" cy="176285"/>
            </a:xfrm>
            <a:prstGeom prst="rect">
              <a:avLst/>
            </a:prstGeom>
          </p:spPr>
          <p:txBody>
            <a:bodyPr vert="horz" wrap="square" lIns="0" tIns="0" rIns="0" bIns="0" rtlCol="0">
              <a:spAutoFit/>
            </a:bodyPr>
            <a:lstStyle/>
            <a:p>
              <a:pPr marL="11206"/>
              <a:r>
                <a:rPr sz="1400" b="1" u="sng">
                  <a:latin typeface="Arial"/>
                  <a:cs typeface="Arial"/>
                </a:rPr>
                <a:t> </a:t>
              </a:r>
              <a:r>
                <a:rPr sz="1400" b="1" u="sng" spc="40">
                  <a:latin typeface="Arial"/>
                  <a:cs typeface="Arial"/>
                </a:rPr>
                <a:t> </a:t>
              </a:r>
              <a:endParaRPr sz="1400">
                <a:latin typeface="Arial"/>
                <a:cs typeface="Arial"/>
              </a:endParaRPr>
            </a:p>
          </p:txBody>
        </p:sp>
        <p:sp>
          <p:nvSpPr>
            <p:cNvPr id="29" name="object 29"/>
            <p:cNvSpPr txBox="1"/>
            <p:nvPr/>
          </p:nvSpPr>
          <p:spPr>
            <a:xfrm>
              <a:off x="386950" y="1726579"/>
              <a:ext cx="1864659" cy="2291702"/>
            </a:xfrm>
            <a:prstGeom prst="rect">
              <a:avLst/>
            </a:prstGeom>
          </p:spPr>
          <p:txBody>
            <a:bodyPr vert="horz" wrap="square" lIns="0" tIns="0" rIns="0" bIns="0" rtlCol="0">
              <a:spAutoFit/>
            </a:bodyPr>
            <a:lstStyle/>
            <a:p>
              <a:pPr marL="51549" marR="226931" indent="-40343">
                <a:buChar char="•"/>
                <a:tabLst>
                  <a:tab pos="89092" algn="l"/>
                </a:tabLst>
              </a:pPr>
              <a:r>
                <a:rPr sz="1400" b="1" dirty="0">
                  <a:solidFill>
                    <a:schemeClr val="tx2"/>
                  </a:solidFill>
                  <a:latin typeface="Arial"/>
                  <a:cs typeface="Arial"/>
                </a:rPr>
                <a:t>Physical </a:t>
              </a:r>
              <a:r>
                <a:rPr sz="1400" b="1" spc="-4" dirty="0">
                  <a:solidFill>
                    <a:schemeClr val="tx2"/>
                  </a:solidFill>
                  <a:latin typeface="Arial"/>
                  <a:cs typeface="Arial"/>
                </a:rPr>
                <a:t>exam, </a:t>
              </a:r>
              <a:r>
                <a:rPr sz="1400" b="1" dirty="0">
                  <a:solidFill>
                    <a:schemeClr val="tx2"/>
                  </a:solidFill>
                  <a:latin typeface="Arial"/>
                  <a:cs typeface="Arial"/>
                </a:rPr>
                <a:t>imaging</a:t>
              </a:r>
              <a:r>
                <a:rPr sz="1400" b="1" spc="-84" dirty="0">
                  <a:solidFill>
                    <a:schemeClr val="tx2"/>
                  </a:solidFill>
                  <a:latin typeface="Arial"/>
                  <a:cs typeface="Arial"/>
                </a:rPr>
                <a:t> </a:t>
              </a:r>
              <a:r>
                <a:rPr sz="1400" b="1" dirty="0">
                  <a:solidFill>
                    <a:schemeClr val="tx2"/>
                  </a:solidFill>
                  <a:latin typeface="Arial"/>
                  <a:cs typeface="Arial"/>
                </a:rPr>
                <a:t>of  primary </a:t>
              </a:r>
              <a:r>
                <a:rPr sz="1400" b="1" spc="-4" dirty="0">
                  <a:solidFill>
                    <a:schemeClr val="tx2"/>
                  </a:solidFill>
                  <a:latin typeface="Arial"/>
                  <a:cs typeface="Arial"/>
                </a:rPr>
                <a:t>site and chest</a:t>
              </a:r>
              <a:r>
                <a:rPr sz="1400" b="1" spc="-6" baseline="24691" dirty="0">
                  <a:solidFill>
                    <a:schemeClr val="tx2"/>
                  </a:solidFill>
                  <a:latin typeface="Arial"/>
                  <a:cs typeface="Arial"/>
                </a:rPr>
                <a:t>k  </a:t>
              </a:r>
              <a:r>
                <a:rPr sz="1400" b="1" dirty="0" smtClean="0">
                  <a:solidFill>
                    <a:schemeClr val="tx2"/>
                  </a:solidFill>
                  <a:latin typeface="Arial"/>
                  <a:cs typeface="Arial"/>
                </a:rPr>
                <a:t>Follow-up</a:t>
              </a:r>
              <a:r>
                <a:rPr sz="1400" b="1" spc="-93" dirty="0" smtClean="0">
                  <a:solidFill>
                    <a:schemeClr val="tx2"/>
                  </a:solidFill>
                  <a:latin typeface="Arial"/>
                  <a:cs typeface="Arial"/>
                </a:rPr>
                <a:t> </a:t>
              </a:r>
              <a:r>
                <a:rPr sz="1400" b="1" spc="-4" dirty="0">
                  <a:solidFill>
                    <a:schemeClr val="tx2"/>
                  </a:solidFill>
                  <a:latin typeface="Arial"/>
                  <a:cs typeface="Arial"/>
                </a:rPr>
                <a:t>schedule:</a:t>
              </a:r>
              <a:endParaRPr sz="1400" dirty="0">
                <a:solidFill>
                  <a:schemeClr val="tx2"/>
                </a:solidFill>
                <a:latin typeface="Arial"/>
                <a:cs typeface="Arial"/>
              </a:endParaRPr>
            </a:p>
            <a:p>
              <a:pPr marL="110384" algn="ctr"/>
              <a:r>
                <a:rPr sz="1400" b="1" dirty="0">
                  <a:solidFill>
                    <a:schemeClr val="tx2"/>
                  </a:solidFill>
                  <a:latin typeface="Arial"/>
                  <a:cs typeface="Arial"/>
                </a:rPr>
                <a:t>(Orthopedic and</a:t>
              </a:r>
              <a:r>
                <a:rPr sz="1400" b="1" spc="-88" dirty="0">
                  <a:solidFill>
                    <a:schemeClr val="tx2"/>
                  </a:solidFill>
                  <a:latin typeface="Arial"/>
                  <a:cs typeface="Arial"/>
                </a:rPr>
                <a:t> </a:t>
              </a:r>
              <a:r>
                <a:rPr sz="1400" b="1" dirty="0">
                  <a:solidFill>
                    <a:schemeClr val="tx2"/>
                  </a:solidFill>
                  <a:latin typeface="Arial"/>
                  <a:cs typeface="Arial"/>
                </a:rPr>
                <a:t>Oncologic)</a:t>
              </a:r>
              <a:endParaRPr sz="1400" dirty="0">
                <a:solidFill>
                  <a:schemeClr val="tx2"/>
                </a:solidFill>
                <a:latin typeface="Arial"/>
                <a:cs typeface="Arial"/>
              </a:endParaRPr>
            </a:p>
            <a:p>
              <a:pPr marL="50989"/>
              <a:r>
                <a:rPr sz="1400" b="1" dirty="0" smtClean="0">
                  <a:solidFill>
                    <a:schemeClr val="tx2"/>
                  </a:solidFill>
                  <a:latin typeface="Arial"/>
                  <a:cs typeface="Arial"/>
                </a:rPr>
                <a:t>Every </a:t>
              </a:r>
              <a:r>
                <a:rPr sz="1400" b="1" dirty="0">
                  <a:solidFill>
                    <a:schemeClr val="tx2"/>
                  </a:solidFill>
                  <a:latin typeface="Arial"/>
                  <a:cs typeface="Arial"/>
                </a:rPr>
                <a:t>3 </a:t>
              </a:r>
              <a:r>
                <a:rPr sz="1400" b="1" spc="-4" dirty="0">
                  <a:solidFill>
                    <a:schemeClr val="tx2"/>
                  </a:solidFill>
                  <a:latin typeface="Arial"/>
                  <a:cs typeface="Arial"/>
                </a:rPr>
                <a:t>months </a:t>
              </a:r>
              <a:r>
                <a:rPr sz="1400" b="1" dirty="0">
                  <a:solidFill>
                    <a:schemeClr val="tx2"/>
                  </a:solidFill>
                  <a:latin typeface="Arial"/>
                  <a:cs typeface="Arial"/>
                </a:rPr>
                <a:t>for y 1 </a:t>
              </a:r>
              <a:r>
                <a:rPr sz="1400" b="1" spc="-4" dirty="0">
                  <a:solidFill>
                    <a:schemeClr val="tx2"/>
                  </a:solidFill>
                  <a:latin typeface="Arial"/>
                  <a:cs typeface="Arial"/>
                </a:rPr>
                <a:t>and</a:t>
              </a:r>
              <a:r>
                <a:rPr sz="1400" b="1" spc="-79" dirty="0">
                  <a:solidFill>
                    <a:schemeClr val="tx2"/>
                  </a:solidFill>
                  <a:latin typeface="Arial"/>
                  <a:cs typeface="Arial"/>
                </a:rPr>
                <a:t> </a:t>
              </a:r>
              <a:r>
                <a:rPr sz="1400" b="1" dirty="0">
                  <a:solidFill>
                    <a:schemeClr val="tx2"/>
                  </a:solidFill>
                  <a:latin typeface="Arial"/>
                  <a:cs typeface="Arial"/>
                </a:rPr>
                <a:t>2</a:t>
              </a:r>
              <a:endParaRPr sz="1400" dirty="0">
                <a:solidFill>
                  <a:schemeClr val="tx2"/>
                </a:solidFill>
                <a:latin typeface="Arial"/>
                <a:cs typeface="Arial"/>
              </a:endParaRPr>
            </a:p>
            <a:p>
              <a:pPr marL="50989"/>
              <a:r>
                <a:rPr sz="1400" b="1" dirty="0" smtClean="0">
                  <a:solidFill>
                    <a:schemeClr val="tx2"/>
                  </a:solidFill>
                  <a:latin typeface="Arial"/>
                  <a:cs typeface="Arial"/>
                </a:rPr>
                <a:t>Every </a:t>
              </a:r>
              <a:r>
                <a:rPr sz="1400" b="1" dirty="0">
                  <a:solidFill>
                    <a:schemeClr val="tx2"/>
                  </a:solidFill>
                  <a:latin typeface="Arial"/>
                  <a:cs typeface="Arial"/>
                </a:rPr>
                <a:t>4 </a:t>
              </a:r>
              <a:r>
                <a:rPr sz="1400" b="1" spc="-4" dirty="0">
                  <a:solidFill>
                    <a:schemeClr val="tx2"/>
                  </a:solidFill>
                  <a:latin typeface="Arial"/>
                  <a:cs typeface="Arial"/>
                </a:rPr>
                <a:t>months </a:t>
              </a:r>
              <a:r>
                <a:rPr sz="1400" b="1" dirty="0">
                  <a:solidFill>
                    <a:schemeClr val="tx2"/>
                  </a:solidFill>
                  <a:latin typeface="Arial"/>
                  <a:cs typeface="Arial"/>
                </a:rPr>
                <a:t>for y</a:t>
              </a:r>
              <a:r>
                <a:rPr sz="1400" b="1" spc="-84" dirty="0">
                  <a:solidFill>
                    <a:schemeClr val="tx2"/>
                  </a:solidFill>
                  <a:latin typeface="Arial"/>
                  <a:cs typeface="Arial"/>
                </a:rPr>
                <a:t> </a:t>
              </a:r>
              <a:r>
                <a:rPr sz="1400" b="1" dirty="0">
                  <a:solidFill>
                    <a:schemeClr val="tx2"/>
                  </a:solidFill>
                  <a:latin typeface="Arial"/>
                  <a:cs typeface="Arial"/>
                </a:rPr>
                <a:t>3</a:t>
              </a:r>
              <a:endParaRPr sz="1400" dirty="0">
                <a:solidFill>
                  <a:schemeClr val="tx2"/>
                </a:solidFill>
                <a:latin typeface="Arial"/>
                <a:cs typeface="Arial"/>
              </a:endParaRPr>
            </a:p>
            <a:p>
              <a:pPr marL="172019" marR="4483" indent="-121590"/>
              <a:r>
                <a:rPr sz="1400" b="1" dirty="0" smtClean="0">
                  <a:solidFill>
                    <a:schemeClr val="tx2"/>
                  </a:solidFill>
                  <a:latin typeface="Arial"/>
                  <a:cs typeface="Arial"/>
                </a:rPr>
                <a:t>Every </a:t>
              </a:r>
              <a:r>
                <a:rPr sz="1400" b="1" dirty="0">
                  <a:solidFill>
                    <a:schemeClr val="tx2"/>
                  </a:solidFill>
                  <a:latin typeface="Arial"/>
                  <a:cs typeface="Arial"/>
                </a:rPr>
                <a:t>6 </a:t>
              </a:r>
              <a:r>
                <a:rPr sz="1400" b="1" spc="-4" dirty="0">
                  <a:solidFill>
                    <a:schemeClr val="tx2"/>
                  </a:solidFill>
                  <a:latin typeface="Arial"/>
                  <a:cs typeface="Arial"/>
                </a:rPr>
                <a:t>months </a:t>
              </a:r>
              <a:r>
                <a:rPr sz="1400" b="1" dirty="0">
                  <a:solidFill>
                    <a:schemeClr val="tx2"/>
                  </a:solidFill>
                  <a:latin typeface="Arial"/>
                  <a:cs typeface="Arial"/>
                </a:rPr>
                <a:t>for y 4 </a:t>
              </a:r>
              <a:r>
                <a:rPr sz="1400" b="1" spc="-4" dirty="0">
                  <a:solidFill>
                    <a:schemeClr val="tx2"/>
                  </a:solidFill>
                  <a:latin typeface="Arial"/>
                  <a:cs typeface="Arial"/>
                </a:rPr>
                <a:t>and</a:t>
              </a:r>
              <a:r>
                <a:rPr sz="1400" b="1" spc="-79" dirty="0">
                  <a:solidFill>
                    <a:schemeClr val="tx2"/>
                  </a:solidFill>
                  <a:latin typeface="Arial"/>
                  <a:cs typeface="Arial"/>
                </a:rPr>
                <a:t> </a:t>
              </a:r>
              <a:r>
                <a:rPr sz="1400" b="1" dirty="0">
                  <a:solidFill>
                    <a:schemeClr val="tx2"/>
                  </a:solidFill>
                  <a:latin typeface="Arial"/>
                  <a:cs typeface="Arial"/>
                </a:rPr>
                <a:t>5  </a:t>
              </a:r>
              <a:r>
                <a:rPr sz="1400" b="1" spc="-4" dirty="0">
                  <a:solidFill>
                    <a:schemeClr val="tx2"/>
                  </a:solidFill>
                  <a:latin typeface="Arial"/>
                  <a:cs typeface="Arial"/>
                </a:rPr>
                <a:t>and yearly</a:t>
              </a:r>
              <a:r>
                <a:rPr sz="1400" b="1" spc="-75" dirty="0">
                  <a:solidFill>
                    <a:schemeClr val="tx2"/>
                  </a:solidFill>
                  <a:latin typeface="Arial"/>
                  <a:cs typeface="Arial"/>
                </a:rPr>
                <a:t> </a:t>
              </a:r>
              <a:r>
                <a:rPr sz="1400" b="1" dirty="0">
                  <a:solidFill>
                    <a:schemeClr val="tx2"/>
                  </a:solidFill>
                  <a:latin typeface="Arial"/>
                  <a:cs typeface="Arial"/>
                </a:rPr>
                <a:t>thereafter</a:t>
              </a:r>
              <a:endParaRPr sz="1400" dirty="0">
                <a:solidFill>
                  <a:schemeClr val="tx2"/>
                </a:solidFill>
                <a:latin typeface="Arial"/>
                <a:cs typeface="Arial"/>
              </a:endParaRPr>
            </a:p>
            <a:p>
              <a:pPr marL="91892" marR="31938" indent="-80687">
                <a:buChar char="•"/>
                <a:tabLst>
                  <a:tab pos="89092" algn="l"/>
                </a:tabLst>
              </a:pPr>
              <a:r>
                <a:rPr sz="1400" b="1" spc="-4" dirty="0">
                  <a:solidFill>
                    <a:schemeClr val="tx2"/>
                  </a:solidFill>
                  <a:latin typeface="Arial"/>
                  <a:cs typeface="Arial"/>
                </a:rPr>
                <a:t>CBC and </a:t>
              </a:r>
              <a:r>
                <a:rPr sz="1400" b="1" dirty="0">
                  <a:solidFill>
                    <a:schemeClr val="tx2"/>
                  </a:solidFill>
                  <a:latin typeface="Arial"/>
                  <a:cs typeface="Arial"/>
                </a:rPr>
                <a:t>other laboratory  </a:t>
              </a:r>
              <a:r>
                <a:rPr sz="1400" b="1" spc="-4" dirty="0">
                  <a:solidFill>
                    <a:schemeClr val="tx2"/>
                  </a:solidFill>
                  <a:latin typeface="Arial"/>
                  <a:cs typeface="Arial"/>
                </a:rPr>
                <a:t>studies as clinically</a:t>
              </a:r>
              <a:r>
                <a:rPr sz="1400" b="1" spc="-66" dirty="0">
                  <a:solidFill>
                    <a:schemeClr val="tx2"/>
                  </a:solidFill>
                  <a:latin typeface="Arial"/>
                  <a:cs typeface="Arial"/>
                </a:rPr>
                <a:t> </a:t>
              </a:r>
              <a:r>
                <a:rPr sz="1400" b="1" dirty="0">
                  <a:solidFill>
                    <a:schemeClr val="tx2"/>
                  </a:solidFill>
                  <a:latin typeface="Arial"/>
                  <a:cs typeface="Arial"/>
                </a:rPr>
                <a:t>indicated</a:t>
              </a:r>
              <a:endParaRPr sz="1400" dirty="0">
                <a:solidFill>
                  <a:schemeClr val="tx2"/>
                </a:solidFill>
                <a:latin typeface="Arial"/>
                <a:cs typeface="Arial"/>
              </a:endParaRPr>
            </a:p>
            <a:p>
              <a:pPr marL="88531" indent="-77325">
                <a:buChar char="•"/>
                <a:tabLst>
                  <a:tab pos="89092" algn="l"/>
                </a:tabLst>
              </a:pPr>
              <a:r>
                <a:rPr sz="1400" b="1" spc="-4" dirty="0">
                  <a:solidFill>
                    <a:schemeClr val="tx2"/>
                  </a:solidFill>
                  <a:latin typeface="Arial"/>
                  <a:cs typeface="Arial"/>
                </a:rPr>
                <a:t>Consider </a:t>
              </a:r>
              <a:r>
                <a:rPr sz="1400" b="1" dirty="0">
                  <a:solidFill>
                    <a:schemeClr val="tx2"/>
                  </a:solidFill>
                  <a:latin typeface="Arial"/>
                  <a:cs typeface="Arial"/>
                </a:rPr>
                <a:t>PET/CT </a:t>
              </a:r>
              <a:r>
                <a:rPr sz="1400" b="1" spc="-4" dirty="0">
                  <a:solidFill>
                    <a:schemeClr val="tx2"/>
                  </a:solidFill>
                  <a:latin typeface="Arial"/>
                  <a:cs typeface="Arial"/>
                </a:rPr>
                <a:t>and/or</a:t>
              </a:r>
              <a:r>
                <a:rPr sz="1400" b="1" spc="-75" dirty="0">
                  <a:solidFill>
                    <a:schemeClr val="tx2"/>
                  </a:solidFill>
                  <a:latin typeface="Arial"/>
                  <a:cs typeface="Arial"/>
                </a:rPr>
                <a:t> </a:t>
              </a:r>
              <a:r>
                <a:rPr sz="1400" b="1" dirty="0">
                  <a:solidFill>
                    <a:schemeClr val="tx2"/>
                  </a:solidFill>
                  <a:latin typeface="Arial"/>
                  <a:cs typeface="Arial"/>
                </a:rPr>
                <a:t>bone</a:t>
              </a:r>
              <a:endParaRPr sz="1400" dirty="0">
                <a:solidFill>
                  <a:schemeClr val="tx2"/>
                </a:solidFill>
                <a:latin typeface="Arial"/>
                <a:cs typeface="Arial"/>
              </a:endParaRPr>
            </a:p>
            <a:p>
              <a:pPr marL="91892"/>
              <a:r>
                <a:rPr sz="1400" b="1" dirty="0">
                  <a:solidFill>
                    <a:schemeClr val="tx2"/>
                  </a:solidFill>
                  <a:latin typeface="Arial"/>
                  <a:cs typeface="Arial"/>
                </a:rPr>
                <a:t>scan (category</a:t>
              </a:r>
              <a:r>
                <a:rPr sz="1400" b="1" spc="-79" dirty="0">
                  <a:solidFill>
                    <a:schemeClr val="tx2"/>
                  </a:solidFill>
                  <a:latin typeface="Arial"/>
                  <a:cs typeface="Arial"/>
                </a:rPr>
                <a:t> </a:t>
              </a:r>
              <a:r>
                <a:rPr sz="1400" b="1" spc="-4" dirty="0">
                  <a:solidFill>
                    <a:schemeClr val="tx2"/>
                  </a:solidFill>
                  <a:latin typeface="Arial"/>
                  <a:cs typeface="Arial"/>
                </a:rPr>
                <a:t>2B)</a:t>
              </a:r>
              <a:endParaRPr sz="1400" dirty="0">
                <a:solidFill>
                  <a:schemeClr val="tx2"/>
                </a:solidFill>
                <a:latin typeface="Arial"/>
                <a:cs typeface="Arial"/>
              </a:endParaRPr>
            </a:p>
            <a:p>
              <a:pPr marL="88531" indent="-77325">
                <a:buChar char="•"/>
                <a:tabLst>
                  <a:tab pos="89092" algn="l"/>
                </a:tabLst>
              </a:pPr>
              <a:r>
                <a:rPr sz="1400" b="1" spc="-4" dirty="0">
                  <a:solidFill>
                    <a:schemeClr val="tx2"/>
                  </a:solidFill>
                  <a:latin typeface="Arial"/>
                  <a:cs typeface="Arial"/>
                </a:rPr>
                <a:t>Reassess </a:t>
              </a:r>
              <a:r>
                <a:rPr sz="1400" b="1" dirty="0">
                  <a:solidFill>
                    <a:schemeClr val="tx2"/>
                  </a:solidFill>
                  <a:latin typeface="Arial"/>
                  <a:cs typeface="Arial"/>
                </a:rPr>
                <a:t>function </a:t>
              </a:r>
              <a:r>
                <a:rPr sz="1400" b="1" spc="-4" dirty="0">
                  <a:solidFill>
                    <a:schemeClr val="tx2"/>
                  </a:solidFill>
                  <a:latin typeface="Arial"/>
                  <a:cs typeface="Arial"/>
                </a:rPr>
                <a:t>every</a:t>
              </a:r>
              <a:r>
                <a:rPr sz="1400" b="1" spc="-75" dirty="0">
                  <a:solidFill>
                    <a:schemeClr val="tx2"/>
                  </a:solidFill>
                  <a:latin typeface="Arial"/>
                  <a:cs typeface="Arial"/>
                </a:rPr>
                <a:t> </a:t>
              </a:r>
              <a:r>
                <a:rPr sz="1400" b="1" spc="-4" dirty="0">
                  <a:solidFill>
                    <a:schemeClr val="tx2"/>
                  </a:solidFill>
                  <a:latin typeface="Arial"/>
                  <a:cs typeface="Arial"/>
                </a:rPr>
                <a:t>visit</a:t>
              </a:r>
              <a:endParaRPr sz="1400" dirty="0">
                <a:solidFill>
                  <a:schemeClr val="tx2"/>
                </a:solidFill>
                <a:latin typeface="Arial"/>
                <a:cs typeface="Arial"/>
              </a:endParaRPr>
            </a:p>
          </p:txBody>
        </p:sp>
        <p:sp>
          <p:nvSpPr>
            <p:cNvPr id="30" name="object 30"/>
            <p:cNvSpPr txBox="1"/>
            <p:nvPr/>
          </p:nvSpPr>
          <p:spPr>
            <a:xfrm>
              <a:off x="2559737" y="2614119"/>
              <a:ext cx="495300" cy="176285"/>
            </a:xfrm>
            <a:prstGeom prst="rect">
              <a:avLst/>
            </a:prstGeom>
          </p:spPr>
          <p:txBody>
            <a:bodyPr vert="horz" wrap="square" lIns="0" tIns="0" rIns="0" bIns="0" rtlCol="0">
              <a:spAutoFit/>
            </a:bodyPr>
            <a:lstStyle/>
            <a:p>
              <a:pPr marL="11206"/>
              <a:r>
                <a:rPr sz="1400" b="1" spc="-4" dirty="0" smtClean="0">
                  <a:solidFill>
                    <a:schemeClr val="tx2"/>
                  </a:solidFill>
                  <a:latin typeface="Arial"/>
                  <a:cs typeface="Arial"/>
                </a:rPr>
                <a:t>Reapse</a:t>
              </a:r>
              <a:endParaRPr sz="1400" dirty="0">
                <a:solidFill>
                  <a:schemeClr val="tx2"/>
                </a:solidFill>
                <a:latin typeface="Arial"/>
                <a:cs typeface="Arial"/>
              </a:endParaRPr>
            </a:p>
          </p:txBody>
        </p:sp>
        <p:sp>
          <p:nvSpPr>
            <p:cNvPr id="31" name="object 31"/>
            <p:cNvSpPr txBox="1"/>
            <p:nvPr/>
          </p:nvSpPr>
          <p:spPr>
            <a:xfrm>
              <a:off x="3026911" y="2402189"/>
              <a:ext cx="1373281" cy="176285"/>
            </a:xfrm>
            <a:prstGeom prst="rect">
              <a:avLst/>
            </a:prstGeom>
          </p:spPr>
          <p:txBody>
            <a:bodyPr vert="horz" wrap="square" lIns="0" tIns="0" rIns="0" bIns="0" rtlCol="0">
              <a:spAutoFit/>
            </a:bodyPr>
            <a:lstStyle/>
            <a:p>
              <a:pPr marL="11206"/>
              <a:r>
                <a:rPr sz="1400" b="1" u="sng" dirty="0">
                  <a:latin typeface="Arial"/>
                  <a:cs typeface="Arial"/>
                </a:rPr>
                <a:t>   </a:t>
              </a:r>
              <a:r>
                <a:rPr sz="1400" b="1" u="sng" spc="53" dirty="0">
                  <a:latin typeface="Arial"/>
                  <a:cs typeface="Arial"/>
                </a:rPr>
                <a:t> </a:t>
              </a:r>
              <a:r>
                <a:rPr sz="1400" b="1" dirty="0">
                  <a:latin typeface="Arial"/>
                  <a:cs typeface="Arial"/>
                </a:rPr>
                <a:t>  </a:t>
              </a:r>
              <a:r>
                <a:rPr sz="1400" b="1" spc="53" dirty="0">
                  <a:latin typeface="Arial"/>
                  <a:cs typeface="Arial"/>
                </a:rPr>
                <a:t> </a:t>
              </a:r>
              <a:r>
                <a:rPr sz="1400" b="1" spc="-4" dirty="0" err="1" smtClean="0">
                  <a:latin typeface="Arial"/>
                  <a:cs typeface="Arial"/>
                </a:rPr>
                <a:t>Chemotherapy</a:t>
              </a:r>
              <a:r>
                <a:rPr sz="1400" b="1" spc="-6" baseline="24691" dirty="0" err="1" smtClean="0">
                  <a:latin typeface="Arial"/>
                  <a:cs typeface="Arial"/>
                </a:rPr>
                <a:t>d</a:t>
              </a:r>
              <a:r>
                <a:rPr sz="1400" b="1" spc="-6" baseline="24691" dirty="0" smtClean="0">
                  <a:latin typeface="Arial"/>
                  <a:cs typeface="Arial"/>
                </a:rPr>
                <a:t> </a:t>
              </a:r>
              <a:r>
                <a:rPr sz="1400" b="1" spc="79" baseline="24691" dirty="0" smtClean="0">
                  <a:latin typeface="Arial"/>
                  <a:cs typeface="Arial"/>
                </a:rPr>
                <a:t> </a:t>
              </a:r>
              <a:r>
                <a:rPr sz="1400" b="1" u="sng" baseline="24691" dirty="0" smtClean="0">
                  <a:latin typeface="Arial"/>
                  <a:cs typeface="Arial"/>
                </a:rPr>
                <a:t> </a:t>
              </a:r>
              <a:r>
                <a:rPr sz="1400" b="1" u="sng" spc="-46" baseline="24691" dirty="0" smtClean="0">
                  <a:latin typeface="Arial"/>
                  <a:cs typeface="Arial"/>
                </a:rPr>
                <a:t> </a:t>
              </a:r>
              <a:endParaRPr sz="1400" baseline="24691" dirty="0">
                <a:latin typeface="Arial"/>
                <a:cs typeface="Arial"/>
              </a:endParaRPr>
            </a:p>
          </p:txBody>
        </p:sp>
        <p:sp>
          <p:nvSpPr>
            <p:cNvPr id="32" name="object 32"/>
            <p:cNvSpPr txBox="1"/>
            <p:nvPr/>
          </p:nvSpPr>
          <p:spPr>
            <a:xfrm>
              <a:off x="3310251" y="2614130"/>
              <a:ext cx="981635" cy="528854"/>
            </a:xfrm>
            <a:prstGeom prst="rect">
              <a:avLst/>
            </a:prstGeom>
          </p:spPr>
          <p:txBody>
            <a:bodyPr vert="horz" wrap="square" lIns="0" tIns="0" rIns="0" bIns="0" rtlCol="0">
              <a:spAutoFit/>
            </a:bodyPr>
            <a:lstStyle/>
            <a:p>
              <a:pPr marL="11206" marR="4483"/>
              <a:r>
                <a:rPr sz="1400" b="1" spc="-4" dirty="0">
                  <a:latin typeface="Arial"/>
                  <a:cs typeface="Arial"/>
                </a:rPr>
                <a:t>and/or</a:t>
              </a:r>
              <a:r>
                <a:rPr sz="1400" b="1" spc="-66" dirty="0">
                  <a:latin typeface="Arial"/>
                  <a:cs typeface="Arial"/>
                </a:rPr>
                <a:t> </a:t>
              </a:r>
              <a:r>
                <a:rPr sz="1400" b="1" spc="-4" dirty="0">
                  <a:latin typeface="Arial"/>
                  <a:cs typeface="Arial"/>
                </a:rPr>
                <a:t>resection  </a:t>
              </a:r>
              <a:r>
                <a:rPr sz="1400" b="1" dirty="0">
                  <a:latin typeface="Arial"/>
                  <a:cs typeface="Arial"/>
                </a:rPr>
                <a:t>if</a:t>
              </a:r>
              <a:r>
                <a:rPr sz="1400" b="1" spc="-88" dirty="0">
                  <a:latin typeface="Arial"/>
                  <a:cs typeface="Arial"/>
                </a:rPr>
                <a:t> </a:t>
              </a:r>
              <a:r>
                <a:rPr sz="1400" b="1" dirty="0">
                  <a:latin typeface="Arial"/>
                  <a:cs typeface="Arial"/>
                </a:rPr>
                <a:t>possible</a:t>
              </a:r>
              <a:endParaRPr sz="1400" dirty="0">
                <a:latin typeface="Arial"/>
                <a:cs typeface="Arial"/>
              </a:endParaRPr>
            </a:p>
          </p:txBody>
        </p:sp>
        <p:sp>
          <p:nvSpPr>
            <p:cNvPr id="37" name="object 37"/>
            <p:cNvSpPr/>
            <p:nvPr/>
          </p:nvSpPr>
          <p:spPr>
            <a:xfrm>
              <a:off x="2472780" y="2658125"/>
              <a:ext cx="79001" cy="57710"/>
            </a:xfrm>
            <a:custGeom>
              <a:avLst/>
              <a:gdLst/>
              <a:ahLst/>
              <a:cxnLst/>
              <a:rect l="l" t="t" r="r" b="b"/>
              <a:pathLst>
                <a:path w="89535" h="65405">
                  <a:moveTo>
                    <a:pt x="0" y="0"/>
                  </a:moveTo>
                  <a:lnTo>
                    <a:pt x="0" y="64820"/>
                  </a:lnTo>
                  <a:lnTo>
                    <a:pt x="89052" y="32410"/>
                  </a:lnTo>
                  <a:lnTo>
                    <a:pt x="0" y="0"/>
                  </a:lnTo>
                  <a:close/>
                </a:path>
              </a:pathLst>
            </a:custGeom>
            <a:solidFill>
              <a:srgbClr val="000000"/>
            </a:solidFill>
          </p:spPr>
          <p:txBody>
            <a:bodyPr wrap="square" lIns="0" tIns="0" rIns="0" bIns="0" rtlCol="0"/>
            <a:lstStyle/>
            <a:p>
              <a:endParaRPr sz="1400"/>
            </a:p>
          </p:txBody>
        </p:sp>
        <p:sp>
          <p:nvSpPr>
            <p:cNvPr id="38" name="object 38"/>
            <p:cNvSpPr/>
            <p:nvPr/>
          </p:nvSpPr>
          <p:spPr>
            <a:xfrm>
              <a:off x="2358390" y="1740498"/>
              <a:ext cx="0" cy="1878666"/>
            </a:xfrm>
            <a:custGeom>
              <a:avLst/>
              <a:gdLst/>
              <a:ahLst/>
              <a:cxnLst/>
              <a:rect l="l" t="t" r="r" b="b"/>
              <a:pathLst>
                <a:path h="2129154">
                  <a:moveTo>
                    <a:pt x="0" y="0"/>
                  </a:moveTo>
                  <a:lnTo>
                    <a:pt x="0" y="2129091"/>
                  </a:lnTo>
                </a:path>
              </a:pathLst>
            </a:custGeom>
            <a:ln w="12700">
              <a:solidFill>
                <a:srgbClr val="000000"/>
              </a:solidFill>
            </a:ln>
          </p:spPr>
          <p:txBody>
            <a:bodyPr wrap="square" lIns="0" tIns="0" rIns="0" bIns="0" rtlCol="0"/>
            <a:lstStyle/>
            <a:p>
              <a:endParaRPr sz="1400"/>
            </a:p>
          </p:txBody>
        </p:sp>
        <p:sp>
          <p:nvSpPr>
            <p:cNvPr id="39" name="object 39"/>
            <p:cNvSpPr/>
            <p:nvPr/>
          </p:nvSpPr>
          <p:spPr>
            <a:xfrm>
              <a:off x="3193990" y="2658125"/>
              <a:ext cx="79001" cy="57710"/>
            </a:xfrm>
            <a:custGeom>
              <a:avLst/>
              <a:gdLst/>
              <a:ahLst/>
              <a:cxnLst/>
              <a:rect l="l" t="t" r="r" b="b"/>
              <a:pathLst>
                <a:path w="89535" h="65405">
                  <a:moveTo>
                    <a:pt x="0" y="0"/>
                  </a:moveTo>
                  <a:lnTo>
                    <a:pt x="0" y="64820"/>
                  </a:lnTo>
                  <a:lnTo>
                    <a:pt x="89052" y="32410"/>
                  </a:lnTo>
                  <a:lnTo>
                    <a:pt x="0" y="0"/>
                  </a:lnTo>
                  <a:close/>
                </a:path>
              </a:pathLst>
            </a:custGeom>
            <a:solidFill>
              <a:srgbClr val="000000"/>
            </a:solidFill>
          </p:spPr>
          <p:txBody>
            <a:bodyPr wrap="square" lIns="0" tIns="0" rIns="0" bIns="0" rtlCol="0"/>
            <a:lstStyle/>
            <a:p>
              <a:endParaRPr sz="1400"/>
            </a:p>
          </p:txBody>
        </p:sp>
        <p:sp>
          <p:nvSpPr>
            <p:cNvPr id="40" name="object 40"/>
            <p:cNvSpPr/>
            <p:nvPr/>
          </p:nvSpPr>
          <p:spPr>
            <a:xfrm>
              <a:off x="3301925" y="2489981"/>
              <a:ext cx="0" cy="406773"/>
            </a:xfrm>
            <a:custGeom>
              <a:avLst/>
              <a:gdLst/>
              <a:ahLst/>
              <a:cxnLst/>
              <a:rect l="l" t="t" r="r" b="b"/>
              <a:pathLst>
                <a:path h="461010">
                  <a:moveTo>
                    <a:pt x="0" y="0"/>
                  </a:moveTo>
                  <a:lnTo>
                    <a:pt x="0" y="460717"/>
                  </a:lnTo>
                </a:path>
              </a:pathLst>
            </a:custGeom>
            <a:ln w="12700">
              <a:solidFill>
                <a:srgbClr val="000000"/>
              </a:solidFill>
            </a:ln>
          </p:spPr>
          <p:txBody>
            <a:bodyPr wrap="square" lIns="0" tIns="0" rIns="0" bIns="0" rtlCol="0"/>
            <a:lstStyle/>
            <a:p>
              <a:endParaRPr sz="1400"/>
            </a:p>
          </p:txBody>
        </p:sp>
        <p:sp>
          <p:nvSpPr>
            <p:cNvPr id="59" name="Elipse 58"/>
            <p:cNvSpPr/>
            <p:nvPr/>
          </p:nvSpPr>
          <p:spPr>
            <a:xfrm>
              <a:off x="328647" y="3194810"/>
              <a:ext cx="1915353" cy="952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grpSp>
      <p:sp>
        <p:nvSpPr>
          <p:cNvPr id="18" name="Flecha arriba 17"/>
          <p:cNvSpPr/>
          <p:nvPr/>
        </p:nvSpPr>
        <p:spPr>
          <a:xfrm>
            <a:off x="4912699" y="4188411"/>
            <a:ext cx="366968" cy="8739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xmlns="" val="51217292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Shape 1164"/>
          <p:cNvSpPr/>
          <p:nvPr/>
        </p:nvSpPr>
        <p:spPr>
          <a:xfrm>
            <a:off x="2934928" y="132736"/>
            <a:ext cx="3436375" cy="6529849"/>
          </a:xfrm>
          <a:prstGeom prst="rect">
            <a:avLst/>
          </a:prstGeom>
          <a:blipFill rotWithShape="1">
            <a:blip r:embed="rId3">
              <a:alphaModFix/>
            </a:blip>
            <a:stretch>
              <a:fillRect/>
            </a:stretch>
          </a:blip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Font typeface="Calibri"/>
              <a:buNone/>
            </a:pPr>
            <a:endParaRPr sz="1800" b="0" i="0" u="none" strike="noStrike" cap="none">
              <a:solidFill>
                <a:srgbClr val="000000"/>
              </a:solidFill>
              <a:latin typeface="Calibri"/>
              <a:ea typeface="Calibri"/>
              <a:cs typeface="Calibri"/>
              <a:sym typeface="Calibri"/>
            </a:endParaRPr>
          </a:p>
        </p:txBody>
      </p:sp>
      <p:sp>
        <p:nvSpPr>
          <p:cNvPr id="1165" name="Shape 1165"/>
          <p:cNvSpPr txBox="1">
            <a:spLocks noGrp="1"/>
          </p:cNvSpPr>
          <p:nvPr>
            <p:ph type="title"/>
          </p:nvPr>
        </p:nvSpPr>
        <p:spPr>
          <a:xfrm>
            <a:off x="-1" y="1268362"/>
            <a:ext cx="3396343" cy="2508319"/>
          </a:xfrm>
          <a:prstGeom prst="rect">
            <a:avLst/>
          </a:prstGeom>
          <a:noFill/>
          <a:ln>
            <a:noFill/>
          </a:ln>
        </p:spPr>
        <p:txBody>
          <a:bodyPr lIns="91425" tIns="45700" rIns="91425" bIns="45700" anchor="ctr" anchorCtr="0">
            <a:noAutofit/>
          </a:bodyPr>
          <a:lstStyle/>
          <a:p>
            <a:pPr lvl="0">
              <a:buSzPct val="25000"/>
            </a:pPr>
            <a:r>
              <a:rPr lang="en-US" sz="2800" b="0" i="0" u="none" strike="noStrike" cap="none" dirty="0">
                <a:solidFill>
                  <a:schemeClr val="lt1"/>
                </a:solidFill>
                <a:latin typeface="Calibri"/>
                <a:ea typeface="Calibri"/>
                <a:cs typeface="Calibri"/>
                <a:sym typeface="Calibri"/>
              </a:rPr>
              <a:t>				</a:t>
            </a:r>
            <a:r>
              <a:rPr lang="es-ES_tradnl" sz="4000" baseline="30000" dirty="0" smtClean="0">
                <a:solidFill>
                  <a:schemeClr val="tx2"/>
                </a:solidFill>
              </a:rPr>
              <a:t> 18</a:t>
            </a:r>
            <a:r>
              <a:rPr lang="es-ES_tradnl" sz="4000" dirty="0" smtClean="0">
                <a:solidFill>
                  <a:schemeClr val="tx2"/>
                </a:solidFill>
              </a:rPr>
              <a:t>F-FDG </a:t>
            </a:r>
            <a:endParaRPr lang="en-US" sz="4000" b="0" i="0" u="none" strike="noStrike" cap="none" dirty="0">
              <a:solidFill>
                <a:schemeClr val="lt1"/>
              </a:solidFill>
              <a:latin typeface="Calibri"/>
              <a:ea typeface="Calibri"/>
              <a:cs typeface="Calibri"/>
              <a:sym typeface="Calibri"/>
            </a:endParaRPr>
          </a:p>
        </p:txBody>
      </p:sp>
    </p:spTree>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Shape 1171"/>
          <p:cNvSpPr txBox="1"/>
          <p:nvPr/>
        </p:nvSpPr>
        <p:spPr>
          <a:xfrm>
            <a:off x="0" y="6477000"/>
            <a:ext cx="9207499" cy="381000"/>
          </a:xfrm>
          <a:prstGeom prst="rect">
            <a:avLst/>
          </a:prstGeom>
          <a:noFill/>
          <a:ln>
            <a:noFill/>
          </a:ln>
        </p:spPr>
        <p:txBody>
          <a:bodyPr lIns="90000" tIns="45000" rIns="90000" bIns="45000" anchor="t" anchorCtr="0">
            <a:noAutofit/>
          </a:bodyPr>
          <a:lstStyle/>
          <a:p>
            <a:pPr marL="0" marR="0" lvl="0" indent="0" algn="r" rtl="0">
              <a:spcBef>
                <a:spcPts val="0"/>
              </a:spcBef>
              <a:buSzPct val="25000"/>
              <a:buNone/>
            </a:pPr>
            <a:r>
              <a:rPr lang="en-US" sz="1600" i="1">
                <a:solidFill>
                  <a:srgbClr val="FFFFFF"/>
                </a:solidFill>
                <a:latin typeface="Arial"/>
                <a:ea typeface="Arial"/>
                <a:cs typeface="Arial"/>
                <a:sym typeface="Arial"/>
              </a:rPr>
              <a:t>PET Clinics</a:t>
            </a:r>
            <a:r>
              <a:rPr lang="en-US" sz="1600">
                <a:solidFill>
                  <a:srgbClr val="FFFFFF"/>
                </a:solidFill>
                <a:latin typeface="Arial"/>
                <a:ea typeface="Arial"/>
                <a:cs typeface="Arial"/>
                <a:sym typeface="Arial"/>
              </a:rPr>
              <a:t> 2012 7, 293-301DOI: (10.1016/j.cpet.2012.04.004</a:t>
            </a:r>
            <a:r>
              <a:rPr lang="en-US" sz="900">
                <a:solidFill>
                  <a:srgbClr val="FFFFFF"/>
                </a:solidFill>
                <a:latin typeface="Arial"/>
                <a:ea typeface="Arial"/>
                <a:cs typeface="Arial"/>
                <a:sym typeface="Arial"/>
              </a:rPr>
              <a:t>) </a:t>
            </a:r>
          </a:p>
        </p:txBody>
      </p:sp>
      <p:pic>
        <p:nvPicPr>
          <p:cNvPr id="1172" name="Shape 1172"/>
          <p:cNvPicPr preferRelativeResize="0"/>
          <p:nvPr/>
        </p:nvPicPr>
        <p:blipFill rotWithShape="1">
          <a:blip r:embed="rId3">
            <a:alphaModFix/>
          </a:blip>
          <a:srcRect/>
          <a:stretch/>
        </p:blipFill>
        <p:spPr>
          <a:xfrm>
            <a:off x="548512" y="1135861"/>
            <a:ext cx="8150982" cy="4591040"/>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gallery dir="l"/>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Shape 1158"/>
          <p:cNvSpPr txBox="1">
            <a:spLocks noGrp="1"/>
          </p:cNvSpPr>
          <p:nvPr>
            <p:ph type="title"/>
          </p:nvPr>
        </p:nvSpPr>
        <p:spPr>
          <a:xfrm>
            <a:off x="0" y="46036"/>
            <a:ext cx="8477250" cy="1211262"/>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r>
              <a:rPr lang="en-US" sz="4400" b="0" i="0" u="none" strike="noStrike" cap="none" baseline="30000" dirty="0">
                <a:solidFill>
                  <a:schemeClr val="lt1"/>
                </a:solidFill>
                <a:latin typeface="Calibri"/>
                <a:ea typeface="Calibri"/>
                <a:cs typeface="Calibri"/>
                <a:sym typeface="Calibri"/>
              </a:rPr>
              <a:t>18</a:t>
            </a:r>
            <a:r>
              <a:rPr lang="en-US" sz="4400" b="0" i="0" u="none" strike="noStrike" cap="none" dirty="0">
                <a:solidFill>
                  <a:schemeClr val="lt1"/>
                </a:solidFill>
                <a:latin typeface="Calibri"/>
                <a:ea typeface="Calibri"/>
                <a:cs typeface="Calibri"/>
                <a:sym typeface="Calibri"/>
              </a:rPr>
              <a:t>F-FNa</a:t>
            </a:r>
          </a:p>
        </p:txBody>
      </p:sp>
      <p:sp>
        <p:nvSpPr>
          <p:cNvPr id="1159" name="Shape 1159"/>
          <p:cNvSpPr txBox="1">
            <a:spLocks noGrp="1"/>
          </p:cNvSpPr>
          <p:nvPr>
            <p:ph type="body" idx="1"/>
          </p:nvPr>
        </p:nvSpPr>
        <p:spPr>
          <a:xfrm>
            <a:off x="12701" y="1065980"/>
            <a:ext cx="9131298" cy="5792019"/>
          </a:xfrm>
          <a:prstGeom prst="rect">
            <a:avLst/>
          </a:prstGeom>
          <a:noFill/>
          <a:ln>
            <a:noFill/>
          </a:ln>
        </p:spPr>
        <p:txBody>
          <a:bodyPr lIns="91425" tIns="45700" rIns="91425" bIns="45700" anchor="ctr" anchorCtr="0">
            <a:noAutofit/>
          </a:bodyPr>
          <a:lstStyle/>
          <a:p>
            <a:pPr marL="285750" marR="0" lvl="0" indent="-285750" algn="l" rtl="0">
              <a:spcBef>
                <a:spcPts val="0"/>
              </a:spcBef>
              <a:spcAft>
                <a:spcPts val="0"/>
              </a:spcAft>
              <a:buClr>
                <a:schemeClr val="lt1"/>
              </a:buClr>
              <a:buSzPct val="133333"/>
              <a:buFont typeface="Noto Sans Symbols"/>
              <a:buChar char="❖"/>
            </a:pPr>
            <a:r>
              <a:rPr lang="en-US" sz="2400" b="0" i="0" u="none" strike="noStrike" cap="none" dirty="0" err="1" smtClean="0">
                <a:solidFill>
                  <a:schemeClr val="lt1"/>
                </a:solidFill>
                <a:latin typeface="Calibri"/>
                <a:ea typeface="Calibri"/>
                <a:cs typeface="Calibri"/>
                <a:sym typeface="Calibri"/>
              </a:rPr>
              <a:t>Menor</a:t>
            </a:r>
            <a:r>
              <a:rPr lang="en-US" sz="2400" b="0" i="0" u="none" strike="noStrike" cap="none" dirty="0" smtClean="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unión</a:t>
            </a:r>
            <a:r>
              <a:rPr lang="en-US" sz="2400" b="0" i="0" u="none" strike="noStrike" cap="none" dirty="0">
                <a:solidFill>
                  <a:schemeClr val="lt1"/>
                </a:solidFill>
                <a:latin typeface="Calibri"/>
                <a:ea typeface="Calibri"/>
                <a:cs typeface="Calibri"/>
                <a:sym typeface="Calibri"/>
              </a:rPr>
              <a:t> a </a:t>
            </a:r>
            <a:r>
              <a:rPr lang="en-US" sz="2400" b="0" i="0" u="none" strike="noStrike" cap="none" dirty="0" err="1">
                <a:solidFill>
                  <a:schemeClr val="lt1"/>
                </a:solidFill>
                <a:latin typeface="Calibri"/>
                <a:ea typeface="Calibri"/>
                <a:cs typeface="Calibri"/>
                <a:sym typeface="Calibri"/>
              </a:rPr>
              <a:t>proteínas</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plasmáticas</a:t>
            </a:r>
            <a:r>
              <a:rPr lang="en-US" sz="2400" b="0" i="0" u="none" strike="noStrike" cap="none" dirty="0">
                <a:solidFill>
                  <a:schemeClr val="lt1"/>
                </a:solidFill>
                <a:latin typeface="Calibri"/>
                <a:ea typeface="Calibri"/>
                <a:cs typeface="Calibri"/>
                <a:sym typeface="Calibri"/>
              </a:rPr>
              <a:t> que el MDP: </a:t>
            </a:r>
            <a:r>
              <a:rPr lang="en-US" sz="2400" b="0" i="0" u="none" strike="noStrike" cap="none" dirty="0" err="1">
                <a:solidFill>
                  <a:schemeClr val="lt1"/>
                </a:solidFill>
                <a:latin typeface="Calibri"/>
                <a:ea typeface="Calibri"/>
                <a:cs typeface="Calibri"/>
                <a:sym typeface="Calibri"/>
              </a:rPr>
              <a:t>Extracción</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ósea</a:t>
            </a:r>
            <a:r>
              <a:rPr lang="en-US" sz="2400" b="0" i="0" u="none" strike="noStrike" cap="none" dirty="0">
                <a:solidFill>
                  <a:schemeClr val="lt1"/>
                </a:solidFill>
                <a:latin typeface="Calibri"/>
                <a:ea typeface="Calibri"/>
                <a:cs typeface="Calibri"/>
                <a:sym typeface="Calibri"/>
              </a:rPr>
              <a:t> </a:t>
            </a:r>
            <a:r>
              <a:rPr lang="en-US" sz="2400" dirty="0"/>
              <a:t> </a:t>
            </a:r>
            <a:r>
              <a:rPr lang="en-US" sz="2400" dirty="0" smtClean="0"/>
              <a:t>   </a:t>
            </a:r>
            <a:r>
              <a:rPr lang="en-US" sz="2400" b="0" i="0" u="none" strike="noStrike" cap="none" dirty="0" err="1" smtClean="0">
                <a:solidFill>
                  <a:schemeClr val="lt1"/>
                </a:solidFill>
                <a:latin typeface="Calibri"/>
                <a:ea typeface="Calibri"/>
                <a:cs typeface="Calibri"/>
                <a:sym typeface="Calibri"/>
              </a:rPr>
              <a:t>mas</a:t>
            </a:r>
            <a:r>
              <a:rPr lang="en-US" sz="2400" b="0" i="0" u="none" strike="noStrike" cap="none" dirty="0" smtClean="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rápida</a:t>
            </a:r>
            <a:r>
              <a:rPr lang="en-US" sz="2400" b="0" i="0" u="none" strike="noStrike" cap="none" dirty="0">
                <a:solidFill>
                  <a:schemeClr val="lt1"/>
                </a:solidFill>
                <a:latin typeface="Calibri"/>
                <a:ea typeface="Calibri"/>
                <a:cs typeface="Calibri"/>
                <a:sym typeface="Calibri"/>
              </a:rPr>
              <a:t>.</a:t>
            </a:r>
          </a:p>
          <a:p>
            <a:pPr marL="285750" marR="0" lvl="0" indent="-285750" algn="l" rtl="0">
              <a:spcBef>
                <a:spcPts val="1000"/>
              </a:spcBef>
              <a:spcAft>
                <a:spcPts val="0"/>
              </a:spcAft>
              <a:buClr>
                <a:schemeClr val="lt1"/>
              </a:buClr>
              <a:buSzPct val="100000"/>
              <a:buFont typeface="Noto Sans Symbols"/>
              <a:buChar char="❖"/>
            </a:pP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Adquisición</a:t>
            </a:r>
            <a:r>
              <a:rPr lang="en-US" sz="2400" b="0" i="0" u="none" strike="noStrike" cap="none" dirty="0">
                <a:solidFill>
                  <a:schemeClr val="lt1"/>
                </a:solidFill>
                <a:latin typeface="Calibri"/>
                <a:ea typeface="Calibri"/>
                <a:cs typeface="Calibri"/>
                <a:sym typeface="Calibri"/>
              </a:rPr>
              <a:t> de </a:t>
            </a:r>
            <a:r>
              <a:rPr lang="en-US" sz="2400" b="0" i="0" u="none" strike="noStrike" cap="none" dirty="0" err="1">
                <a:solidFill>
                  <a:schemeClr val="lt1"/>
                </a:solidFill>
                <a:latin typeface="Calibri"/>
                <a:ea typeface="Calibri"/>
                <a:cs typeface="Calibri"/>
                <a:sym typeface="Calibri"/>
              </a:rPr>
              <a:t>Imágenes</a:t>
            </a:r>
            <a:r>
              <a:rPr lang="en-US" sz="2400" b="0" i="0" u="none" strike="noStrike" cap="none" dirty="0">
                <a:solidFill>
                  <a:schemeClr val="lt1"/>
                </a:solidFill>
                <a:latin typeface="Calibri"/>
                <a:ea typeface="Calibri"/>
                <a:cs typeface="Calibri"/>
                <a:sym typeface="Calibri"/>
              </a:rPr>
              <a:t> a </a:t>
            </a:r>
            <a:r>
              <a:rPr lang="en-US" sz="2400" b="0" i="0" u="none" strike="noStrike" cap="none" dirty="0" err="1">
                <a:solidFill>
                  <a:schemeClr val="lt1"/>
                </a:solidFill>
                <a:latin typeface="Calibri"/>
                <a:ea typeface="Calibri"/>
                <a:cs typeface="Calibri"/>
                <a:sym typeface="Calibri"/>
              </a:rPr>
              <a:t>los</a:t>
            </a:r>
            <a:r>
              <a:rPr lang="en-US" sz="2400" b="0" i="0" u="none" strike="noStrike" cap="none" dirty="0">
                <a:solidFill>
                  <a:schemeClr val="lt1"/>
                </a:solidFill>
                <a:latin typeface="Calibri"/>
                <a:ea typeface="Calibri"/>
                <a:cs typeface="Calibri"/>
                <a:sym typeface="Calibri"/>
              </a:rPr>
              <a:t> 45-60m.</a:t>
            </a:r>
          </a:p>
          <a:p>
            <a:pPr marL="285750" marR="0" lvl="0" indent="-285750" algn="l" rtl="0">
              <a:spcBef>
                <a:spcPts val="1000"/>
              </a:spcBef>
              <a:spcAft>
                <a:spcPts val="0"/>
              </a:spcAft>
              <a:buClr>
                <a:schemeClr val="lt1"/>
              </a:buClr>
              <a:buSzPct val="100000"/>
              <a:buFont typeface="Noto Sans Symbols"/>
              <a:buChar char="❖"/>
            </a:pP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Concentración</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ósea</a:t>
            </a:r>
            <a:r>
              <a:rPr lang="en-US" sz="2400" b="0" i="0" u="none" strike="noStrike" cap="none" dirty="0">
                <a:solidFill>
                  <a:schemeClr val="lt1"/>
                </a:solidFill>
                <a:latin typeface="Calibri"/>
                <a:ea typeface="Calibri"/>
                <a:cs typeface="Calibri"/>
                <a:sym typeface="Calibri"/>
              </a:rPr>
              <a:t>: dos </a:t>
            </a:r>
            <a:r>
              <a:rPr lang="en-US" sz="2400" b="0" i="0" u="none" strike="noStrike" cap="none" dirty="0" err="1">
                <a:solidFill>
                  <a:schemeClr val="lt1"/>
                </a:solidFill>
                <a:latin typeface="Calibri"/>
                <a:ea typeface="Calibri"/>
                <a:cs typeface="Calibri"/>
                <a:sym typeface="Calibri"/>
              </a:rPr>
              <a:t>veces</a:t>
            </a:r>
            <a:r>
              <a:rPr lang="en-US" sz="2400" b="0" i="0" u="none" strike="noStrike" cap="none" dirty="0">
                <a:solidFill>
                  <a:schemeClr val="lt1"/>
                </a:solidFill>
                <a:latin typeface="Calibri"/>
                <a:ea typeface="Calibri"/>
                <a:cs typeface="Calibri"/>
                <a:sym typeface="Calibri"/>
              </a:rPr>
              <a:t> mayor que el </a:t>
            </a:r>
            <a:r>
              <a:rPr lang="en-US" sz="2400" b="0" i="0" u="none" strike="noStrike" cap="none" baseline="30000" dirty="0" smtClean="0">
                <a:solidFill>
                  <a:schemeClr val="lt1"/>
                </a:solidFill>
                <a:latin typeface="Calibri"/>
                <a:ea typeface="Calibri"/>
                <a:cs typeface="Calibri"/>
                <a:sym typeface="Calibri"/>
              </a:rPr>
              <a:t>99m</a:t>
            </a:r>
            <a:r>
              <a:rPr lang="en-US" sz="2400" b="0" i="0" u="none" strike="noStrike" cap="none" dirty="0" smtClean="0">
                <a:solidFill>
                  <a:schemeClr val="lt1"/>
                </a:solidFill>
                <a:latin typeface="Calibri"/>
                <a:ea typeface="Calibri"/>
                <a:cs typeface="Calibri"/>
                <a:sym typeface="Calibri"/>
              </a:rPr>
              <a:t>Tc-MDP:Mayor </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diferenciación</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lesión</a:t>
            </a:r>
            <a:r>
              <a:rPr lang="en-US" sz="2400" b="0" i="0" u="none" strike="noStrike" cap="none" dirty="0">
                <a:solidFill>
                  <a:schemeClr val="lt1"/>
                </a:solidFill>
                <a:latin typeface="Calibri"/>
                <a:ea typeface="Calibri"/>
                <a:cs typeface="Calibri"/>
                <a:sym typeface="Calibri"/>
              </a:rPr>
              <a:t>/</a:t>
            </a:r>
            <a:r>
              <a:rPr lang="en-US" sz="2400" b="0" i="0" u="none" strike="noStrike" cap="none" dirty="0" err="1">
                <a:solidFill>
                  <a:schemeClr val="lt1"/>
                </a:solidFill>
                <a:latin typeface="Calibri"/>
                <a:ea typeface="Calibri"/>
                <a:cs typeface="Calibri"/>
                <a:sym typeface="Calibri"/>
              </a:rPr>
              <a:t>fondo</a:t>
            </a:r>
            <a:r>
              <a:rPr lang="en-US" sz="2400" b="0" i="0" u="none" strike="noStrike" cap="none" dirty="0">
                <a:solidFill>
                  <a:schemeClr val="lt1"/>
                </a:solidFill>
                <a:latin typeface="Calibri"/>
                <a:ea typeface="Calibri"/>
                <a:cs typeface="Calibri"/>
                <a:sym typeface="Calibri"/>
              </a:rPr>
              <a:t>.</a:t>
            </a:r>
          </a:p>
          <a:p>
            <a:pPr marL="0" marR="0" lvl="0" indent="0" algn="l" rtl="0">
              <a:spcBef>
                <a:spcPts val="1000"/>
              </a:spcBef>
              <a:spcAft>
                <a:spcPts val="0"/>
              </a:spcAft>
              <a:buClr>
                <a:schemeClr val="lt1"/>
              </a:buClr>
              <a:buSzPct val="25000"/>
              <a:buFont typeface="Arial"/>
              <a:buNone/>
            </a:pPr>
            <a:r>
              <a:rPr lang="en-US" sz="3200" b="1" i="1" u="none" strike="noStrike" cap="none" dirty="0">
                <a:solidFill>
                  <a:schemeClr val="lt1"/>
                </a:solidFill>
                <a:latin typeface="Calibri"/>
                <a:ea typeface="Calibri"/>
                <a:cs typeface="Calibri"/>
                <a:sym typeface="Calibri"/>
              </a:rPr>
              <a:t>Alta  </a:t>
            </a:r>
            <a:r>
              <a:rPr lang="en-US" sz="3200" b="1" i="1" u="none" strike="noStrike" cap="none" dirty="0" err="1">
                <a:solidFill>
                  <a:schemeClr val="lt1"/>
                </a:solidFill>
                <a:latin typeface="Calibri"/>
                <a:ea typeface="Calibri"/>
                <a:cs typeface="Calibri"/>
                <a:sym typeface="Calibri"/>
              </a:rPr>
              <a:t>Resolución</a:t>
            </a:r>
            <a:r>
              <a:rPr lang="en-US" sz="3200" b="1" i="1" u="none" strike="noStrike" cap="none" dirty="0">
                <a:solidFill>
                  <a:schemeClr val="lt1"/>
                </a:solidFill>
                <a:latin typeface="Calibri"/>
                <a:ea typeface="Calibri"/>
                <a:cs typeface="Calibri"/>
                <a:sym typeface="Calibri"/>
              </a:rPr>
              <a:t>:</a:t>
            </a:r>
          </a:p>
          <a:p>
            <a:pPr marL="0" marR="0" lvl="0" indent="0" algn="l" rtl="0">
              <a:spcBef>
                <a:spcPts val="1000"/>
              </a:spcBef>
              <a:spcAft>
                <a:spcPts val="0"/>
              </a:spcAft>
              <a:buClr>
                <a:schemeClr val="lt1"/>
              </a:buClr>
              <a:buSzPct val="25000"/>
              <a:buFont typeface="Arial"/>
              <a:buNone/>
            </a:pPr>
            <a:r>
              <a:rPr lang="en-US" sz="1800" b="0" i="0" u="none" strike="noStrike" cap="none" dirty="0">
                <a:solidFill>
                  <a:schemeClr val="lt1"/>
                </a:solidFill>
                <a:latin typeface="Calibri"/>
                <a:ea typeface="Calibri"/>
                <a:cs typeface="Calibri"/>
                <a:sym typeface="Calibri"/>
              </a:rPr>
              <a:t>	</a:t>
            </a:r>
            <a:r>
              <a:rPr lang="en-US" sz="2000" b="0" i="0" u="none" strike="noStrike" cap="none" dirty="0">
                <a:solidFill>
                  <a:schemeClr val="lt1"/>
                </a:solidFill>
                <a:latin typeface="Calibri"/>
                <a:ea typeface="Calibri"/>
                <a:cs typeface="Calibri"/>
                <a:sym typeface="Calibri"/>
              </a:rPr>
              <a:t>PET: 5.5 (7 ) mm.</a:t>
            </a:r>
          </a:p>
          <a:p>
            <a:pPr marL="0" marR="0" lvl="0" indent="0" algn="l" rtl="0">
              <a:spcBef>
                <a:spcPts val="1000"/>
              </a:spcBef>
              <a:spcAft>
                <a:spcPts val="0"/>
              </a:spcAft>
              <a:buClr>
                <a:schemeClr val="lt1"/>
              </a:buClr>
              <a:buSzPct val="25000"/>
              <a:buFont typeface="Arial"/>
              <a:buNone/>
            </a:pPr>
            <a:r>
              <a:rPr lang="en-US" sz="2000" b="0" i="0" u="none" strike="noStrike" cap="none" dirty="0">
                <a:solidFill>
                  <a:schemeClr val="lt1"/>
                </a:solidFill>
                <a:latin typeface="Calibri"/>
                <a:ea typeface="Calibri"/>
                <a:cs typeface="Calibri"/>
                <a:sym typeface="Calibri"/>
              </a:rPr>
              <a:t>	SPECT: 8-10 mm.</a:t>
            </a:r>
          </a:p>
          <a:p>
            <a:pPr marL="0" marR="0" lvl="0" indent="0" algn="l" rtl="0">
              <a:spcBef>
                <a:spcPts val="1000"/>
              </a:spcBef>
              <a:spcAft>
                <a:spcPts val="0"/>
              </a:spcAft>
              <a:buClr>
                <a:schemeClr val="lt1"/>
              </a:buClr>
              <a:buSzPct val="25000"/>
              <a:buFont typeface="Arial"/>
              <a:buNone/>
            </a:pPr>
            <a:endParaRPr sz="2000" b="0" i="0" u="none" strike="noStrike" cap="none" dirty="0">
              <a:solidFill>
                <a:schemeClr val="lt1"/>
              </a:solidFill>
              <a:latin typeface="Calibri"/>
              <a:ea typeface="Calibri"/>
              <a:cs typeface="Calibri"/>
              <a:sym typeface="Calibri"/>
            </a:endParaRPr>
          </a:p>
          <a:p>
            <a:pPr marL="0" marR="0" lvl="0" indent="0" algn="ctr" rtl="0">
              <a:spcBef>
                <a:spcPts val="1000"/>
              </a:spcBef>
              <a:spcAft>
                <a:spcPts val="0"/>
              </a:spcAft>
              <a:buClr>
                <a:schemeClr val="lt1"/>
              </a:buClr>
              <a:buSzPct val="25000"/>
              <a:buFont typeface="Arial"/>
              <a:buNone/>
            </a:pPr>
            <a:r>
              <a:rPr lang="en-US" sz="2800" b="0" i="0" u="none" strike="noStrike" cap="none" dirty="0" err="1">
                <a:solidFill>
                  <a:schemeClr val="lt1"/>
                </a:solidFill>
                <a:latin typeface="Calibri"/>
                <a:ea typeface="Calibri"/>
                <a:cs typeface="Calibri"/>
                <a:sym typeface="Calibri"/>
              </a:rPr>
              <a:t>Pocos</a:t>
            </a:r>
            <a:r>
              <a:rPr lang="en-US" sz="2800" b="0" i="0" u="none" strike="noStrike" cap="none" dirty="0">
                <a:solidFill>
                  <a:schemeClr val="lt1"/>
                </a:solidFill>
                <a:latin typeface="Calibri"/>
                <a:ea typeface="Calibri"/>
                <a:cs typeface="Calibri"/>
                <a:sym typeface="Calibri"/>
              </a:rPr>
              <a:t> </a:t>
            </a:r>
            <a:r>
              <a:rPr lang="en-US" sz="2800" b="0" i="0" u="none" strike="noStrike" cap="none" dirty="0" err="1">
                <a:solidFill>
                  <a:schemeClr val="lt1"/>
                </a:solidFill>
                <a:latin typeface="Calibri"/>
                <a:ea typeface="Calibri"/>
                <a:cs typeface="Calibri"/>
                <a:sym typeface="Calibri"/>
              </a:rPr>
              <a:t>datos</a:t>
            </a:r>
            <a:r>
              <a:rPr lang="en-US" sz="2800" b="0" i="0" u="none" strike="noStrike" cap="none" dirty="0">
                <a:solidFill>
                  <a:schemeClr val="lt1"/>
                </a:solidFill>
                <a:latin typeface="Calibri"/>
                <a:ea typeface="Calibri"/>
                <a:cs typeface="Calibri"/>
                <a:sym typeface="Calibri"/>
              </a:rPr>
              <a:t> de </a:t>
            </a:r>
            <a:r>
              <a:rPr lang="en-US" sz="2800" b="0" i="0" u="none" strike="noStrike" cap="none" dirty="0" err="1">
                <a:solidFill>
                  <a:schemeClr val="lt1"/>
                </a:solidFill>
                <a:latin typeface="Calibri"/>
                <a:ea typeface="Calibri"/>
                <a:cs typeface="Calibri"/>
                <a:sym typeface="Calibri"/>
              </a:rPr>
              <a:t>comparación</a:t>
            </a:r>
            <a:r>
              <a:rPr lang="en-US" sz="2800" b="0" i="0" u="none" strike="noStrike" cap="none" dirty="0">
                <a:solidFill>
                  <a:schemeClr val="lt1"/>
                </a:solidFill>
                <a:latin typeface="Calibri"/>
                <a:ea typeface="Calibri"/>
                <a:cs typeface="Calibri"/>
                <a:sym typeface="Calibri"/>
              </a:rPr>
              <a:t> individual con CO, y </a:t>
            </a:r>
            <a:r>
              <a:rPr lang="en-US" sz="2800" b="0" i="0" u="none" strike="noStrike" cap="none" dirty="0" err="1">
                <a:solidFill>
                  <a:schemeClr val="lt1"/>
                </a:solidFill>
                <a:latin typeface="Calibri"/>
                <a:ea typeface="Calibri"/>
                <a:cs typeface="Calibri"/>
                <a:sym typeface="Calibri"/>
              </a:rPr>
              <a:t>menos</a:t>
            </a:r>
            <a:r>
              <a:rPr lang="en-US" sz="2800" b="0" i="0" u="none" strike="noStrike" cap="none" dirty="0">
                <a:solidFill>
                  <a:schemeClr val="lt1"/>
                </a:solidFill>
                <a:latin typeface="Calibri"/>
                <a:ea typeface="Calibri"/>
                <a:cs typeface="Calibri"/>
                <a:sym typeface="Calibri"/>
              </a:rPr>
              <a:t> </a:t>
            </a:r>
            <a:r>
              <a:rPr lang="en-US" sz="2800" b="0" i="0" u="none" strike="noStrike" cap="none" dirty="0" err="1">
                <a:solidFill>
                  <a:schemeClr val="lt1"/>
                </a:solidFill>
                <a:latin typeface="Calibri"/>
                <a:ea typeface="Calibri"/>
                <a:cs typeface="Calibri"/>
                <a:sym typeface="Calibri"/>
              </a:rPr>
              <a:t>aún</a:t>
            </a:r>
            <a:r>
              <a:rPr lang="en-US" sz="2800" b="0" i="0" u="none" strike="noStrike" cap="none" dirty="0">
                <a:solidFill>
                  <a:schemeClr val="lt1"/>
                </a:solidFill>
                <a:latin typeface="Calibri"/>
                <a:ea typeface="Calibri"/>
                <a:cs typeface="Calibri"/>
                <a:sym typeface="Calibri"/>
              </a:rPr>
              <a:t> con SPECT/CT.</a:t>
            </a:r>
          </a:p>
          <a:p>
            <a:pPr marL="285750" marR="0" lvl="0" indent="-285750" algn="l" rtl="0">
              <a:spcBef>
                <a:spcPts val="1000"/>
              </a:spcBef>
              <a:spcAft>
                <a:spcPts val="0"/>
              </a:spcAft>
              <a:buClr>
                <a:schemeClr val="lt1"/>
              </a:buClr>
              <a:buSzPct val="100000"/>
              <a:buFont typeface="Arial"/>
              <a:buNone/>
            </a:pPr>
            <a:endParaRPr sz="2800" b="0" i="0" u="none" strike="noStrike" cap="none" dirty="0">
              <a:solidFill>
                <a:schemeClr val="lt1"/>
              </a:solidFill>
              <a:latin typeface="Calibri"/>
              <a:ea typeface="Calibri"/>
              <a:cs typeface="Calibri"/>
              <a:sym typeface="Calibri"/>
            </a:endParaRPr>
          </a:p>
          <a:p>
            <a:pPr marL="0" marR="0" lvl="0" indent="0" algn="l" rtl="0">
              <a:spcBef>
                <a:spcPts val="1000"/>
              </a:spcBef>
              <a:spcAft>
                <a:spcPts val="0"/>
              </a:spcAft>
              <a:buClr>
                <a:schemeClr val="lt1"/>
              </a:buClr>
              <a:buSzPct val="25000"/>
              <a:buFont typeface="Arial"/>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2"/>
          </p:nvPr>
        </p:nvSpPr>
        <p:spPr>
          <a:xfrm>
            <a:off x="0" y="1068388"/>
            <a:ext cx="3323645" cy="5649912"/>
          </a:xfrm>
        </p:spPr>
        <p:txBody>
          <a:bodyPr>
            <a:normAutofit/>
          </a:bodyPr>
          <a:lstStyle/>
          <a:p>
            <a:pPr>
              <a:buFont typeface="Wingdings" charset="2"/>
              <a:buChar char="v"/>
            </a:pPr>
            <a:r>
              <a:rPr lang="es-ES_tradnl" sz="2800" dirty="0" smtClean="0">
                <a:latin typeface="+mj-lt"/>
              </a:rPr>
              <a:t>140 </a:t>
            </a:r>
            <a:r>
              <a:rPr lang="es-ES_tradnl" sz="2800" dirty="0" err="1">
                <a:latin typeface="+mj-lt"/>
              </a:rPr>
              <a:t>Kev</a:t>
            </a:r>
            <a:endParaRPr lang="es-ES_tradnl" sz="2800" dirty="0">
              <a:latin typeface="+mj-lt"/>
            </a:endParaRPr>
          </a:p>
          <a:p>
            <a:pPr>
              <a:buFont typeface="Wingdings" charset="2"/>
              <a:buChar char="v"/>
            </a:pPr>
            <a:r>
              <a:rPr lang="es-ES_tradnl" sz="2800" dirty="0" smtClean="0">
                <a:latin typeface="+mj-lt"/>
              </a:rPr>
              <a:t>Vida </a:t>
            </a:r>
            <a:r>
              <a:rPr lang="es-ES_tradnl" sz="2800" dirty="0">
                <a:latin typeface="+mj-lt"/>
              </a:rPr>
              <a:t>Media: 6 h</a:t>
            </a:r>
          </a:p>
          <a:p>
            <a:pPr>
              <a:buFont typeface="Wingdings" charset="2"/>
              <a:buChar char="v"/>
            </a:pPr>
            <a:r>
              <a:rPr lang="es-ES_tradnl" sz="2800" dirty="0" smtClean="0">
                <a:latin typeface="+mj-lt"/>
              </a:rPr>
              <a:t>Gamma </a:t>
            </a:r>
            <a:r>
              <a:rPr lang="es-ES_tradnl" sz="2800" dirty="0" err="1" smtClean="0">
                <a:latin typeface="+mj-lt"/>
              </a:rPr>
              <a:t>Camara</a:t>
            </a:r>
            <a:endParaRPr lang="es-ES_tradnl" sz="2800" dirty="0">
              <a:latin typeface="+mj-lt"/>
            </a:endParaRPr>
          </a:p>
          <a:p>
            <a:pPr>
              <a:buFont typeface="Wingdings" charset="2"/>
              <a:buChar char="v"/>
            </a:pPr>
            <a:r>
              <a:rPr lang="es-ES_tradnl" sz="2800" dirty="0" smtClean="0">
                <a:latin typeface="+mj-lt"/>
              </a:rPr>
              <a:t>0.2mCi /Kg</a:t>
            </a:r>
            <a:endParaRPr lang="es-ES_tradnl" sz="2800" dirty="0">
              <a:latin typeface="+mj-lt"/>
            </a:endParaRPr>
          </a:p>
          <a:p>
            <a:pPr>
              <a:buFont typeface="Wingdings" charset="2"/>
              <a:buChar char="v"/>
            </a:pPr>
            <a:r>
              <a:rPr lang="es-ES_tradnl" sz="2800" dirty="0" smtClean="0">
                <a:latin typeface="+mj-lt"/>
              </a:rPr>
              <a:t> 1mCi - </a:t>
            </a:r>
            <a:r>
              <a:rPr lang="es-ES_tradnl" sz="2800" dirty="0">
                <a:latin typeface="+mj-lt"/>
              </a:rPr>
              <a:t>20mCi</a:t>
            </a:r>
          </a:p>
        </p:txBody>
      </p:sp>
      <p:sp>
        <p:nvSpPr>
          <p:cNvPr id="6" name="Marcador de contenido 5"/>
          <p:cNvSpPr>
            <a:spLocks noGrp="1"/>
          </p:cNvSpPr>
          <p:nvPr>
            <p:ph sz="quarter" idx="4"/>
          </p:nvPr>
        </p:nvSpPr>
        <p:spPr>
          <a:xfrm>
            <a:off x="3624944" y="1068388"/>
            <a:ext cx="5373602" cy="5121275"/>
          </a:xfrm>
        </p:spPr>
        <p:txBody>
          <a:bodyPr>
            <a:normAutofit fontScale="77500" lnSpcReduction="20000"/>
          </a:bodyPr>
          <a:lstStyle/>
          <a:p>
            <a:pPr>
              <a:buFont typeface="Wingdings" charset="2"/>
              <a:buChar char="v"/>
            </a:pPr>
            <a:r>
              <a:rPr lang="es-ES_tradnl" dirty="0" smtClean="0"/>
              <a:t> </a:t>
            </a:r>
            <a:r>
              <a:rPr lang="es-ES_tradnl" sz="3100" dirty="0">
                <a:latin typeface="+mj-lt"/>
              </a:rPr>
              <a:t>511 </a:t>
            </a:r>
            <a:r>
              <a:rPr lang="es-ES_tradnl" sz="3100" dirty="0" err="1" smtClean="0">
                <a:latin typeface="+mj-lt"/>
              </a:rPr>
              <a:t>Kev</a:t>
            </a:r>
            <a:endParaRPr lang="es-ES_tradnl" sz="3100" dirty="0" smtClean="0">
              <a:latin typeface="+mj-lt"/>
            </a:endParaRPr>
          </a:p>
          <a:p>
            <a:pPr>
              <a:buFont typeface="Wingdings" charset="2"/>
              <a:buChar char="v"/>
            </a:pPr>
            <a:r>
              <a:rPr lang="es-ES_tradnl" sz="3100" dirty="0" smtClean="0">
                <a:latin typeface="+mj-lt"/>
              </a:rPr>
              <a:t>Vida media 110m.</a:t>
            </a:r>
            <a:endParaRPr lang="es-ES_tradnl" sz="3100" dirty="0">
              <a:latin typeface="+mj-lt"/>
            </a:endParaRPr>
          </a:p>
          <a:p>
            <a:pPr>
              <a:buFont typeface="Wingdings" charset="2"/>
              <a:buChar char="v"/>
            </a:pPr>
            <a:r>
              <a:rPr lang="es-ES_tradnl" sz="3100" dirty="0" smtClean="0">
                <a:latin typeface="+mj-lt"/>
              </a:rPr>
              <a:t>PET</a:t>
            </a:r>
            <a:endParaRPr lang="es-ES_tradnl" sz="3100" dirty="0">
              <a:latin typeface="+mj-lt"/>
            </a:endParaRPr>
          </a:p>
          <a:p>
            <a:pPr>
              <a:buFont typeface="Wingdings" charset="2"/>
              <a:buChar char="v"/>
            </a:pPr>
            <a:r>
              <a:rPr lang="es-ES_tradnl" sz="3100" dirty="0" smtClean="0">
                <a:latin typeface="+mj-lt"/>
              </a:rPr>
              <a:t>0.06 </a:t>
            </a:r>
            <a:r>
              <a:rPr lang="es-ES_tradnl" sz="3100" dirty="0" err="1" smtClean="0">
                <a:latin typeface="+mj-lt"/>
              </a:rPr>
              <a:t>mCi</a:t>
            </a:r>
            <a:r>
              <a:rPr lang="es-ES_tradnl" sz="3100" dirty="0" smtClean="0">
                <a:latin typeface="+mj-lt"/>
              </a:rPr>
              <a:t>/Kg.</a:t>
            </a:r>
            <a:endParaRPr lang="es-ES_tradnl" sz="3100" dirty="0">
              <a:latin typeface="+mj-lt"/>
            </a:endParaRPr>
          </a:p>
          <a:p>
            <a:pPr>
              <a:buFont typeface="Wingdings" charset="2"/>
              <a:buChar char="v"/>
            </a:pPr>
            <a:r>
              <a:rPr lang="es-ES_tradnl" sz="3100" dirty="0" smtClean="0">
                <a:latin typeface="+mj-lt"/>
              </a:rPr>
              <a:t>0.3 </a:t>
            </a:r>
            <a:r>
              <a:rPr lang="es-ES_tradnl" sz="3100" dirty="0" err="1" smtClean="0">
                <a:latin typeface="+mj-lt"/>
              </a:rPr>
              <a:t>mCi</a:t>
            </a:r>
            <a:r>
              <a:rPr lang="es-ES_tradnl" sz="3100" dirty="0" smtClean="0">
                <a:latin typeface="+mj-lt"/>
              </a:rPr>
              <a:t> - 4mCi</a:t>
            </a:r>
            <a:r>
              <a:rPr lang="es-ES_tradnl" sz="3100" dirty="0">
                <a:latin typeface="+mj-lt"/>
              </a:rPr>
              <a:t>.</a:t>
            </a:r>
          </a:p>
          <a:p>
            <a:pPr>
              <a:buFont typeface="Wingdings" charset="2"/>
              <a:buChar char="v"/>
            </a:pPr>
            <a:r>
              <a:rPr lang="es-ES_tradnl" sz="3100" dirty="0" smtClean="0">
                <a:latin typeface="+mj-lt"/>
              </a:rPr>
              <a:t>Incorporación: </a:t>
            </a:r>
            <a:r>
              <a:rPr lang="es-ES_tradnl" sz="3100" dirty="0">
                <a:latin typeface="+mj-lt"/>
              </a:rPr>
              <a:t>Similar al MDP.</a:t>
            </a:r>
          </a:p>
          <a:p>
            <a:pPr>
              <a:buFont typeface="Wingdings" charset="2"/>
              <a:buChar char="v"/>
            </a:pPr>
            <a:r>
              <a:rPr lang="es-ES_tradnl" sz="3100" dirty="0" smtClean="0">
                <a:latin typeface="+mj-lt"/>
              </a:rPr>
              <a:t>CT de ultra </a:t>
            </a:r>
            <a:r>
              <a:rPr lang="es-ES_tradnl" sz="3100" dirty="0">
                <a:latin typeface="+mj-lt"/>
              </a:rPr>
              <a:t>baja </a:t>
            </a:r>
            <a:r>
              <a:rPr lang="es-ES_tradnl" sz="3100" dirty="0" err="1" smtClean="0">
                <a:latin typeface="+mj-lt"/>
              </a:rPr>
              <a:t>dósis</a:t>
            </a:r>
            <a:r>
              <a:rPr lang="es-ES_tradnl" sz="3100" dirty="0" smtClean="0">
                <a:latin typeface="+mj-lt"/>
              </a:rPr>
              <a:t> para corrección de atenuación.</a:t>
            </a:r>
            <a:endParaRPr lang="es-ES_tradnl" sz="3100" dirty="0">
              <a:latin typeface="+mj-lt"/>
            </a:endParaRPr>
          </a:p>
          <a:p>
            <a:pPr>
              <a:buFont typeface="Wingdings" charset="2"/>
              <a:buChar char="v"/>
            </a:pPr>
            <a:r>
              <a:rPr lang="es-ES_tradnl" sz="3100" dirty="0" smtClean="0">
                <a:latin typeface="+mj-lt"/>
              </a:rPr>
              <a:t>Imágenes </a:t>
            </a:r>
            <a:r>
              <a:rPr lang="es-ES_tradnl" sz="3100" dirty="0">
                <a:latin typeface="+mj-lt"/>
              </a:rPr>
              <a:t>de cuerpo entero.</a:t>
            </a:r>
          </a:p>
          <a:p>
            <a:pPr>
              <a:buFont typeface="Wingdings" charset="2"/>
              <a:buChar char="v"/>
            </a:pPr>
            <a:r>
              <a:rPr lang="es-ES_tradnl" sz="3100" dirty="0" smtClean="0">
                <a:latin typeface="+mj-lt"/>
              </a:rPr>
              <a:t>Dosimetría </a:t>
            </a:r>
            <a:r>
              <a:rPr lang="es-ES_tradnl" sz="3100" dirty="0">
                <a:latin typeface="+mj-lt"/>
              </a:rPr>
              <a:t>equivalente a la del  </a:t>
            </a:r>
            <a:r>
              <a:rPr lang="es-ES_tradnl" sz="3100" baseline="30000" dirty="0">
                <a:latin typeface="+mj-lt"/>
              </a:rPr>
              <a:t>99m</a:t>
            </a:r>
            <a:r>
              <a:rPr lang="es-ES_tradnl" sz="3100" dirty="0">
                <a:latin typeface="+mj-lt"/>
              </a:rPr>
              <a:t>Tc </a:t>
            </a:r>
            <a:r>
              <a:rPr lang="es-ES_tradnl" sz="3100" dirty="0" smtClean="0">
                <a:latin typeface="+mj-lt"/>
              </a:rPr>
              <a:t>-MDP</a:t>
            </a:r>
            <a:r>
              <a:rPr lang="es-ES_tradnl" sz="3100" dirty="0">
                <a:latin typeface="+mj-lt"/>
              </a:rPr>
              <a:t>.</a:t>
            </a:r>
          </a:p>
          <a:p>
            <a:pPr>
              <a:buFont typeface="Wingdings" charset="2"/>
              <a:buChar char="v"/>
            </a:pPr>
            <a:r>
              <a:rPr lang="es-ES_tradnl" sz="3100" dirty="0" err="1" smtClean="0">
                <a:latin typeface="+mj-lt"/>
              </a:rPr>
              <a:t>Dósis</a:t>
            </a:r>
            <a:r>
              <a:rPr lang="es-ES_tradnl" sz="3100" dirty="0" smtClean="0">
                <a:latin typeface="+mj-lt"/>
              </a:rPr>
              <a:t> efectiva es similar.</a:t>
            </a:r>
          </a:p>
          <a:p>
            <a:pPr marL="0" indent="0">
              <a:buNone/>
            </a:pPr>
            <a:endParaRPr lang="es-ES_tradnl" sz="3100" dirty="0"/>
          </a:p>
        </p:txBody>
      </p:sp>
      <p:sp>
        <p:nvSpPr>
          <p:cNvPr id="2" name="CuadroTexto 1"/>
          <p:cNvSpPr txBox="1"/>
          <p:nvPr/>
        </p:nvSpPr>
        <p:spPr>
          <a:xfrm>
            <a:off x="55659" y="103366"/>
            <a:ext cx="9088341" cy="646331"/>
          </a:xfrm>
          <a:prstGeom prst="rect">
            <a:avLst/>
          </a:prstGeom>
          <a:noFill/>
        </p:spPr>
        <p:txBody>
          <a:bodyPr wrap="square" rtlCol="0">
            <a:spAutoFit/>
          </a:bodyPr>
          <a:lstStyle/>
          <a:p>
            <a:r>
              <a:rPr lang="es-ES_tradnl" sz="3600" baseline="30000" dirty="0" smtClean="0"/>
              <a:t>		</a:t>
            </a:r>
            <a:r>
              <a:rPr lang="es-ES_tradnl" sz="3600" baseline="30000" dirty="0" smtClean="0">
                <a:solidFill>
                  <a:schemeClr val="bg1"/>
                </a:solidFill>
              </a:rPr>
              <a:t>99m</a:t>
            </a:r>
            <a:r>
              <a:rPr lang="es-ES_tradnl" sz="3600" dirty="0" smtClean="0">
                <a:solidFill>
                  <a:schemeClr val="bg1"/>
                </a:solidFill>
              </a:rPr>
              <a:t>Tc MDP vs </a:t>
            </a:r>
            <a:r>
              <a:rPr lang="es-ES_tradnl" sz="3600" baseline="30000" dirty="0" smtClean="0">
                <a:solidFill>
                  <a:schemeClr val="bg1"/>
                </a:solidFill>
              </a:rPr>
              <a:t>18</a:t>
            </a:r>
            <a:r>
              <a:rPr lang="es-ES_tradnl" sz="3600" dirty="0" smtClean="0">
                <a:solidFill>
                  <a:schemeClr val="bg1"/>
                </a:solidFill>
              </a:rPr>
              <a:t>F-FNa</a:t>
            </a:r>
            <a:endParaRPr lang="es-ES_tradnl" sz="3600" dirty="0">
              <a:solidFill>
                <a:schemeClr val="bg1"/>
              </a:solidFill>
            </a:endParaRPr>
          </a:p>
        </p:txBody>
      </p:sp>
    </p:spTree>
    <p:extLst>
      <p:ext uri="{BB962C8B-B14F-4D97-AF65-F5344CB8AC3E}">
        <p14:creationId xmlns:p14="http://schemas.microsoft.com/office/powerpoint/2010/main" xmlns="" val="167974118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pic>
        <p:nvPicPr>
          <p:cNvPr id="1282" name="Shape 1282"/>
          <p:cNvPicPr preferRelativeResize="0">
            <a:picLocks noGrp="1"/>
          </p:cNvPicPr>
          <p:nvPr>
            <p:ph type="body" idx="1"/>
          </p:nvPr>
        </p:nvPicPr>
        <p:blipFill rotWithShape="1">
          <a:blip r:embed="rId3">
            <a:alphaModFix/>
          </a:blip>
          <a:srcRect/>
          <a:stretch/>
        </p:blipFill>
        <p:spPr>
          <a:xfrm>
            <a:off x="1233594" y="0"/>
            <a:ext cx="6680320" cy="6858000"/>
          </a:xfrm>
          <a:prstGeom prst="rect">
            <a:avLst/>
          </a:prstGeom>
          <a:noFill/>
          <a:ln>
            <a:noFill/>
          </a:ln>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219"/>
        <p:cNvGrpSpPr/>
        <p:nvPr/>
      </p:nvGrpSpPr>
      <p:grpSpPr>
        <a:xfrm>
          <a:off x="0" y="0"/>
          <a:ext cx="0" cy="0"/>
          <a:chOff x="0" y="0"/>
          <a:chExt cx="0" cy="0"/>
        </a:xfrm>
      </p:grpSpPr>
      <p:sp>
        <p:nvSpPr>
          <p:cNvPr id="220" name="Shape 220"/>
          <p:cNvSpPr/>
          <p:nvPr/>
        </p:nvSpPr>
        <p:spPr>
          <a:xfrm>
            <a:off x="5227319" y="1241721"/>
            <a:ext cx="3665220" cy="5379719"/>
          </a:xfrm>
          <a:prstGeom prst="rect">
            <a:avLst/>
          </a:prstGeom>
          <a:blipFill rotWithShape="1">
            <a:blip r:embed="rId3">
              <a:alphaModFix/>
            </a:blip>
            <a:stretch>
              <a:fillRect/>
            </a:stretch>
          </a:blip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Font typeface="Calibri"/>
              <a:buNone/>
            </a:pPr>
            <a:endParaRPr sz="1800" b="0" i="0" u="none" strike="noStrike" cap="none">
              <a:solidFill>
                <a:srgbClr val="000000"/>
              </a:solidFill>
              <a:latin typeface="Calibri"/>
              <a:ea typeface="Calibri"/>
              <a:cs typeface="Calibri"/>
              <a:sym typeface="Calibri"/>
            </a:endParaRPr>
          </a:p>
        </p:txBody>
      </p:sp>
      <p:sp>
        <p:nvSpPr>
          <p:cNvPr id="221" name="Shape 221"/>
          <p:cNvSpPr txBox="1">
            <a:spLocks noGrp="1"/>
          </p:cNvSpPr>
          <p:nvPr>
            <p:ph type="title"/>
          </p:nvPr>
        </p:nvSpPr>
        <p:spPr>
          <a:xfrm>
            <a:off x="0" y="169072"/>
            <a:ext cx="9144000" cy="738664"/>
          </a:xfrm>
          <a:prstGeom prst="rect">
            <a:avLst/>
          </a:prstGeom>
          <a:noFill/>
          <a:ln>
            <a:noFill/>
          </a:ln>
        </p:spPr>
        <p:txBody>
          <a:bodyPr lIns="0" tIns="0" rIns="0" bIns="0" anchor="ctr" anchorCtr="0">
            <a:noAutofit/>
          </a:bodyPr>
          <a:lstStyle/>
          <a:p>
            <a:pPr marL="2188210" marR="0" lvl="0" indent="-3810" algn="l" rtl="0">
              <a:lnSpc>
                <a:spcPct val="100000"/>
              </a:lnSpc>
              <a:spcBef>
                <a:spcPts val="0"/>
              </a:spcBef>
              <a:buClr>
                <a:schemeClr val="lt1"/>
              </a:buClr>
              <a:buSzPct val="25000"/>
              <a:buFont typeface="Calibri"/>
              <a:buNone/>
            </a:pPr>
            <a:r>
              <a:rPr lang="en-US" sz="4800" b="0" i="0" u="none" strike="noStrike" cap="none">
                <a:solidFill>
                  <a:schemeClr val="lt1"/>
                </a:solidFill>
                <a:latin typeface="Calibri"/>
                <a:ea typeface="Calibri"/>
                <a:cs typeface="Calibri"/>
                <a:sym typeface="Calibri"/>
              </a:rPr>
              <a:t>CLASIFICACIÓN OMS</a:t>
            </a:r>
          </a:p>
        </p:txBody>
      </p:sp>
      <p:sp>
        <p:nvSpPr>
          <p:cNvPr id="222" name="Shape 222"/>
          <p:cNvSpPr/>
          <p:nvPr/>
        </p:nvSpPr>
        <p:spPr>
          <a:xfrm>
            <a:off x="0" y="1241721"/>
            <a:ext cx="5791200" cy="544764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1" u="sng" strike="noStrike" cap="none" dirty="0" err="1">
                <a:solidFill>
                  <a:srgbClr val="C64CBC"/>
                </a:solidFill>
                <a:latin typeface="Calibri"/>
                <a:ea typeface="Calibri"/>
                <a:cs typeface="Calibri"/>
                <a:sym typeface="Calibri"/>
              </a:rPr>
              <a:t>Histopatología</a:t>
            </a:r>
            <a:r>
              <a:rPr lang="en-US" sz="2400" b="1" i="1" u="sng" strike="noStrike" cap="none" dirty="0">
                <a:solidFill>
                  <a:srgbClr val="C64CBC"/>
                </a:solidFill>
                <a:latin typeface="Calibri"/>
                <a:ea typeface="Calibri"/>
                <a:cs typeface="Calibri"/>
                <a:sym typeface="Calibri"/>
              </a:rPr>
              <a:t>:</a:t>
            </a:r>
          </a:p>
          <a:p>
            <a:pPr marL="0" marR="0" lvl="0" indent="0" algn="l" rtl="0">
              <a:spcBef>
                <a:spcPts val="0"/>
              </a:spcBef>
              <a:buNone/>
            </a:pPr>
            <a:endParaRPr sz="1800" b="1" i="1" u="sng" dirty="0">
              <a:solidFill>
                <a:schemeClr val="lt1"/>
              </a:solidFill>
              <a:latin typeface="Calibri"/>
              <a:ea typeface="Calibri"/>
              <a:cs typeface="Calibri"/>
              <a:sym typeface="Calibri"/>
            </a:endParaRPr>
          </a:p>
          <a:p>
            <a:pPr marL="0" marR="0" lvl="0" indent="0" algn="l" rtl="0">
              <a:spcBef>
                <a:spcPts val="0"/>
              </a:spcBef>
              <a:buSzPct val="25000"/>
              <a:buNone/>
            </a:pPr>
            <a:r>
              <a:rPr lang="en-US" sz="2400" b="1" dirty="0" err="1">
                <a:solidFill>
                  <a:schemeClr val="lt1"/>
                </a:solidFill>
                <a:latin typeface="Calibri"/>
                <a:ea typeface="Calibri"/>
                <a:cs typeface="Calibri"/>
                <a:sym typeface="Calibri"/>
              </a:rPr>
              <a:t>Derivados</a:t>
            </a:r>
            <a:r>
              <a:rPr lang="en-US" sz="2400" b="1" dirty="0">
                <a:solidFill>
                  <a:schemeClr val="lt1"/>
                </a:solidFill>
                <a:latin typeface="Calibri"/>
                <a:ea typeface="Calibri"/>
                <a:cs typeface="Calibri"/>
                <a:sym typeface="Calibri"/>
              </a:rPr>
              <a:t> de </a:t>
            </a:r>
            <a:r>
              <a:rPr lang="en-US" sz="2400" b="1" dirty="0" err="1">
                <a:solidFill>
                  <a:schemeClr val="lt1"/>
                </a:solidFill>
                <a:latin typeface="Calibri"/>
                <a:ea typeface="Calibri"/>
                <a:cs typeface="Calibri"/>
                <a:sym typeface="Calibri"/>
              </a:rPr>
              <a:t>células</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mesenquimales</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formadoras</a:t>
            </a:r>
            <a:r>
              <a:rPr lang="en-US" sz="2400" b="1" dirty="0">
                <a:solidFill>
                  <a:schemeClr val="lt1"/>
                </a:solidFill>
                <a:latin typeface="Calibri"/>
                <a:ea typeface="Calibri"/>
                <a:cs typeface="Calibri"/>
                <a:sym typeface="Calibri"/>
              </a:rPr>
              <a:t> de </a:t>
            </a:r>
            <a:r>
              <a:rPr lang="en-US" sz="2400" b="1" dirty="0" err="1">
                <a:solidFill>
                  <a:schemeClr val="lt1"/>
                </a:solidFill>
                <a:latin typeface="Calibri"/>
                <a:ea typeface="Calibri"/>
                <a:cs typeface="Calibri"/>
                <a:sym typeface="Calibri"/>
              </a:rPr>
              <a:t>hueso</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imaduro</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osteoide</a:t>
            </a:r>
            <a:r>
              <a:rPr lang="en-US" sz="2400" b="1" dirty="0">
                <a:solidFill>
                  <a:schemeClr val="lt1"/>
                </a:solidFill>
                <a:latin typeface="Calibri"/>
                <a:ea typeface="Calibri"/>
                <a:cs typeface="Calibri"/>
                <a:sym typeface="Calibri"/>
              </a:rPr>
              <a:t>). </a:t>
            </a:r>
          </a:p>
          <a:p>
            <a:pPr marL="0" marR="0" lvl="0" indent="0" algn="l" rtl="0">
              <a:spcBef>
                <a:spcPts val="0"/>
              </a:spcBef>
              <a:buSzPct val="25000"/>
              <a:buNone/>
            </a:pPr>
            <a:r>
              <a:rPr lang="en-US" sz="2400" b="1" i="1" dirty="0">
                <a:solidFill>
                  <a:schemeClr val="lt1"/>
                </a:solidFill>
                <a:latin typeface="Calibri"/>
                <a:ea typeface="Calibri"/>
                <a:cs typeface="Calibri"/>
                <a:sym typeface="Calibri"/>
              </a:rPr>
              <a:t>&gt; Alto </a:t>
            </a:r>
            <a:r>
              <a:rPr lang="en-US" sz="2400" b="1" i="1" dirty="0" err="1">
                <a:solidFill>
                  <a:schemeClr val="lt1"/>
                </a:solidFill>
                <a:latin typeface="Calibri"/>
                <a:ea typeface="Calibri"/>
                <a:cs typeface="Calibri"/>
                <a:sym typeface="Calibri"/>
              </a:rPr>
              <a:t>Grado</a:t>
            </a:r>
            <a:r>
              <a:rPr lang="en-US" sz="2400" b="1" i="1" dirty="0">
                <a:solidFill>
                  <a:schemeClr val="lt1"/>
                </a:solidFill>
                <a:latin typeface="Calibri"/>
                <a:ea typeface="Calibri"/>
                <a:cs typeface="Calibri"/>
                <a:sym typeface="Calibri"/>
              </a:rPr>
              <a:t> </a:t>
            </a:r>
            <a:r>
              <a:rPr lang="en-US" sz="2400" b="1" i="1" dirty="0" err="1" smtClean="0">
                <a:solidFill>
                  <a:schemeClr val="lt1"/>
                </a:solidFill>
                <a:latin typeface="Calibri"/>
                <a:ea typeface="Calibri"/>
                <a:cs typeface="Calibri"/>
                <a:sym typeface="Calibri"/>
              </a:rPr>
              <a:t>histológico</a:t>
            </a:r>
            <a:r>
              <a:rPr lang="en-US" sz="2400" b="1" i="1" dirty="0" smtClean="0">
                <a:solidFill>
                  <a:schemeClr val="lt1"/>
                </a:solidFill>
                <a:latin typeface="Calibri"/>
                <a:ea typeface="Calibri"/>
                <a:cs typeface="Calibri"/>
                <a:sym typeface="Calibri"/>
              </a:rPr>
              <a:t>.  </a:t>
            </a:r>
            <a:endParaRPr lang="en-US" sz="2400" b="1" i="1" dirty="0">
              <a:solidFill>
                <a:schemeClr val="lt1"/>
              </a:solidFill>
              <a:latin typeface="Calibri"/>
              <a:ea typeface="Calibri"/>
              <a:cs typeface="Calibri"/>
              <a:sym typeface="Calibri"/>
            </a:endParaRPr>
          </a:p>
          <a:p>
            <a:pPr marL="0" marR="0" lvl="0" indent="0" algn="l" rtl="0">
              <a:spcBef>
                <a:spcPts val="0"/>
              </a:spcBef>
              <a:buSzPct val="25000"/>
              <a:buNone/>
            </a:pPr>
            <a:r>
              <a:rPr lang="en-US" sz="2400" b="1" i="1" u="sng" dirty="0" err="1">
                <a:solidFill>
                  <a:srgbClr val="C64CBC"/>
                </a:solidFill>
                <a:latin typeface="Calibri"/>
                <a:ea typeface="Calibri"/>
                <a:cs typeface="Calibri"/>
                <a:sym typeface="Calibri"/>
              </a:rPr>
              <a:t>Variantes</a:t>
            </a:r>
            <a:r>
              <a:rPr lang="en-US" sz="2400" b="1" i="1" u="sng" dirty="0">
                <a:solidFill>
                  <a:srgbClr val="C64CBC"/>
                </a:solidFill>
                <a:latin typeface="Calibri"/>
                <a:ea typeface="Calibri"/>
                <a:cs typeface="Calibri"/>
                <a:sym typeface="Calibri"/>
              </a:rPr>
              <a:t>  </a:t>
            </a:r>
            <a:r>
              <a:rPr lang="en-US" sz="2400" b="1" i="1" u="sng" dirty="0" err="1">
                <a:solidFill>
                  <a:srgbClr val="C64CBC"/>
                </a:solidFill>
                <a:latin typeface="Calibri"/>
                <a:ea typeface="Calibri"/>
                <a:cs typeface="Calibri"/>
                <a:sym typeface="Calibri"/>
              </a:rPr>
              <a:t>Histológicas</a:t>
            </a:r>
            <a:endParaRPr lang="en-US" sz="2400" b="1" i="1" u="sng" dirty="0">
              <a:solidFill>
                <a:srgbClr val="C64CBC"/>
              </a:solidFill>
              <a:latin typeface="Calibri"/>
              <a:ea typeface="Calibri"/>
              <a:cs typeface="Calibri"/>
              <a:sym typeface="Calibri"/>
            </a:endParaRPr>
          </a:p>
          <a:p>
            <a:pPr marL="0" marR="0" lvl="0" indent="0" algn="l" rtl="0">
              <a:spcBef>
                <a:spcPts val="0"/>
              </a:spcBef>
              <a:buNone/>
            </a:pPr>
            <a:endParaRPr sz="1800" dirty="0">
              <a:solidFill>
                <a:schemeClr val="lt1"/>
              </a:solidFill>
              <a:latin typeface="Calibri"/>
              <a:ea typeface="Calibri"/>
              <a:cs typeface="Calibri"/>
              <a:sym typeface="Calibri"/>
            </a:endParaRPr>
          </a:p>
          <a:p>
            <a:pPr marL="342900" marR="0" lvl="0" indent="-342900" algn="l" rtl="0">
              <a:spcBef>
                <a:spcPts val="0"/>
              </a:spcBef>
              <a:buClr>
                <a:schemeClr val="lt1"/>
              </a:buClr>
              <a:buSzPct val="100000"/>
              <a:buFont typeface="Arial"/>
              <a:buChar char="•"/>
            </a:pPr>
            <a:r>
              <a:rPr lang="en-US" sz="2400" dirty="0">
                <a:solidFill>
                  <a:schemeClr val="lt1"/>
                </a:solidFill>
                <a:latin typeface="Calibri"/>
                <a:ea typeface="Calibri"/>
                <a:cs typeface="Calibri"/>
                <a:sym typeface="Calibri"/>
              </a:rPr>
              <a:t>Conventional </a:t>
            </a:r>
          </a:p>
          <a:p>
            <a:pPr marL="342900" marR="0" lvl="0" indent="-342900" algn="l" rtl="0">
              <a:spcBef>
                <a:spcPts val="0"/>
              </a:spcBef>
              <a:buClr>
                <a:schemeClr val="lt1"/>
              </a:buClr>
              <a:buSzPct val="100000"/>
              <a:buFont typeface="Arial"/>
              <a:buChar char="•"/>
            </a:pPr>
            <a:r>
              <a:rPr lang="en-US" sz="2400" dirty="0">
                <a:solidFill>
                  <a:schemeClr val="lt1"/>
                </a:solidFill>
                <a:latin typeface="Calibri"/>
                <a:ea typeface="Calibri"/>
                <a:cs typeface="Calibri"/>
                <a:sym typeface="Calibri"/>
              </a:rPr>
              <a:t>	</a:t>
            </a:r>
            <a:r>
              <a:rPr lang="en-US" sz="2400" dirty="0" smtClean="0">
                <a:solidFill>
                  <a:schemeClr val="lt1"/>
                </a:solidFill>
                <a:latin typeface="Calibri"/>
                <a:ea typeface="Calibri"/>
                <a:cs typeface="Calibri"/>
                <a:sym typeface="Calibri"/>
              </a:rPr>
              <a:t> </a:t>
            </a:r>
            <a:r>
              <a:rPr lang="en-US" sz="2400" dirty="0" err="1" smtClean="0">
                <a:solidFill>
                  <a:schemeClr val="lt1"/>
                </a:solidFill>
                <a:latin typeface="Calibri"/>
                <a:ea typeface="Calibri"/>
                <a:cs typeface="Calibri"/>
                <a:sym typeface="Calibri"/>
              </a:rPr>
              <a:t>Osteoblastico</a:t>
            </a:r>
            <a:r>
              <a:rPr lang="en-US" sz="2400" dirty="0" smtClean="0">
                <a:solidFill>
                  <a:schemeClr val="lt1"/>
                </a:solidFill>
                <a:latin typeface="Calibri"/>
                <a:ea typeface="Calibri"/>
                <a:cs typeface="Calibri"/>
                <a:sym typeface="Calibri"/>
              </a:rPr>
              <a:t> </a:t>
            </a:r>
            <a:r>
              <a:rPr lang="en-US" sz="2400" dirty="0">
                <a:solidFill>
                  <a:schemeClr val="lt1"/>
                </a:solidFill>
                <a:latin typeface="Calibri"/>
                <a:ea typeface="Calibri"/>
                <a:cs typeface="Calibri"/>
                <a:sym typeface="Calibri"/>
              </a:rPr>
              <a:t>( 50-80%)</a:t>
            </a:r>
          </a:p>
          <a:p>
            <a:pPr marL="342900" marR="0" lvl="0" indent="-342900" algn="l" rtl="0">
              <a:spcBef>
                <a:spcPts val="0"/>
              </a:spcBef>
              <a:buClr>
                <a:schemeClr val="lt1"/>
              </a:buClr>
              <a:buSzPct val="100000"/>
              <a:buFont typeface="Arial"/>
              <a:buChar char="•"/>
            </a:pP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Condroblastico</a:t>
            </a:r>
            <a:r>
              <a:rPr lang="en-US" sz="2400" dirty="0">
                <a:solidFill>
                  <a:schemeClr val="lt1"/>
                </a:solidFill>
                <a:latin typeface="Calibri"/>
                <a:ea typeface="Calibri"/>
                <a:cs typeface="Calibri"/>
                <a:sym typeface="Calibri"/>
              </a:rPr>
              <a:t> (5-25% )</a:t>
            </a:r>
          </a:p>
          <a:p>
            <a:pPr marL="342900" marR="0" lvl="0" indent="-342900" algn="l" rtl="0">
              <a:spcBef>
                <a:spcPts val="0"/>
              </a:spcBef>
              <a:buClr>
                <a:schemeClr val="lt1"/>
              </a:buClr>
              <a:buSzPct val="100000"/>
              <a:buFont typeface="Arial"/>
              <a:buChar char="•"/>
            </a:pP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Fibroblastico</a:t>
            </a:r>
            <a:r>
              <a:rPr lang="en-US" sz="2400" dirty="0">
                <a:solidFill>
                  <a:schemeClr val="lt1"/>
                </a:solidFill>
                <a:latin typeface="Calibri"/>
                <a:ea typeface="Calibri"/>
                <a:cs typeface="Calibri"/>
                <a:sym typeface="Calibri"/>
              </a:rPr>
              <a:t>  ( 7-25%)</a:t>
            </a:r>
          </a:p>
          <a:p>
            <a:pPr marL="342900" marR="0" lvl="0" indent="-342900" algn="l" rtl="0">
              <a:spcBef>
                <a:spcPts val="0"/>
              </a:spcBef>
              <a:buClr>
                <a:schemeClr val="lt1"/>
              </a:buClr>
              <a:buSzPct val="100000"/>
              <a:buFont typeface="Arial"/>
              <a:buChar char="•"/>
            </a:pPr>
            <a:r>
              <a:rPr lang="en-US" sz="2400" dirty="0" err="1">
                <a:solidFill>
                  <a:schemeClr val="lt1"/>
                </a:solidFill>
                <a:latin typeface="Calibri"/>
                <a:ea typeface="Calibri"/>
                <a:cs typeface="Calibri"/>
                <a:sym typeface="Calibri"/>
              </a:rPr>
              <a:t>Telangiectatico</a:t>
            </a:r>
            <a:r>
              <a:rPr lang="en-US" sz="2400" dirty="0">
                <a:solidFill>
                  <a:schemeClr val="lt1"/>
                </a:solidFill>
                <a:latin typeface="Calibri"/>
                <a:ea typeface="Calibri"/>
                <a:cs typeface="Calibri"/>
                <a:sym typeface="Calibri"/>
              </a:rPr>
              <a:t> ( 2.5-12%) </a:t>
            </a:r>
          </a:p>
          <a:p>
            <a:pPr marL="342900" marR="0" lvl="0" indent="-342900" algn="l" rtl="0">
              <a:spcBef>
                <a:spcPts val="0"/>
              </a:spcBef>
              <a:buClr>
                <a:schemeClr val="lt1"/>
              </a:buClr>
              <a:buSzPct val="100000"/>
              <a:buFont typeface="Arial"/>
              <a:buChar char="•"/>
            </a:pPr>
            <a:r>
              <a:rPr lang="en-US" sz="2400" dirty="0">
                <a:solidFill>
                  <a:schemeClr val="lt1"/>
                </a:solidFill>
                <a:latin typeface="Calibri"/>
                <a:ea typeface="Calibri"/>
                <a:cs typeface="Calibri"/>
                <a:sym typeface="Calibri"/>
              </a:rPr>
              <a:t> De </a:t>
            </a:r>
            <a:r>
              <a:rPr lang="en-US" sz="2400" dirty="0" err="1">
                <a:solidFill>
                  <a:schemeClr val="lt1"/>
                </a:solidFill>
                <a:latin typeface="Calibri"/>
                <a:ea typeface="Calibri"/>
                <a:cs typeface="Calibri"/>
                <a:sym typeface="Calibri"/>
              </a:rPr>
              <a:t>células</a:t>
            </a:r>
            <a:r>
              <a:rPr lang="en-US" sz="2400" dirty="0">
                <a:solidFill>
                  <a:schemeClr val="lt1"/>
                </a:solidFill>
                <a:latin typeface="Calibri"/>
                <a:ea typeface="Calibri"/>
                <a:cs typeface="Calibri"/>
                <a:sym typeface="Calibri"/>
              </a:rPr>
              <a:t> </a:t>
            </a:r>
            <a:r>
              <a:rPr lang="en-US" sz="2400" dirty="0" err="1">
                <a:solidFill>
                  <a:schemeClr val="lt1"/>
                </a:solidFill>
                <a:latin typeface="Calibri"/>
                <a:ea typeface="Calibri"/>
                <a:cs typeface="Calibri"/>
                <a:sym typeface="Calibri"/>
              </a:rPr>
              <a:t>pequeñas</a:t>
            </a:r>
            <a:r>
              <a:rPr lang="en-US" sz="2400" dirty="0">
                <a:solidFill>
                  <a:schemeClr val="lt1"/>
                </a:solidFill>
                <a:latin typeface="Calibri"/>
                <a:ea typeface="Calibri"/>
                <a:cs typeface="Calibri"/>
                <a:sym typeface="Calibri"/>
              </a:rPr>
              <a:t> (1%)</a:t>
            </a:r>
          </a:p>
          <a:p>
            <a:pPr marL="342900" marR="0" lvl="0" indent="-342900" algn="l" rtl="0">
              <a:spcBef>
                <a:spcPts val="0"/>
              </a:spcBef>
              <a:buClr>
                <a:schemeClr val="lt1"/>
              </a:buClr>
              <a:buSzPct val="100000"/>
              <a:buFont typeface="Arial"/>
              <a:buChar char="•"/>
            </a:pPr>
            <a:r>
              <a:rPr lang="en-US" sz="2400" dirty="0">
                <a:solidFill>
                  <a:schemeClr val="lt1"/>
                </a:solidFill>
                <a:latin typeface="Calibri"/>
                <a:ea typeface="Calibri"/>
                <a:cs typeface="Calibri"/>
                <a:sym typeface="Calibri"/>
              </a:rPr>
              <a:t> Periosteal</a:t>
            </a:r>
          </a:p>
          <a:p>
            <a:pPr marL="342900" marR="0" lvl="0" indent="-342900" algn="l" rtl="0">
              <a:spcBef>
                <a:spcPts val="0"/>
              </a:spcBef>
              <a:buClr>
                <a:schemeClr val="lt1"/>
              </a:buClr>
              <a:buSzPct val="100000"/>
              <a:buFont typeface="Arial"/>
              <a:buChar char="•"/>
            </a:pPr>
            <a:r>
              <a:rPr lang="en-US" sz="2400" dirty="0">
                <a:solidFill>
                  <a:schemeClr val="lt1"/>
                </a:solidFill>
                <a:latin typeface="Calibri"/>
                <a:ea typeface="Calibri"/>
                <a:cs typeface="Calibri"/>
                <a:sym typeface="Calibri"/>
              </a:rPr>
              <a:t> Extra </a:t>
            </a:r>
            <a:r>
              <a:rPr lang="en-US" sz="2400" dirty="0" err="1" smtClean="0">
                <a:solidFill>
                  <a:schemeClr val="lt1"/>
                </a:solidFill>
                <a:latin typeface="Calibri"/>
                <a:ea typeface="Calibri"/>
                <a:cs typeface="Calibri"/>
                <a:sym typeface="Calibri"/>
              </a:rPr>
              <a:t>óseos</a:t>
            </a:r>
            <a:r>
              <a:rPr lang="en-US" sz="2400" dirty="0" smtClean="0">
                <a:solidFill>
                  <a:schemeClr val="lt1"/>
                </a:solidFill>
                <a:latin typeface="Calibri"/>
                <a:ea typeface="Calibri"/>
                <a:cs typeface="Calibri"/>
                <a:sym typeface="Calibri"/>
              </a:rPr>
              <a:t> ( alto </a:t>
            </a:r>
            <a:r>
              <a:rPr lang="en-US" sz="2400" dirty="0" err="1" smtClean="0">
                <a:solidFill>
                  <a:schemeClr val="lt1"/>
                </a:solidFill>
                <a:latin typeface="Calibri"/>
                <a:ea typeface="Calibri"/>
                <a:cs typeface="Calibri"/>
                <a:sym typeface="Calibri"/>
              </a:rPr>
              <a:t>grado</a:t>
            </a:r>
            <a:r>
              <a:rPr lang="en-US" sz="2400" dirty="0" smtClean="0">
                <a:solidFill>
                  <a:schemeClr val="lt1"/>
                </a:solidFill>
                <a:latin typeface="Calibri"/>
                <a:ea typeface="Calibri"/>
                <a:cs typeface="Calibri"/>
                <a:sym typeface="Calibri"/>
              </a:rPr>
              <a:t> </a:t>
            </a:r>
            <a:r>
              <a:rPr lang="en-US" sz="2400" dirty="0" err="1" smtClean="0">
                <a:solidFill>
                  <a:schemeClr val="lt1"/>
                </a:solidFill>
                <a:latin typeface="Calibri"/>
                <a:ea typeface="Calibri"/>
                <a:cs typeface="Calibri"/>
                <a:sym typeface="Calibri"/>
              </a:rPr>
              <a:t>partes</a:t>
            </a:r>
            <a:r>
              <a:rPr lang="en-US" sz="2400" dirty="0" smtClean="0">
                <a:solidFill>
                  <a:schemeClr val="lt1"/>
                </a:solidFill>
                <a:latin typeface="Calibri"/>
                <a:ea typeface="Calibri"/>
                <a:cs typeface="Calibri"/>
                <a:sym typeface="Calibri"/>
              </a:rPr>
              <a:t> </a:t>
            </a:r>
            <a:r>
              <a:rPr lang="en-US" sz="2400" dirty="0" err="1" smtClean="0">
                <a:solidFill>
                  <a:schemeClr val="lt1"/>
                </a:solidFill>
                <a:latin typeface="Calibri"/>
                <a:ea typeface="Calibri"/>
                <a:cs typeface="Calibri"/>
                <a:sym typeface="Calibri"/>
              </a:rPr>
              <a:t>blandas</a:t>
            </a:r>
            <a:r>
              <a:rPr lang="en-US" sz="2400" dirty="0" smtClean="0">
                <a:solidFill>
                  <a:schemeClr val="lt1"/>
                </a:solidFill>
                <a:latin typeface="Calibri"/>
                <a:ea typeface="Calibri"/>
                <a:cs typeface="Calibri"/>
                <a:sym typeface="Calibri"/>
              </a:rPr>
              <a:t>)</a:t>
            </a:r>
            <a:endParaRPr lang="en-US" sz="2400" dirty="0">
              <a:solidFill>
                <a:schemeClr val="lt1"/>
              </a:solidFill>
              <a:latin typeface="Calibri"/>
              <a:ea typeface="Calibri"/>
              <a:cs typeface="Calibri"/>
              <a:sym typeface="Calibri"/>
            </a:endParaRPr>
          </a:p>
        </p:txBody>
      </p:sp>
    </p:spTree>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Shape 1286"/>
        <p:cNvGrpSpPr/>
        <p:nvPr/>
      </p:nvGrpSpPr>
      <p:grpSpPr>
        <a:xfrm>
          <a:off x="0" y="0"/>
          <a:ext cx="0" cy="0"/>
          <a:chOff x="0" y="0"/>
          <a:chExt cx="0" cy="0"/>
        </a:xfrm>
      </p:grpSpPr>
      <p:sp>
        <p:nvSpPr>
          <p:cNvPr id="1287" name="Shape 1287"/>
          <p:cNvSpPr txBox="1">
            <a:spLocks noGrp="1"/>
          </p:cNvSpPr>
          <p:nvPr>
            <p:ph type="title"/>
          </p:nvPr>
        </p:nvSpPr>
        <p:spPr>
          <a:xfrm>
            <a:off x="457200" y="609600"/>
            <a:ext cx="7772400" cy="1456267"/>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Calibri"/>
              <a:buNone/>
            </a:pPr>
            <a:r>
              <a:rPr lang="en-US" sz="2800" b="0" i="0" u="none" strike="noStrike" cap="none">
                <a:solidFill>
                  <a:schemeClr val="lt1"/>
                </a:solidFill>
                <a:latin typeface="Calibri"/>
                <a:ea typeface="Calibri"/>
                <a:cs typeface="Calibri"/>
                <a:sym typeface="Calibri"/>
              </a:rPr>
              <a:t>TRATAMIENTO </a:t>
            </a:r>
          </a:p>
        </p:txBody>
      </p:sp>
      <p:sp>
        <p:nvSpPr>
          <p:cNvPr id="1288" name="Shape 1288"/>
          <p:cNvSpPr txBox="1">
            <a:spLocks noGrp="1"/>
          </p:cNvSpPr>
          <p:nvPr>
            <p:ph type="body" idx="1"/>
          </p:nvPr>
        </p:nvSpPr>
        <p:spPr>
          <a:xfrm>
            <a:off x="239486" y="2142067"/>
            <a:ext cx="7990113" cy="4356703"/>
          </a:xfrm>
          <a:prstGeom prst="rect">
            <a:avLst/>
          </a:prstGeom>
          <a:noFill/>
          <a:ln>
            <a:noFill/>
          </a:ln>
        </p:spPr>
        <p:txBody>
          <a:bodyPr lIns="91425" tIns="45700" rIns="91425" bIns="45700" anchor="ctr" anchorCtr="0">
            <a:noAutofit/>
          </a:bodyPr>
          <a:lstStyle/>
          <a:p>
            <a:pPr marL="285750" marR="0" lvl="0" indent="-285750" algn="l" rtl="0">
              <a:lnSpc>
                <a:spcPct val="80000"/>
              </a:lnSpc>
              <a:spcBef>
                <a:spcPts val="0"/>
              </a:spcBef>
              <a:spcAft>
                <a:spcPts val="0"/>
              </a:spcAft>
              <a:buClr>
                <a:schemeClr val="lt1"/>
              </a:buClr>
              <a:buSzPct val="96923"/>
              <a:buFont typeface="Arial"/>
              <a:buChar char="•"/>
            </a:pPr>
            <a:r>
              <a:rPr lang="en-US" sz="1260" b="0" i="0" u="none" strike="noStrike" cap="none">
                <a:solidFill>
                  <a:schemeClr val="lt1"/>
                </a:solidFill>
                <a:latin typeface="Calibri"/>
                <a:ea typeface="Calibri"/>
                <a:cs typeface="Calibri"/>
                <a:sym typeface="Calibri"/>
              </a:rPr>
              <a:t>La anatomía patológica es fundamental para el diagnostico certero. Ya sea del tumor primario o de un lugar metastasico sospechado por lo generar pulmón.</a:t>
            </a:r>
          </a:p>
          <a:p>
            <a:pPr marL="285750" marR="0" lvl="0" indent="-285750" algn="l" rtl="0">
              <a:lnSpc>
                <a:spcPct val="80000"/>
              </a:lnSpc>
              <a:spcBef>
                <a:spcPts val="1000"/>
              </a:spcBef>
              <a:spcAft>
                <a:spcPts val="0"/>
              </a:spcAft>
              <a:buClr>
                <a:schemeClr val="lt1"/>
              </a:buClr>
              <a:buSzPct val="96923"/>
              <a:buFont typeface="Arial"/>
              <a:buChar char="•"/>
            </a:pPr>
            <a:r>
              <a:rPr lang="en-US" sz="1260" b="0" i="0" u="none" strike="noStrike" cap="none">
                <a:solidFill>
                  <a:schemeClr val="lt1"/>
                </a:solidFill>
                <a:latin typeface="Calibri"/>
                <a:ea typeface="Calibri"/>
                <a:cs typeface="Calibri"/>
                <a:sym typeface="Calibri"/>
              </a:rPr>
              <a:t>Un mal procedimiento biopsico del tumor primario conlleva a un mayor riesgo de hematoma posoperatorio y siembra tumoral. </a:t>
            </a:r>
          </a:p>
          <a:p>
            <a:pPr marL="285750" marR="0" lvl="0" indent="-285750" algn="l" rtl="0">
              <a:lnSpc>
                <a:spcPct val="80000"/>
              </a:lnSpc>
              <a:spcBef>
                <a:spcPts val="1000"/>
              </a:spcBef>
              <a:spcAft>
                <a:spcPts val="0"/>
              </a:spcAft>
              <a:buClr>
                <a:schemeClr val="lt1"/>
              </a:buClr>
              <a:buSzPct val="96923"/>
              <a:buFont typeface="Arial"/>
              <a:buChar char="•"/>
            </a:pPr>
            <a:r>
              <a:rPr lang="en-US" sz="1260" b="0" i="0" u="none" strike="noStrike" cap="none">
                <a:solidFill>
                  <a:schemeClr val="lt1"/>
                </a:solidFill>
                <a:latin typeface="Calibri"/>
                <a:ea typeface="Calibri"/>
                <a:cs typeface="Calibri"/>
                <a:sym typeface="Calibri"/>
              </a:rPr>
              <a:t>En biopsias abiertas incisión longitudinal pequeña para el tejido adecuado debe hacerse.</a:t>
            </a:r>
          </a:p>
          <a:p>
            <a:pPr marL="285750" marR="0" lvl="0" indent="-285750" algn="l" rtl="0">
              <a:lnSpc>
                <a:spcPct val="80000"/>
              </a:lnSpc>
              <a:spcBef>
                <a:spcPts val="1000"/>
              </a:spcBef>
              <a:spcAft>
                <a:spcPts val="0"/>
              </a:spcAft>
              <a:buClr>
                <a:schemeClr val="lt1"/>
              </a:buClr>
              <a:buSzPct val="96923"/>
              <a:buFont typeface="Arial"/>
              <a:buChar char="•"/>
            </a:pPr>
            <a:r>
              <a:rPr lang="en-US" sz="1260" b="0" i="0" u="none" strike="noStrike" cap="none">
                <a:solidFill>
                  <a:schemeClr val="lt1"/>
                </a:solidFill>
                <a:latin typeface="Calibri"/>
                <a:ea typeface="Calibri"/>
                <a:cs typeface="Calibri"/>
                <a:sym typeface="Calibri"/>
              </a:rPr>
              <a:t>Una vez que el diagnostico de alto grado OS la QT neo adyuvante multiagente basada en cisplatino metrotexate doxorubicina y fosfamida y etoposido debe comenzar 71-71. Las OS de bajo grado se deben tratar solamente con cirugía. Después de completada la QT adyuvante el control local puede ser para salvar Miembro afectado o amputación. </a:t>
            </a:r>
          </a:p>
          <a:p>
            <a:pPr marL="285750" marR="0" lvl="0" indent="-285750" algn="l" rtl="0">
              <a:lnSpc>
                <a:spcPct val="80000"/>
              </a:lnSpc>
              <a:spcBef>
                <a:spcPts val="1000"/>
              </a:spcBef>
              <a:spcAft>
                <a:spcPts val="0"/>
              </a:spcAft>
              <a:buClr>
                <a:schemeClr val="lt1"/>
              </a:buClr>
              <a:buSzPct val="96923"/>
              <a:buFont typeface="Arial"/>
              <a:buChar char="•"/>
            </a:pPr>
            <a:r>
              <a:rPr lang="en-US" sz="1260" b="0" i="0" u="none" strike="noStrike" cap="none">
                <a:solidFill>
                  <a:schemeClr val="lt1"/>
                </a:solidFill>
                <a:latin typeface="Calibri"/>
                <a:ea typeface="Calibri"/>
                <a:cs typeface="Calibri"/>
                <a:sym typeface="Calibri"/>
              </a:rPr>
              <a:t>Si es viable el procedimiento para salvar la extremidad se ha transformado en el procedimiento habitual con tasas de supervivencia similares a la amputación si se hace bien. El procedimiento implica la resección en bloque del tumor y una reconstrucción con materiales sintético biológicos y o una combinación de ambas. La reconstrucción de los nervios músculos ets y piel puede ser necesaria. Cirujano pediátrico Oncol plástico anestesista con manejo en terapia del dolor, píscalos, terapia ocupacional, </a:t>
            </a:r>
          </a:p>
          <a:p>
            <a:pPr marL="285750" marR="0" lvl="0" indent="-285750" algn="l" rtl="0">
              <a:lnSpc>
                <a:spcPct val="80000"/>
              </a:lnSpc>
              <a:spcBef>
                <a:spcPts val="1000"/>
              </a:spcBef>
              <a:spcAft>
                <a:spcPts val="0"/>
              </a:spcAft>
              <a:buClr>
                <a:schemeClr val="lt1"/>
              </a:buClr>
              <a:buSzPct val="96923"/>
              <a:buFont typeface="Arial"/>
              <a:buChar char="•"/>
            </a:pPr>
            <a:r>
              <a:rPr lang="en-US" sz="1260" b="0" i="0" u="none" strike="noStrike" cap="none">
                <a:solidFill>
                  <a:schemeClr val="lt1"/>
                </a:solidFill>
                <a:latin typeface="Calibri"/>
                <a:ea typeface="Calibri"/>
                <a:cs typeface="Calibri"/>
                <a:sym typeface="Calibri"/>
              </a:rPr>
              <a:t>Seguimiento radiológico cada tres meses el primer ano </a:t>
            </a:r>
          </a:p>
          <a:p>
            <a:pPr marL="285750" marR="0" lvl="0" indent="-285750" algn="l" rtl="0">
              <a:lnSpc>
                <a:spcPct val="80000"/>
              </a:lnSpc>
              <a:spcBef>
                <a:spcPts val="1000"/>
              </a:spcBef>
              <a:spcAft>
                <a:spcPts val="0"/>
              </a:spcAft>
              <a:buClr>
                <a:schemeClr val="lt1"/>
              </a:buClr>
              <a:buSzPct val="96923"/>
              <a:buFont typeface="Arial"/>
              <a:buChar char="•"/>
            </a:pPr>
            <a:r>
              <a:rPr lang="en-US" sz="1260" b="0" i="0" u="none" strike="noStrike" cap="none">
                <a:solidFill>
                  <a:schemeClr val="lt1"/>
                </a:solidFill>
                <a:latin typeface="Calibri"/>
                <a:ea typeface="Calibri"/>
                <a:cs typeface="Calibri"/>
                <a:sym typeface="Calibri"/>
              </a:rPr>
              <a:t>Cada 6 meses el segundo ano </a:t>
            </a:r>
          </a:p>
          <a:p>
            <a:pPr marL="285750" marR="0" lvl="0" indent="-285750" algn="l" rtl="0">
              <a:lnSpc>
                <a:spcPct val="80000"/>
              </a:lnSpc>
              <a:spcBef>
                <a:spcPts val="1000"/>
              </a:spcBef>
              <a:spcAft>
                <a:spcPts val="0"/>
              </a:spcAft>
              <a:buClr>
                <a:schemeClr val="lt1"/>
              </a:buClr>
              <a:buSzPct val="96923"/>
              <a:buFont typeface="Arial"/>
              <a:buChar char="•"/>
            </a:pPr>
            <a:r>
              <a:rPr lang="en-US" sz="1260" b="0" i="0" u="none" strike="noStrike" cap="none">
                <a:solidFill>
                  <a:schemeClr val="lt1"/>
                </a:solidFill>
                <a:latin typeface="Calibri"/>
                <a:ea typeface="Calibri"/>
                <a:cs typeface="Calibri"/>
                <a:sym typeface="Calibri"/>
              </a:rPr>
              <a:t>Anual durante 5 anos </a:t>
            </a:r>
          </a:p>
          <a:p>
            <a:pPr marL="285750" marR="0" lvl="0" indent="-285750" algn="l" rtl="0">
              <a:lnSpc>
                <a:spcPct val="80000"/>
              </a:lnSpc>
              <a:spcBef>
                <a:spcPts val="1000"/>
              </a:spcBef>
              <a:spcAft>
                <a:spcPts val="0"/>
              </a:spcAft>
              <a:buClr>
                <a:schemeClr val="lt1"/>
              </a:buClr>
              <a:buSzPct val="96923"/>
              <a:buFont typeface="Arial"/>
              <a:buChar char="•"/>
            </a:pPr>
            <a:r>
              <a:rPr lang="en-US" sz="1260" b="0" i="0" u="none" strike="noStrike" cap="none">
                <a:solidFill>
                  <a:schemeClr val="lt1"/>
                </a:solidFill>
                <a:latin typeface="Calibri"/>
                <a:ea typeface="Calibri"/>
                <a:cs typeface="Calibri"/>
                <a:sym typeface="Calibri"/>
              </a:rPr>
              <a:t>Después de los 5 anos los pacientes deben valorarse para monitorear los efectos secundarios de la quimioterapia. </a:t>
            </a:r>
          </a:p>
        </p:txBody>
      </p:sp>
    </p:spTree>
  </p:cSld>
  <p:clrMapOvr>
    <a:masterClrMapping/>
  </p:clrMapOvr>
  <p:transition spd="slow">
    <p:fade/>
  </p:transition>
</p:sld>
</file>

<file path=ppt/theme/theme1.xml><?xml version="1.0" encoding="utf-8"?>
<a:theme xmlns:a="http://schemas.openxmlformats.org/drawingml/2006/main" name="Celestial">
  <a:themeElements>
    <a:clrScheme name="Celestial">
      <a:dk1>
        <a:srgbClr val="000000"/>
      </a:dk1>
      <a:lt1>
        <a:srgbClr val="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TotalTime>
  <Words>7367</Words>
  <Application>Microsoft Office PowerPoint</Application>
  <PresentationFormat>Presentación en pantalla (4:3)</PresentationFormat>
  <Paragraphs>1091</Paragraphs>
  <Slides>90</Slides>
  <Notes>85</Notes>
  <HiddenSlides>23</HiddenSlides>
  <MMClips>0</MMClips>
  <ScaleCrop>false</ScaleCrop>
  <HeadingPairs>
    <vt:vector size="4" baseType="variant">
      <vt:variant>
        <vt:lpstr>Tema</vt:lpstr>
      </vt:variant>
      <vt:variant>
        <vt:i4>1</vt:i4>
      </vt:variant>
      <vt:variant>
        <vt:lpstr>Títulos de diapositiva</vt:lpstr>
      </vt:variant>
      <vt:variant>
        <vt:i4>90</vt:i4>
      </vt:variant>
    </vt:vector>
  </HeadingPairs>
  <TitlesOfParts>
    <vt:vector size="91" baseType="lpstr">
      <vt:lpstr>Celestial</vt:lpstr>
      <vt:lpstr>ACTUALIZACIÓN IMAGENOLÓGICA  EN OSTEOSARCOMA </vt:lpstr>
      <vt:lpstr>Equipo Multidisciplinario </vt:lpstr>
      <vt:lpstr> OBJETIVOS</vt:lpstr>
      <vt:lpstr> NIÑOS: NO SON PEQUEÑOS ADULTOS</vt:lpstr>
      <vt:lpstr>EPIDEMIOLOGÍA </vt:lpstr>
      <vt:lpstr>EPIDEMIOLOGÍA </vt:lpstr>
      <vt:lpstr>PRESENTACIÓN CLÍNICA</vt:lpstr>
      <vt:lpstr>OS. LOCALIZADO VS. METASTÁSICO  </vt:lpstr>
      <vt:lpstr>CLASIFICACIÓN OMS</vt:lpstr>
      <vt:lpstr>Diapositiva 10</vt:lpstr>
      <vt:lpstr>Diapositiva 11</vt:lpstr>
      <vt:lpstr>Diapositiva 12</vt:lpstr>
      <vt:lpstr>VALORACIÓN DE LESIÓN PRIMARIA: RX Y RM </vt:lpstr>
      <vt:lpstr>    </vt:lpstr>
      <vt:lpstr>Diapositiva 15</vt:lpstr>
      <vt:lpstr>Diapositiva 16</vt:lpstr>
      <vt:lpstr>Diapositiva 17</vt:lpstr>
      <vt:lpstr> LOCALIZACIÓN</vt:lpstr>
      <vt:lpstr>Diapositiva 19</vt:lpstr>
      <vt:lpstr>Diapositiva 20</vt:lpstr>
      <vt:lpstr>Diapositiva 21</vt:lpstr>
      <vt:lpstr>Diapositiva 22</vt:lpstr>
      <vt:lpstr>Diapositiva 23</vt:lpstr>
      <vt:lpstr>Diapositiva 24</vt:lpstr>
      <vt:lpstr>Diapositiva 25</vt:lpstr>
      <vt:lpstr>Diapositiva 26</vt:lpstr>
      <vt:lpstr>Diapositiva 27</vt:lpstr>
      <vt:lpstr>RM</vt:lpstr>
      <vt:lpstr>EVALUCIÓN DE RESPUESTA</vt:lpstr>
      <vt:lpstr>Diapositiva 30</vt:lpstr>
      <vt:lpstr>Diapositiva 31</vt:lpstr>
      <vt:lpstr>Diapositiva 32</vt:lpstr>
      <vt:lpstr>Diapositiva 33</vt:lpstr>
      <vt:lpstr>Diapositiva 34</vt:lpstr>
      <vt:lpstr>Diapositiva 35</vt:lpstr>
      <vt:lpstr>TOMOGRAFÍA COMPUTADA    </vt:lpstr>
      <vt:lpstr> MICRONÓDULO DE 3.0 MM</vt:lpstr>
      <vt:lpstr>Diapositiva 38</vt:lpstr>
      <vt:lpstr>Diapositiva 39</vt:lpstr>
      <vt:lpstr> CENTELLOGRAMA ÓSEO  CON 99MTC-MDP </vt:lpstr>
      <vt:lpstr>Diapositiva 41</vt:lpstr>
      <vt:lpstr>Diapositiva 42</vt:lpstr>
      <vt:lpstr>Diapositiva 43</vt:lpstr>
      <vt:lpstr>Diapositiva 44</vt:lpstr>
      <vt:lpstr>Diapositiva 45</vt:lpstr>
      <vt:lpstr>CONTROL POST QUIRÚRGICO </vt:lpstr>
      <vt:lpstr>Diapositiva 47</vt:lpstr>
      <vt:lpstr>Diapositiva 48</vt:lpstr>
      <vt:lpstr>Diapositiva 49</vt:lpstr>
      <vt:lpstr>Diapositiva 50</vt:lpstr>
      <vt:lpstr>Diapositiva 51</vt:lpstr>
      <vt:lpstr>Diapositiva 52</vt:lpstr>
      <vt:lpstr>Diapositiva 53</vt:lpstr>
      <vt:lpstr>Diapositiva 54</vt:lpstr>
      <vt:lpstr>SPECT/CT    </vt:lpstr>
      <vt:lpstr>Diapositiva 56</vt:lpstr>
      <vt:lpstr> CAPTACIÓN FISIOLÓGICA  18F-FDG EN NIÑOS.</vt:lpstr>
      <vt:lpstr> Indicaciones del  18 F-FDG PET/CT    en osteosarcoma  </vt:lpstr>
      <vt:lpstr>Diapositiva 59</vt:lpstr>
      <vt:lpstr>VALORACIÓN SISTÉMICA  </vt:lpstr>
      <vt:lpstr>Diapositiva 61</vt:lpstr>
      <vt:lpstr>Diapositiva 62</vt:lpstr>
      <vt:lpstr>Diapositiva 63</vt:lpstr>
      <vt:lpstr>Diapositiva 64</vt:lpstr>
      <vt:lpstr>Diapositiva 65</vt:lpstr>
      <vt:lpstr>Estadificación inicial:  SM, 16 años, OS de tercio proximal de tibia izquierda.</vt:lpstr>
      <vt:lpstr>18F-FDG EN NEOADYUVANCIA</vt:lpstr>
      <vt:lpstr>Diapositiva 68</vt:lpstr>
      <vt:lpstr>Diapositiva 69</vt:lpstr>
      <vt:lpstr>Diapositiva 70</vt:lpstr>
      <vt:lpstr>Diapositiva 71</vt:lpstr>
      <vt:lpstr>Diapositiva 72</vt:lpstr>
      <vt:lpstr> </vt:lpstr>
      <vt:lpstr>PET/CT-RM (3.0 T)</vt:lpstr>
      <vt:lpstr>SM, 18 años, OS de superficie paraostal femoral derecho.  Estadificación inicial: </vt:lpstr>
      <vt:lpstr>18F-FDG PET-CT </vt:lpstr>
      <vt:lpstr>Diapositiva 77</vt:lpstr>
      <vt:lpstr>Diapositiva 78</vt:lpstr>
      <vt:lpstr>Diapositiva 79</vt:lpstr>
      <vt:lpstr>Diapositiva 80</vt:lpstr>
      <vt:lpstr>Diapositiva 81</vt:lpstr>
      <vt:lpstr>Diapositiva 82</vt:lpstr>
      <vt:lpstr>Diapositiva 83</vt:lpstr>
      <vt:lpstr>Diapositiva 84</vt:lpstr>
      <vt:lpstr>     18F-FDG </vt:lpstr>
      <vt:lpstr>Diapositiva 86</vt:lpstr>
      <vt:lpstr>18F-FNa</vt:lpstr>
      <vt:lpstr>Diapositiva 88</vt:lpstr>
      <vt:lpstr>Diapositiva 89</vt:lpstr>
      <vt:lpstr>TRATAMIENTO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ACTUALIZACIÓN IMAGENOLÓGICA  EN OSTEOSARCOMA </dc:title>
  <cp:lastModifiedBy>Asadur Tchekmedyian</cp:lastModifiedBy>
  <cp:revision>50</cp:revision>
  <dcterms:modified xsi:type="dcterms:W3CDTF">2017-06-24T12:56:59Z</dcterms:modified>
</cp:coreProperties>
</file>